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8" r:id="rId1"/>
  </p:sldMasterIdLst>
  <p:notesMasterIdLst>
    <p:notesMasterId r:id="rId47"/>
  </p:notesMasterIdLst>
  <p:handoutMasterIdLst>
    <p:handoutMasterId r:id="rId48"/>
  </p:handoutMasterIdLst>
  <p:sldIdLst>
    <p:sldId id="288" r:id="rId2"/>
    <p:sldId id="293" r:id="rId3"/>
    <p:sldId id="476" r:id="rId4"/>
    <p:sldId id="1258" r:id="rId5"/>
    <p:sldId id="475" r:id="rId6"/>
    <p:sldId id="1257" r:id="rId7"/>
    <p:sldId id="351" r:id="rId8"/>
    <p:sldId id="1259" r:id="rId9"/>
    <p:sldId id="295" r:id="rId10"/>
    <p:sldId id="478" r:id="rId11"/>
    <p:sldId id="479" r:id="rId12"/>
    <p:sldId id="303" r:id="rId13"/>
    <p:sldId id="297" r:id="rId14"/>
    <p:sldId id="500" r:id="rId15"/>
    <p:sldId id="355" r:id="rId16"/>
    <p:sldId id="357" r:id="rId17"/>
    <p:sldId id="360" r:id="rId18"/>
    <p:sldId id="362" r:id="rId19"/>
    <p:sldId id="363" r:id="rId20"/>
    <p:sldId id="366" r:id="rId21"/>
    <p:sldId id="364" r:id="rId22"/>
    <p:sldId id="365" r:id="rId23"/>
    <p:sldId id="473" r:id="rId24"/>
    <p:sldId id="367" r:id="rId25"/>
    <p:sldId id="368" r:id="rId26"/>
    <p:sldId id="523" r:id="rId27"/>
    <p:sldId id="522" r:id="rId28"/>
    <p:sldId id="571" r:id="rId29"/>
    <p:sldId id="572" r:id="rId30"/>
    <p:sldId id="398" r:id="rId31"/>
    <p:sldId id="401" r:id="rId32"/>
    <p:sldId id="406" r:id="rId33"/>
    <p:sldId id="404" r:id="rId34"/>
    <p:sldId id="411" r:id="rId35"/>
    <p:sldId id="412" r:id="rId36"/>
    <p:sldId id="417" r:id="rId37"/>
    <p:sldId id="419" r:id="rId38"/>
    <p:sldId id="425" r:id="rId39"/>
    <p:sldId id="434" r:id="rId40"/>
    <p:sldId id="436" r:id="rId41"/>
    <p:sldId id="433" r:id="rId42"/>
    <p:sldId id="1254" r:id="rId43"/>
    <p:sldId id="556" r:id="rId44"/>
    <p:sldId id="1255" r:id="rId45"/>
    <p:sldId id="1256" r:id="rId46"/>
  </p:sldIdLst>
  <p:sldSz cx="12192000" cy="6858000"/>
  <p:notesSz cx="7019925" cy="9305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33A7BC36-237A-40D5-82CC-9D60B5D8B0A5}">
          <p14:sldIdLst>
            <p14:sldId id="288"/>
            <p14:sldId id="293"/>
            <p14:sldId id="476"/>
            <p14:sldId id="1258"/>
            <p14:sldId id="475"/>
            <p14:sldId id="1257"/>
            <p14:sldId id="351"/>
            <p14:sldId id="1259"/>
          </p14:sldIdLst>
        </p14:section>
        <p14:section name="Examples" id="{4D4101EC-C8F3-4920-AC4F-54BF285EAAB2}">
          <p14:sldIdLst>
            <p14:sldId id="295"/>
            <p14:sldId id="478"/>
            <p14:sldId id="479"/>
            <p14:sldId id="303"/>
            <p14:sldId id="297"/>
          </p14:sldIdLst>
        </p14:section>
        <p14:section name="Overview" id="{F726B8D0-3F82-4752-8992-B117DE3E7851}">
          <p14:sldIdLst>
            <p14:sldId id="500"/>
            <p14:sldId id="355"/>
            <p14:sldId id="357"/>
            <p14:sldId id="360"/>
            <p14:sldId id="362"/>
            <p14:sldId id="363"/>
            <p14:sldId id="366"/>
            <p14:sldId id="364"/>
            <p14:sldId id="365"/>
            <p14:sldId id="473"/>
            <p14:sldId id="367"/>
            <p14:sldId id="368"/>
          </p14:sldIdLst>
        </p14:section>
        <p14:section name="Example Problems" id="{3BBAE313-9498-4718-BC60-BFA05ED1A2AA}">
          <p14:sldIdLst>
            <p14:sldId id="523"/>
            <p14:sldId id="522"/>
            <p14:sldId id="571"/>
            <p14:sldId id="572"/>
            <p14:sldId id="398"/>
            <p14:sldId id="401"/>
            <p14:sldId id="406"/>
            <p14:sldId id="404"/>
            <p14:sldId id="411"/>
            <p14:sldId id="412"/>
            <p14:sldId id="417"/>
            <p14:sldId id="419"/>
            <p14:sldId id="425"/>
            <p14:sldId id="434"/>
            <p14:sldId id="436"/>
            <p14:sldId id="433"/>
            <p14:sldId id="1254"/>
            <p14:sldId id="556"/>
            <p14:sldId id="1255"/>
            <p14:sldId id="125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E8EE"/>
    <a:srgbClr val="412837"/>
    <a:srgbClr val="816777"/>
    <a:srgbClr val="C89600"/>
    <a:srgbClr val="9B7439"/>
    <a:srgbClr val="2D3E59"/>
    <a:srgbClr val="6C7C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091" autoAdjust="0"/>
    <p:restoredTop sz="94660"/>
  </p:normalViewPr>
  <p:slideViewPr>
    <p:cSldViewPr snapToGrid="0">
      <p:cViewPr varScale="1">
        <p:scale>
          <a:sx n="119" d="100"/>
          <a:sy n="119" d="100"/>
        </p:scale>
        <p:origin x="88" y="188"/>
      </p:cViewPr>
      <p:guideLst/>
    </p:cSldViewPr>
  </p:slideViewPr>
  <p:notesTextViewPr>
    <p:cViewPr>
      <p:scale>
        <a:sx n="1" d="1"/>
        <a:sy n="1" d="1"/>
      </p:scale>
      <p:origin x="0" y="0"/>
    </p:cViewPr>
  </p:notesTextViewPr>
  <p:sorterViewPr>
    <p:cViewPr varScale="1">
      <p:scale>
        <a:sx n="100" d="100"/>
        <a:sy n="100" d="100"/>
      </p:scale>
      <p:origin x="0" y="-4428"/>
    </p:cViewPr>
  </p:sorterViewPr>
  <p:notesViewPr>
    <p:cSldViewPr snapToGrid="0">
      <p:cViewPr varScale="1">
        <p:scale>
          <a:sx n="76" d="100"/>
          <a:sy n="76" d="100"/>
        </p:scale>
        <p:origin x="666" y="9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650"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6688" y="0"/>
            <a:ext cx="3041650" cy="466725"/>
          </a:xfrm>
          <a:prstGeom prst="rect">
            <a:avLst/>
          </a:prstGeom>
        </p:spPr>
        <p:txBody>
          <a:bodyPr vert="horz" lIns="91440" tIns="45720" rIns="91440" bIns="45720" rtlCol="0"/>
          <a:lstStyle>
            <a:lvl1pPr algn="r">
              <a:defRPr sz="1200"/>
            </a:lvl1pPr>
          </a:lstStyle>
          <a:p>
            <a:fld id="{556F0B2A-A9EA-40F9-8190-7E9C822BF07E}" type="datetimeFigureOut">
              <a:rPr lang="en-US" smtClean="0"/>
              <a:t>8/7/2024</a:t>
            </a:fld>
            <a:endParaRPr lang="en-US"/>
          </a:p>
        </p:txBody>
      </p:sp>
      <p:sp>
        <p:nvSpPr>
          <p:cNvPr id="4" name="Footer Placeholder 3"/>
          <p:cNvSpPr>
            <a:spLocks noGrp="1"/>
          </p:cNvSpPr>
          <p:nvPr>
            <p:ph type="ftr" sz="quarter" idx="2"/>
          </p:nvPr>
        </p:nvSpPr>
        <p:spPr>
          <a:xfrm>
            <a:off x="0" y="8839200"/>
            <a:ext cx="3041650" cy="466725"/>
          </a:xfrm>
          <a:prstGeom prst="rect">
            <a:avLst/>
          </a:prstGeom>
        </p:spPr>
        <p:txBody>
          <a:bodyPr vert="horz" lIns="91440" tIns="45720" rIns="91440" bIns="45720" rtlCol="0" anchor="b"/>
          <a:lstStyle>
            <a:lvl1pPr algn="l">
              <a:defRPr sz="1200"/>
            </a:lvl1pPr>
          </a:lstStyle>
          <a:p>
            <a:r>
              <a:rPr lang="en-US" dirty="0"/>
              <a:t>© GoldSim Technology Group LLC, 2018</a:t>
            </a:r>
          </a:p>
          <a:p>
            <a:endParaRPr lang="en-US" dirty="0"/>
          </a:p>
        </p:txBody>
      </p:sp>
      <p:sp>
        <p:nvSpPr>
          <p:cNvPr id="5" name="Slide Number Placeholder 4"/>
          <p:cNvSpPr>
            <a:spLocks noGrp="1"/>
          </p:cNvSpPr>
          <p:nvPr>
            <p:ph type="sldNum" sz="quarter" idx="3"/>
          </p:nvPr>
        </p:nvSpPr>
        <p:spPr>
          <a:xfrm>
            <a:off x="3976688" y="8839200"/>
            <a:ext cx="3041650" cy="466725"/>
          </a:xfrm>
          <a:prstGeom prst="rect">
            <a:avLst/>
          </a:prstGeom>
        </p:spPr>
        <p:txBody>
          <a:bodyPr vert="horz" lIns="91440" tIns="45720" rIns="91440" bIns="45720" rtlCol="0" anchor="b"/>
          <a:lstStyle>
            <a:lvl1pPr algn="r">
              <a:defRPr sz="1200"/>
            </a:lvl1pPr>
          </a:lstStyle>
          <a:p>
            <a:fld id="{ACFFE037-2EF6-4C63-A5F5-47CFED663B8F}" type="slidenum">
              <a:rPr lang="en-US" smtClean="0"/>
              <a:t>‹#›</a:t>
            </a:fld>
            <a:endParaRPr lang="en-US"/>
          </a:p>
        </p:txBody>
      </p:sp>
    </p:spTree>
    <p:extLst>
      <p:ext uri="{BB962C8B-B14F-4D97-AF65-F5344CB8AC3E}">
        <p14:creationId xmlns:p14="http://schemas.microsoft.com/office/powerpoint/2010/main" val="12286686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1968" cy="466912"/>
          </a:xfrm>
          <a:prstGeom prst="rect">
            <a:avLst/>
          </a:prstGeom>
        </p:spPr>
        <p:txBody>
          <a:bodyPr vert="horz" lIns="93287" tIns="46644" rIns="93287" bIns="46644" rtlCol="0"/>
          <a:lstStyle>
            <a:lvl1pPr algn="l">
              <a:defRPr sz="1200"/>
            </a:lvl1pPr>
          </a:lstStyle>
          <a:p>
            <a:endParaRPr lang="en-US"/>
          </a:p>
        </p:txBody>
      </p:sp>
      <p:sp>
        <p:nvSpPr>
          <p:cNvPr id="3" name="Date Placeholder 2"/>
          <p:cNvSpPr>
            <a:spLocks noGrp="1"/>
          </p:cNvSpPr>
          <p:nvPr>
            <p:ph type="dt" idx="1"/>
          </p:nvPr>
        </p:nvSpPr>
        <p:spPr>
          <a:xfrm>
            <a:off x="3976333" y="0"/>
            <a:ext cx="3041968" cy="466912"/>
          </a:xfrm>
          <a:prstGeom prst="rect">
            <a:avLst/>
          </a:prstGeom>
        </p:spPr>
        <p:txBody>
          <a:bodyPr vert="horz" lIns="93287" tIns="46644" rIns="93287" bIns="46644" rtlCol="0"/>
          <a:lstStyle>
            <a:lvl1pPr algn="r">
              <a:defRPr sz="1200"/>
            </a:lvl1pPr>
          </a:lstStyle>
          <a:p>
            <a:fld id="{3658E477-09F2-4C73-808C-A23658D67584}" type="datetimeFigureOut">
              <a:rPr lang="en-US" smtClean="0"/>
              <a:t>8/7/2024</a:t>
            </a:fld>
            <a:endParaRPr lang="en-US"/>
          </a:p>
        </p:txBody>
      </p:sp>
      <p:sp>
        <p:nvSpPr>
          <p:cNvPr id="4" name="Slide Image Placeholder 3"/>
          <p:cNvSpPr>
            <a:spLocks noGrp="1" noRot="1" noChangeAspect="1"/>
          </p:cNvSpPr>
          <p:nvPr>
            <p:ph type="sldImg" idx="2"/>
          </p:nvPr>
        </p:nvSpPr>
        <p:spPr>
          <a:xfrm>
            <a:off x="719138" y="1163638"/>
            <a:ext cx="5581650" cy="3140075"/>
          </a:xfrm>
          <a:prstGeom prst="rect">
            <a:avLst/>
          </a:prstGeom>
          <a:noFill/>
          <a:ln w="12700">
            <a:solidFill>
              <a:prstClr val="black"/>
            </a:solidFill>
          </a:ln>
        </p:spPr>
        <p:txBody>
          <a:bodyPr vert="horz" lIns="93287" tIns="46644" rIns="93287" bIns="46644" rtlCol="0" anchor="ctr"/>
          <a:lstStyle/>
          <a:p>
            <a:endParaRPr lang="en-US"/>
          </a:p>
        </p:txBody>
      </p:sp>
      <p:sp>
        <p:nvSpPr>
          <p:cNvPr id="5" name="Notes Placeholder 4"/>
          <p:cNvSpPr>
            <a:spLocks noGrp="1"/>
          </p:cNvSpPr>
          <p:nvPr>
            <p:ph type="body" sz="quarter" idx="3"/>
          </p:nvPr>
        </p:nvSpPr>
        <p:spPr>
          <a:xfrm>
            <a:off x="701993" y="4478476"/>
            <a:ext cx="5615940" cy="3664208"/>
          </a:xfrm>
          <a:prstGeom prst="rect">
            <a:avLst/>
          </a:prstGeom>
        </p:spPr>
        <p:txBody>
          <a:bodyPr vert="horz" lIns="93287" tIns="46644" rIns="93287" bIns="4664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9014"/>
            <a:ext cx="3041968" cy="466911"/>
          </a:xfrm>
          <a:prstGeom prst="rect">
            <a:avLst/>
          </a:prstGeom>
        </p:spPr>
        <p:txBody>
          <a:bodyPr vert="horz" lIns="93287" tIns="46644" rIns="93287" bIns="46644" rtlCol="0" anchor="b"/>
          <a:lstStyle>
            <a:lvl1pPr algn="l">
              <a:defRPr sz="1200"/>
            </a:lvl1pPr>
          </a:lstStyle>
          <a:p>
            <a:endParaRPr lang="en-US"/>
          </a:p>
        </p:txBody>
      </p:sp>
      <p:sp>
        <p:nvSpPr>
          <p:cNvPr id="7" name="Slide Number Placeholder 6"/>
          <p:cNvSpPr>
            <a:spLocks noGrp="1"/>
          </p:cNvSpPr>
          <p:nvPr>
            <p:ph type="sldNum" sz="quarter" idx="5"/>
          </p:nvPr>
        </p:nvSpPr>
        <p:spPr>
          <a:xfrm>
            <a:off x="3976333" y="8839014"/>
            <a:ext cx="3041968" cy="466911"/>
          </a:xfrm>
          <a:prstGeom prst="rect">
            <a:avLst/>
          </a:prstGeom>
        </p:spPr>
        <p:txBody>
          <a:bodyPr vert="horz" lIns="93287" tIns="46644" rIns="93287" bIns="46644" rtlCol="0" anchor="b"/>
          <a:lstStyle>
            <a:lvl1pPr algn="r">
              <a:defRPr sz="1200"/>
            </a:lvl1pPr>
          </a:lstStyle>
          <a:p>
            <a:fld id="{D50755CB-9B37-40ED-B732-2C15694C1A88}" type="slidenum">
              <a:rPr lang="en-US" smtClean="0"/>
              <a:t>‹#›</a:t>
            </a:fld>
            <a:endParaRPr lang="en-US"/>
          </a:p>
        </p:txBody>
      </p:sp>
    </p:spTree>
    <p:extLst>
      <p:ext uri="{BB962C8B-B14F-4D97-AF65-F5344CB8AC3E}">
        <p14:creationId xmlns:p14="http://schemas.microsoft.com/office/powerpoint/2010/main" val="3629246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1"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3"/>
            <a:ext cx="9144000" cy="1075449"/>
          </a:xfrm>
        </p:spPr>
        <p:txBody>
          <a:bodyPr anchor="b">
            <a:noAutofit/>
          </a:bodyPr>
          <a:lstStyle>
            <a:lvl1pPr algn="ctr">
              <a:defRPr sz="36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4"/>
            <a:ext cx="9144000" cy="250903"/>
          </a:xfr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8308B1DF-00C9-9FC0-6E45-AAC6B78D4495}"/>
              </a:ext>
            </a:extLst>
          </p:cNvPr>
          <p:cNvPicPr>
            <a:picLocks noChangeAspect="1"/>
          </p:cNvPicPr>
          <p:nvPr/>
        </p:nvPicPr>
        <p:blipFill>
          <a:blip r:embed="rId3"/>
          <a:srcRect/>
          <a:stretch/>
        </p:blipFill>
        <p:spPr>
          <a:xfrm>
            <a:off x="4410623" y="555009"/>
            <a:ext cx="3370755" cy="589506"/>
          </a:xfrm>
          <a:prstGeom prst="rect">
            <a:avLst/>
          </a:prstGeom>
        </p:spPr>
      </p:pic>
    </p:spTree>
    <p:extLst>
      <p:ext uri="{BB962C8B-B14F-4D97-AF65-F5344CB8AC3E}">
        <p14:creationId xmlns:p14="http://schemas.microsoft.com/office/powerpoint/2010/main" val="7838581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C5B0793-3BF0-E14D-BB90-43EF19044AA1}"/>
              </a:ext>
            </a:extLst>
          </p:cNvPr>
          <p:cNvSpPr/>
          <p:nvPr/>
        </p:nvSpPr>
        <p:spPr>
          <a:xfrm>
            <a:off x="0" y="6907"/>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4"/>
            <a:ext cx="12188952" cy="2406093"/>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1524" y="4453812"/>
            <a:ext cx="12188952" cy="2404188"/>
          </a:xfrm>
          <a:prstGeom prst="rect">
            <a:avLst/>
          </a:prstGeom>
          <a:solidFill>
            <a:schemeClr val="accent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1" y="356397"/>
            <a:ext cx="10515600" cy="2852737"/>
          </a:xfrm>
        </p:spPr>
        <p:txBody>
          <a:bodyPr anchor="b">
            <a:normAutofit/>
          </a:bodyPr>
          <a:lstStyle>
            <a:lvl1pPr>
              <a:defRPr sz="3600">
                <a:solidFill>
                  <a:schemeClr val="tx2"/>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1" y="3236122"/>
            <a:ext cx="10515600" cy="250903"/>
          </a:xfrm>
        </p:spPr>
        <p:txBody>
          <a:bodyPr/>
          <a:lstStyle>
            <a:lvl1pPr marL="0" indent="0">
              <a:buNone/>
              <a:defRPr sz="1800">
                <a:solidFill>
                  <a:schemeClr val="bg2"/>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60E45EF6-5167-9041-BF59-652DDB18E5D0}"/>
              </a:ext>
            </a:extLst>
          </p:cNvPr>
          <p:cNvSpPr>
            <a:spLocks noGrp="1"/>
          </p:cNvSpPr>
          <p:nvPr>
            <p:ph type="ftr" sz="quarter" idx="11"/>
          </p:nvPr>
        </p:nvSpPr>
        <p:spPr/>
        <p:txBody>
          <a:bodyPr/>
          <a:lstStyle>
            <a:lvl1pPr>
              <a:defRPr>
                <a:solidFill>
                  <a:schemeClr val="bg1"/>
                </a:solidFill>
              </a:defRPr>
            </a:lvl1pPr>
          </a:lstStyle>
          <a:p>
            <a:r>
              <a:rPr lang="en-US" cap="none">
                <a:solidFill>
                  <a:schemeClr val="bg1"/>
                </a:solidFill>
                <a:cs typeface="Arial" charset="0"/>
              </a:rPr>
              <a:t>© GoldSim Technology Group LLC, 2024</a:t>
            </a:r>
            <a:endParaRPr lang="en-US" cap="none" dirty="0">
              <a:solidFill>
                <a:schemeClr val="bg1"/>
              </a:solidFill>
              <a:cs typeface="Arial" charset="0"/>
            </a:endParaRPr>
          </a:p>
        </p:txBody>
      </p:sp>
      <p:sp>
        <p:nvSpPr>
          <p:cNvPr id="6" name="Slide Number Placeholder 5">
            <a:extLst>
              <a:ext uri="{FF2B5EF4-FFF2-40B4-BE49-F238E27FC236}">
                <a16:creationId xmlns:a16="http://schemas.microsoft.com/office/drawing/2014/main" id="{B7E80D8A-9D96-3D4B-8091-8869EE7C7F1A}"/>
              </a:ext>
            </a:extLst>
          </p:cNvPr>
          <p:cNvSpPr>
            <a:spLocks noGrp="1"/>
          </p:cNvSpPr>
          <p:nvPr>
            <p:ph type="sldNum" sz="quarter" idx="12"/>
          </p:nvPr>
        </p:nvSpPr>
        <p:spPr/>
        <p:txBody>
          <a:bodyPr/>
          <a:lstStyle>
            <a:lvl1pPr>
              <a:defRPr>
                <a:solidFill>
                  <a:schemeClr val="bg1"/>
                </a:solidFill>
              </a:defRPr>
            </a:lvl1pPr>
          </a:lstStyle>
          <a:p>
            <a:fld id="{0F6176D9-9DE5-4AC3-A5DD-5686A4C85902}" type="slidenum">
              <a:rPr lang="en-US" smtClean="0"/>
              <a:pPr/>
              <a:t>‹#›</a:t>
            </a:fld>
            <a:endParaRPr lang="en-US"/>
          </a:p>
        </p:txBody>
      </p:sp>
      <p:pic>
        <p:nvPicPr>
          <p:cNvPr id="11" name="Picture 10">
            <a:extLst>
              <a:ext uri="{FF2B5EF4-FFF2-40B4-BE49-F238E27FC236}">
                <a16:creationId xmlns:a16="http://schemas.microsoft.com/office/drawing/2014/main" id="{9A99DA44-42CB-54DB-6CB9-B7C25D18D93E}"/>
              </a:ext>
            </a:extLst>
          </p:cNvPr>
          <p:cNvPicPr>
            <a:picLocks noChangeAspect="1"/>
          </p:cNvPicPr>
          <p:nvPr/>
        </p:nvPicPr>
        <p:blipFill>
          <a:blip r:embed="rId3"/>
          <a:srcRect/>
          <a:stretch/>
        </p:blipFill>
        <p:spPr>
          <a:xfrm>
            <a:off x="9778894" y="6356349"/>
            <a:ext cx="1568557" cy="274320"/>
          </a:xfrm>
          <a:prstGeom prst="rect">
            <a:avLst/>
          </a:prstGeom>
        </p:spPr>
      </p:pic>
      <p:pic>
        <p:nvPicPr>
          <p:cNvPr id="13" name="Picture 12">
            <a:extLst>
              <a:ext uri="{FF2B5EF4-FFF2-40B4-BE49-F238E27FC236}">
                <a16:creationId xmlns:a16="http://schemas.microsoft.com/office/drawing/2014/main" id="{6EF66B20-61AE-E570-76B1-944F6714B5F3}"/>
              </a:ext>
            </a:extLst>
          </p:cNvPr>
          <p:cNvPicPr>
            <a:picLocks noChangeAspect="1"/>
          </p:cNvPicPr>
          <p:nvPr/>
        </p:nvPicPr>
        <p:blipFill>
          <a:blip r:embed="rId4"/>
          <a:srcRect/>
          <a:stretch/>
        </p:blipFill>
        <p:spPr>
          <a:xfrm rot="5400000">
            <a:off x="5586476" y="-2150569"/>
            <a:ext cx="1016000" cy="12188952"/>
          </a:xfrm>
          <a:prstGeom prst="rect">
            <a:avLst/>
          </a:prstGeom>
        </p:spPr>
      </p:pic>
    </p:spTree>
    <p:extLst>
      <p:ext uri="{BB962C8B-B14F-4D97-AF65-F5344CB8AC3E}">
        <p14:creationId xmlns:p14="http://schemas.microsoft.com/office/powerpoint/2010/main" val="1567460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E9A14AA1-387B-0E4F-9ADB-44B1D1B3A700}"/>
              </a:ext>
            </a:extLst>
          </p:cNvPr>
          <p:cNvSpPr>
            <a:spLocks noGrp="1"/>
          </p:cNvSpPr>
          <p:nvPr>
            <p:ph type="ftr" sz="quarter" idx="11"/>
          </p:nvPr>
        </p:nvSpPr>
        <p:spPr/>
        <p:txBody>
          <a:bodyPr/>
          <a:lstStyle>
            <a:lvl1pPr>
              <a:defRPr sz="675">
                <a:latin typeface="Aptos" panose="020B0004020202020204" pitchFamily="34" charset="0"/>
              </a:defRPr>
            </a:lvl1pPr>
          </a:lstStyle>
          <a:p>
            <a:r>
              <a:rPr lang="en-US"/>
              <a:t>© GoldSim Technology Group LLC, 2024</a:t>
            </a:r>
            <a:endParaRPr lang="en-US" dirty="0"/>
          </a:p>
        </p:txBody>
      </p:sp>
      <p:sp>
        <p:nvSpPr>
          <p:cNvPr id="6" name="Slide Number Placeholder 5">
            <a:extLst>
              <a:ext uri="{FF2B5EF4-FFF2-40B4-BE49-F238E27FC236}">
                <a16:creationId xmlns:a16="http://schemas.microsoft.com/office/drawing/2014/main" id="{619FCA62-BBDE-BF45-AE3B-4BD555C3B8CA}"/>
              </a:ext>
            </a:extLst>
          </p:cNvPr>
          <p:cNvSpPr>
            <a:spLocks noGrp="1"/>
          </p:cNvSpPr>
          <p:nvPr>
            <p:ph type="sldNum" sz="quarter" idx="12"/>
          </p:nvPr>
        </p:nvSpPr>
        <p:spPr/>
        <p:txBody>
          <a:bodyPr/>
          <a:lstStyle>
            <a:lvl1pPr>
              <a:defRPr>
                <a:latin typeface="Aptos" panose="020B0004020202020204" pitchFamily="34" charset="0"/>
              </a:defRPr>
            </a:lvl1pPr>
          </a:lstStyle>
          <a:p>
            <a:fld id="{0F6176D9-9DE5-4AC3-A5DD-5686A4C85902}" type="slidenum">
              <a:rPr lang="en-US" smtClean="0"/>
              <a:pPr/>
              <a:t>‹#›</a:t>
            </a:fld>
            <a:endParaRPr lang="en-US"/>
          </a:p>
        </p:txBody>
      </p:sp>
    </p:spTree>
    <p:extLst>
      <p:ext uri="{BB962C8B-B14F-4D97-AF65-F5344CB8AC3E}">
        <p14:creationId xmlns:p14="http://schemas.microsoft.com/office/powerpoint/2010/main" val="37738908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5" y="1825626"/>
            <a:ext cx="5181600" cy="11617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7" y="1825626"/>
            <a:ext cx="5181600" cy="116179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47F54E21-3CCA-1044-AADE-E2D2BD7FF443}"/>
              </a:ext>
            </a:extLst>
          </p:cNvPr>
          <p:cNvSpPr>
            <a:spLocks noGrp="1"/>
          </p:cNvSpPr>
          <p:nvPr>
            <p:ph type="ftr" sz="quarter" idx="11"/>
          </p:nvPr>
        </p:nvSpPr>
        <p:spPr/>
        <p:txBody>
          <a:bodyPr/>
          <a:lstStyle/>
          <a:p>
            <a:r>
              <a:rPr lang="en-US">
                <a:solidFill>
                  <a:schemeClr val="bg1"/>
                </a:solidFill>
                <a:cs typeface="Arial" charset="0"/>
              </a:rPr>
              <a:t>© GoldSim Technology Group LLC, 2024</a:t>
            </a:r>
            <a:endParaRPr lang="en-US" cap="none" dirty="0">
              <a:solidFill>
                <a:schemeClr val="bg1"/>
              </a:solidFill>
              <a:cs typeface="Arial" charset="0"/>
            </a:endParaRPr>
          </a:p>
        </p:txBody>
      </p:sp>
      <p:sp>
        <p:nvSpPr>
          <p:cNvPr id="7" name="Slide Number Placeholder 6">
            <a:extLst>
              <a:ext uri="{FF2B5EF4-FFF2-40B4-BE49-F238E27FC236}">
                <a16:creationId xmlns:a16="http://schemas.microsoft.com/office/drawing/2014/main" id="{B209D2A4-B005-6C45-8FBD-CE0E23924CCD}"/>
              </a:ext>
            </a:extLst>
          </p:cNvPr>
          <p:cNvSpPr>
            <a:spLocks noGrp="1"/>
          </p:cNvSpPr>
          <p:nvPr>
            <p:ph type="sldNum" sz="quarter" idx="12"/>
          </p:nvPr>
        </p:nvSpPr>
        <p:spPr/>
        <p:txBody>
          <a:bodyPr/>
          <a:lstStyle/>
          <a:p>
            <a:fld id="{B3E86DF6-4136-4A8B-8494-0DD8FA11786B}" type="slidenum">
              <a:rPr lang="en-US" smtClean="0"/>
              <a:t>‹#›</a:t>
            </a:fld>
            <a:endParaRPr lang="en-US"/>
          </a:p>
        </p:txBody>
      </p:sp>
    </p:spTree>
    <p:extLst>
      <p:ext uri="{BB962C8B-B14F-4D97-AF65-F5344CB8AC3E}">
        <p14:creationId xmlns:p14="http://schemas.microsoft.com/office/powerpoint/2010/main" val="6031260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ADB7568F-1006-1447-B114-B401136C8A5B}"/>
              </a:ext>
            </a:extLst>
          </p:cNvPr>
          <p:cNvSpPr>
            <a:spLocks noGrp="1"/>
          </p:cNvSpPr>
          <p:nvPr>
            <p:ph type="ftr" sz="quarter" idx="11"/>
          </p:nvPr>
        </p:nvSpPr>
        <p:spPr/>
        <p:txBody>
          <a:bodyPr/>
          <a:lstStyle/>
          <a:p>
            <a:r>
              <a:rPr lang="en-US">
                <a:solidFill>
                  <a:schemeClr val="bg1"/>
                </a:solidFill>
                <a:cs typeface="Arial" charset="0"/>
              </a:rPr>
              <a:t>© GoldSim Technology Group LLC, 2024</a:t>
            </a:r>
            <a:endParaRPr lang="en-US" cap="none" dirty="0">
              <a:solidFill>
                <a:schemeClr val="bg1"/>
              </a:solidFill>
              <a:cs typeface="Arial" charset="0"/>
            </a:endParaRPr>
          </a:p>
        </p:txBody>
      </p:sp>
      <p:sp>
        <p:nvSpPr>
          <p:cNvPr id="5" name="Slide Number Placeholder 4">
            <a:extLst>
              <a:ext uri="{FF2B5EF4-FFF2-40B4-BE49-F238E27FC236}">
                <a16:creationId xmlns:a16="http://schemas.microsoft.com/office/drawing/2014/main" id="{7000B513-0CF1-8944-AE8F-C0EF62F096BF}"/>
              </a:ext>
            </a:extLst>
          </p:cNvPr>
          <p:cNvSpPr>
            <a:spLocks noGrp="1"/>
          </p:cNvSpPr>
          <p:nvPr>
            <p:ph type="sldNum" sz="quarter" idx="12"/>
          </p:nvPr>
        </p:nvSpPr>
        <p:spPr/>
        <p:txBody>
          <a:bodyPr/>
          <a:lstStyle/>
          <a:p>
            <a:fld id="{B3E86DF6-4136-4A8B-8494-0DD8FA11786B}" type="slidenum">
              <a:rPr lang="en-US" smtClean="0"/>
              <a:t>‹#›</a:t>
            </a:fld>
            <a:endParaRPr lang="en-US"/>
          </a:p>
        </p:txBody>
      </p:sp>
    </p:spTree>
    <p:extLst>
      <p:ext uri="{BB962C8B-B14F-4D97-AF65-F5344CB8AC3E}">
        <p14:creationId xmlns:p14="http://schemas.microsoft.com/office/powerpoint/2010/main" val="19875215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2F91DFC9-5333-F941-A29E-96D7F90EF0B9}"/>
              </a:ext>
            </a:extLst>
          </p:cNvPr>
          <p:cNvSpPr>
            <a:spLocks noGrp="1"/>
          </p:cNvSpPr>
          <p:nvPr>
            <p:ph type="ftr" sz="quarter" idx="11"/>
          </p:nvPr>
        </p:nvSpPr>
        <p:spPr/>
        <p:txBody>
          <a:bodyPr/>
          <a:lstStyle/>
          <a:p>
            <a:r>
              <a:rPr lang="en-US" cap="none">
                <a:solidFill>
                  <a:schemeClr val="bg1"/>
                </a:solidFill>
                <a:cs typeface="Arial" charset="0"/>
              </a:rPr>
              <a:t>© GoldSim Technology Group LLC, 2024</a:t>
            </a:r>
            <a:endParaRPr lang="en-US" cap="none" dirty="0">
              <a:solidFill>
                <a:schemeClr val="bg1"/>
              </a:solidFill>
              <a:cs typeface="Arial" charset="0"/>
            </a:endParaRPr>
          </a:p>
        </p:txBody>
      </p:sp>
      <p:sp>
        <p:nvSpPr>
          <p:cNvPr id="4" name="Slide Number Placeholder 3">
            <a:extLst>
              <a:ext uri="{FF2B5EF4-FFF2-40B4-BE49-F238E27FC236}">
                <a16:creationId xmlns:a16="http://schemas.microsoft.com/office/drawing/2014/main" id="{6147B2E8-7C5C-3746-84F9-55744362F82F}"/>
              </a:ext>
            </a:extLst>
          </p:cNvPr>
          <p:cNvSpPr>
            <a:spLocks noGrp="1"/>
          </p:cNvSpPr>
          <p:nvPr>
            <p:ph type="sldNum" sz="quarter" idx="12"/>
          </p:nvPr>
        </p:nvSpPr>
        <p:spPr/>
        <p:txBody>
          <a:bodyPr/>
          <a:lstStyle/>
          <a:p>
            <a:fld id="{0F6176D9-9DE5-4AC3-A5DD-5686A4C85902}" type="slidenum">
              <a:rPr lang="en-US" smtClean="0"/>
              <a:pPr/>
              <a:t>‹#›</a:t>
            </a:fld>
            <a:endParaRPr lang="en-US"/>
          </a:p>
        </p:txBody>
      </p:sp>
    </p:spTree>
    <p:extLst>
      <p:ext uri="{BB962C8B-B14F-4D97-AF65-F5344CB8AC3E}">
        <p14:creationId xmlns:p14="http://schemas.microsoft.com/office/powerpoint/2010/main" val="18105111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5A134E-23F4-6D97-FD74-8E3CC7E4E3CB}"/>
              </a:ext>
            </a:extLst>
          </p:cNvPr>
          <p:cNvPicPr>
            <a:picLocks noChangeAspect="1"/>
          </p:cNvPicPr>
          <p:nvPr/>
        </p:nvPicPr>
        <p:blipFill>
          <a:blip r:embed="rId8"/>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7" y="365127"/>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7" y="1825626"/>
            <a:ext cx="10515600" cy="1161793"/>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228600" y="6324602"/>
            <a:ext cx="4114800" cy="365125"/>
          </a:xfrm>
          <a:prstGeom prst="rect">
            <a:avLst/>
          </a:prstGeom>
        </p:spPr>
        <p:txBody>
          <a:bodyPr vert="horz" lIns="0" tIns="0" rIns="0" bIns="0" rtlCol="0" anchor="ctr"/>
          <a:lstStyle>
            <a:lvl1pPr algn="l">
              <a:defRPr sz="675">
                <a:solidFill>
                  <a:schemeClr val="tx1"/>
                </a:solidFill>
                <a:latin typeface="Aptos" panose="020B0004020202020204" pitchFamily="34" charset="0"/>
              </a:defRPr>
            </a:lvl1pPr>
          </a:lstStyle>
          <a:p>
            <a:r>
              <a:rPr lang="en-US" cap="none">
                <a:solidFill>
                  <a:schemeClr val="bg1"/>
                </a:solidFill>
                <a:cs typeface="Arial" charset="0"/>
              </a:rPr>
              <a:t>© GoldSim Technology Group LLC, 2024</a:t>
            </a:r>
            <a:endParaRPr lang="en-US" cap="none" dirty="0">
              <a:solidFill>
                <a:schemeClr val="bg1"/>
              </a:solidFill>
              <a:cs typeface="Arial" charset="0"/>
            </a:endParaRPr>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2"/>
            <a:ext cx="517109" cy="365125"/>
          </a:xfrm>
          <a:prstGeom prst="rect">
            <a:avLst/>
          </a:prstGeom>
        </p:spPr>
        <p:txBody>
          <a:bodyPr vert="horz" lIns="0" tIns="0" rIns="0" bIns="0" rtlCol="0" anchor="ctr"/>
          <a:lstStyle>
            <a:lvl1pPr algn="ctr">
              <a:defRPr sz="900">
                <a:solidFill>
                  <a:schemeClr val="tx1"/>
                </a:solidFill>
              </a:defRPr>
            </a:lvl1pPr>
          </a:lstStyle>
          <a:p>
            <a:fld id="{0F6176D9-9DE5-4AC3-A5DD-5686A4C85902}" type="slidenum">
              <a:rPr lang="en-US" smtClean="0"/>
              <a:pPr/>
              <a:t>‹#›</a:t>
            </a:fld>
            <a:endParaRPr lang="en-US"/>
          </a:p>
        </p:txBody>
      </p:sp>
      <p:pic>
        <p:nvPicPr>
          <p:cNvPr id="9" name="Picture 8">
            <a:extLst>
              <a:ext uri="{FF2B5EF4-FFF2-40B4-BE49-F238E27FC236}">
                <a16:creationId xmlns:a16="http://schemas.microsoft.com/office/drawing/2014/main" id="{B2079EEF-E3A2-E5B9-194D-CF614A8A1BE9}"/>
              </a:ext>
            </a:extLst>
          </p:cNvPr>
          <p:cNvPicPr>
            <a:picLocks noChangeAspect="1"/>
          </p:cNvPicPr>
          <p:nvPr/>
        </p:nvPicPr>
        <p:blipFill>
          <a:blip r:embed="rId9"/>
          <a:srcRect/>
          <a:stretch/>
        </p:blipFill>
        <p:spPr>
          <a:xfrm>
            <a:off x="9780518" y="6355715"/>
            <a:ext cx="1568553" cy="274320"/>
          </a:xfrm>
          <a:prstGeom prst="rect">
            <a:avLst/>
          </a:prstGeom>
        </p:spPr>
      </p:pic>
    </p:spTree>
    <p:extLst>
      <p:ext uri="{BB962C8B-B14F-4D97-AF65-F5344CB8AC3E}">
        <p14:creationId xmlns:p14="http://schemas.microsoft.com/office/powerpoint/2010/main" val="394894614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sldNum="0" hdr="0" dt="0"/>
  <p:txStyles>
    <p:titleStyle>
      <a:lvl1pPr algn="l" defTabSz="685800" rtl="0" eaLnBrk="1" latinLnBrk="0" hangingPunct="1">
        <a:lnSpc>
          <a:spcPct val="90000"/>
        </a:lnSpc>
        <a:spcBef>
          <a:spcPct val="0"/>
        </a:spcBef>
        <a:buNone/>
        <a:defRPr sz="3300" kern="1200">
          <a:solidFill>
            <a:schemeClr val="accent2"/>
          </a:solidFill>
          <a:latin typeface="Aptos ExtraBold" panose="020F0502020204030204" pitchFamily="34" charset="0"/>
          <a:ea typeface="+mj-ea"/>
          <a:cs typeface="+mj-cs"/>
        </a:defRPr>
      </a:lvl1pPr>
    </p:titleStyle>
    <p:bodyStyle>
      <a:lvl1pPr marL="171450" indent="-171450" algn="l" defTabSz="685800" rtl="0" eaLnBrk="1" latinLnBrk="0" hangingPunct="1">
        <a:lnSpc>
          <a:spcPct val="90000"/>
        </a:lnSpc>
        <a:spcBef>
          <a:spcPts val="750"/>
        </a:spcBef>
        <a:buClr>
          <a:schemeClr val="tx2"/>
        </a:buClr>
        <a:buFont typeface="Arial" panose="020B0604020202020204" pitchFamily="34" charset="0"/>
        <a:buChar char="•"/>
        <a:defRPr sz="1800" kern="1200">
          <a:solidFill>
            <a:schemeClr val="tx1"/>
          </a:solidFill>
          <a:latin typeface="Aptos" panose="020B0004020202020204" pitchFamily="34" charset="0"/>
          <a:ea typeface="+mn-ea"/>
          <a:cs typeface="+mn-cs"/>
        </a:defRPr>
      </a:lvl1pPr>
      <a:lvl2pPr marL="514350" indent="-171450" algn="l" defTabSz="685800" rtl="0" eaLnBrk="1" latinLnBrk="0" hangingPunct="1">
        <a:lnSpc>
          <a:spcPct val="90000"/>
        </a:lnSpc>
        <a:spcBef>
          <a:spcPts val="375"/>
        </a:spcBef>
        <a:buClr>
          <a:schemeClr val="bg2"/>
        </a:buClr>
        <a:buFont typeface="Arial" panose="020B0604020202020204" pitchFamily="34" charset="0"/>
        <a:buChar char="•"/>
        <a:defRPr sz="1500" kern="1200">
          <a:solidFill>
            <a:schemeClr val="tx1"/>
          </a:solidFill>
          <a:latin typeface="Aptos" panose="020B0004020202020204" pitchFamily="34" charset="0"/>
          <a:ea typeface="+mn-ea"/>
          <a:cs typeface="+mn-cs"/>
        </a:defRPr>
      </a:lvl2pPr>
      <a:lvl3pPr marL="857250" indent="-171450" algn="l" defTabSz="685800" rtl="0" eaLnBrk="1" latinLnBrk="0" hangingPunct="1">
        <a:lnSpc>
          <a:spcPct val="90000"/>
        </a:lnSpc>
        <a:spcBef>
          <a:spcPts val="375"/>
        </a:spcBef>
        <a:buClr>
          <a:schemeClr val="bg2"/>
        </a:buClr>
        <a:buFont typeface="Arial" panose="020B0604020202020204" pitchFamily="34" charset="0"/>
        <a:buChar char="•"/>
        <a:defRPr sz="1350" kern="1200">
          <a:solidFill>
            <a:schemeClr val="tx1"/>
          </a:solidFill>
          <a:latin typeface="Aptos" panose="020B0004020202020204" pitchFamily="34" charset="0"/>
          <a:ea typeface="+mn-ea"/>
          <a:cs typeface="+mn-cs"/>
        </a:defRPr>
      </a:lvl3pPr>
      <a:lvl4pPr marL="1200150" indent="-171450" algn="l" defTabSz="685800" rtl="0" eaLnBrk="1" latinLnBrk="0" hangingPunct="1">
        <a:lnSpc>
          <a:spcPct val="90000"/>
        </a:lnSpc>
        <a:spcBef>
          <a:spcPts val="375"/>
        </a:spcBef>
        <a:buClr>
          <a:schemeClr val="bg2"/>
        </a:buClr>
        <a:buFont typeface="Arial" panose="020B0604020202020204" pitchFamily="34" charset="0"/>
        <a:buChar char="•"/>
        <a:defRPr sz="1200" kern="1200">
          <a:solidFill>
            <a:schemeClr val="tx1"/>
          </a:solidFill>
          <a:latin typeface="Aptos" panose="020B0004020202020204" pitchFamily="34" charset="0"/>
          <a:ea typeface="+mn-ea"/>
          <a:cs typeface="+mn-cs"/>
        </a:defRPr>
      </a:lvl4pPr>
      <a:lvl5pPr marL="1543050" indent="-171450" algn="l" defTabSz="685800" rtl="0" eaLnBrk="1" latinLnBrk="0" hangingPunct="1">
        <a:lnSpc>
          <a:spcPct val="90000"/>
        </a:lnSpc>
        <a:spcBef>
          <a:spcPts val="375"/>
        </a:spcBef>
        <a:buClr>
          <a:schemeClr val="bg2"/>
        </a:buClr>
        <a:buFont typeface="Arial" panose="020B0604020202020204" pitchFamily="34" charset="0"/>
        <a:buChar char="•"/>
        <a:defRPr sz="1050" kern="1200">
          <a:solidFill>
            <a:schemeClr val="tx1"/>
          </a:solidFill>
          <a:latin typeface="Aptos" panose="020B00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png"/><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4.jpeg"/><Relationship Id="rId1" Type="http://schemas.openxmlformats.org/officeDocument/2006/relationships/slideLayout" Target="../slideLayouts/slideLayout3.xml"/><Relationship Id="rId5" Type="http://schemas.openxmlformats.org/officeDocument/2006/relationships/image" Target="../media/image46.jpeg"/><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e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9.jpeg"/><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1.bin"/><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24986" y="356191"/>
            <a:ext cx="7424330" cy="1236794"/>
          </a:xfrm>
        </p:spPr>
        <p:txBody>
          <a:bodyPr/>
          <a:lstStyle/>
          <a:p>
            <a:pPr algn="ctr"/>
            <a:r>
              <a:rPr lang="en-US" dirty="0">
                <a:solidFill>
                  <a:schemeClr val="accent2"/>
                </a:solidFill>
              </a:rPr>
              <a:t>Introduction to the Contaminant Transport Module</a:t>
            </a:r>
          </a:p>
        </p:txBody>
      </p:sp>
      <p:pic>
        <p:nvPicPr>
          <p:cNvPr id="7" name="Picture 6">
            <a:extLst>
              <a:ext uri="{FF2B5EF4-FFF2-40B4-BE49-F238E27FC236}">
                <a16:creationId xmlns:a16="http://schemas.microsoft.com/office/drawing/2014/main" id="{A27970C4-ADF6-1C24-F7D0-D3782ABAEE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9953" y="1918306"/>
            <a:ext cx="6452363" cy="4298887"/>
          </a:xfrm>
          <a:prstGeom prst="rect">
            <a:avLst/>
          </a:prstGeom>
        </p:spPr>
      </p:pic>
      <p:sp>
        <p:nvSpPr>
          <p:cNvPr id="8" name="Footer Placeholder 7">
            <a:extLst>
              <a:ext uri="{FF2B5EF4-FFF2-40B4-BE49-F238E27FC236}">
                <a16:creationId xmlns:a16="http://schemas.microsoft.com/office/drawing/2014/main" id="{F1198F35-BFBE-6506-7DBB-0A7EA4E30B29}"/>
              </a:ext>
            </a:extLst>
          </p:cNvPr>
          <p:cNvSpPr>
            <a:spLocks noGrp="1"/>
          </p:cNvSpPr>
          <p:nvPr>
            <p:ph type="ftr" sz="quarter" idx="11"/>
          </p:nvPr>
        </p:nvSpPr>
        <p:spPr/>
        <p:txBody>
          <a:bodyPr/>
          <a:lstStyle/>
          <a:p>
            <a:r>
              <a:rPr lang="en-US" cap="none">
                <a:solidFill>
                  <a:schemeClr val="bg1"/>
                </a:solidFill>
                <a:cs typeface="Arial" charset="0"/>
              </a:rPr>
              <a:t>© 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27009932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224" y="135190"/>
            <a:ext cx="10515600" cy="1325563"/>
          </a:xfrm>
        </p:spPr>
        <p:txBody>
          <a:bodyPr>
            <a:normAutofit/>
          </a:bodyPr>
          <a:lstStyle/>
          <a:p>
            <a:r>
              <a:rPr lang="en-US" sz="4000" dirty="0"/>
              <a:t>Mine Water Treatment</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3" name="Picture 2">
            <a:extLst>
              <a:ext uri="{FF2B5EF4-FFF2-40B4-BE49-F238E27FC236}">
                <a16:creationId xmlns:a16="http://schemas.microsoft.com/office/drawing/2014/main" id="{DA2C6B68-150E-4E97-B704-894769EBBB8E}"/>
              </a:ext>
            </a:extLst>
          </p:cNvPr>
          <p:cNvPicPr>
            <a:picLocks noChangeAspect="1"/>
          </p:cNvPicPr>
          <p:nvPr/>
        </p:nvPicPr>
        <p:blipFill>
          <a:blip r:embed="rId2"/>
          <a:stretch>
            <a:fillRect/>
          </a:stretch>
        </p:blipFill>
        <p:spPr>
          <a:xfrm>
            <a:off x="2581514" y="1270445"/>
            <a:ext cx="6245161" cy="4985696"/>
          </a:xfrm>
          <a:prstGeom prst="rect">
            <a:avLst/>
          </a:prstGeom>
        </p:spPr>
      </p:pic>
    </p:spTree>
    <p:extLst>
      <p:ext uri="{BB962C8B-B14F-4D97-AF65-F5344CB8AC3E}">
        <p14:creationId xmlns:p14="http://schemas.microsoft.com/office/powerpoint/2010/main" val="18058894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129" y="0"/>
            <a:ext cx="10515600" cy="1325563"/>
          </a:xfrm>
        </p:spPr>
        <p:txBody>
          <a:bodyPr>
            <a:normAutofit/>
          </a:bodyPr>
          <a:lstStyle/>
          <a:p>
            <a:r>
              <a:rPr lang="en-US" sz="4000" dirty="0"/>
              <a:t>Shallow Radioactive Waste Disposal Facility</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10242" name="Picture 2" descr="Shallow Disposal">
            <a:extLst>
              <a:ext uri="{FF2B5EF4-FFF2-40B4-BE49-F238E27FC236}">
                <a16:creationId xmlns:a16="http://schemas.microsoft.com/office/drawing/2014/main" id="{490E4712-B77B-4C79-8FE9-527D6D6BA7E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3502" y="1293633"/>
            <a:ext cx="5082240" cy="493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1718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308" y="81716"/>
            <a:ext cx="10515600" cy="1325563"/>
          </a:xfrm>
        </p:spPr>
        <p:txBody>
          <a:bodyPr>
            <a:normAutofit/>
          </a:bodyPr>
          <a:lstStyle/>
          <a:p>
            <a:r>
              <a:rPr lang="en-US" sz="4000" dirty="0"/>
              <a:t>Deep Radioactive Waste Disposal Facility</a:t>
            </a:r>
          </a:p>
        </p:txBody>
      </p:sp>
      <p:sp>
        <p:nvSpPr>
          <p:cNvPr id="7" name="Footer Placeholder 3"/>
          <p:cNvSpPr>
            <a:spLocks noGrp="1"/>
          </p:cNvSpPr>
          <p:nvPr>
            <p:ph type="ftr" sz="quarter" idx="11"/>
          </p:nvPr>
        </p:nvSpPr>
        <p:spPr/>
        <p:txBody>
          <a:bodyPr/>
          <a:lstStyle/>
          <a:p>
            <a:r>
              <a:rPr lang="en-US"/>
              <a:t>© GoldSim Technology Group LLC, 2024</a:t>
            </a:r>
            <a:endParaRPr lang="en-US" dirty="0"/>
          </a:p>
        </p:txBody>
      </p:sp>
      <p:pic>
        <p:nvPicPr>
          <p:cNvPr id="6" name="Picture 5"/>
          <p:cNvPicPr>
            <a:picLocks noChangeAspect="1"/>
          </p:cNvPicPr>
          <p:nvPr/>
        </p:nvPicPr>
        <p:blipFill>
          <a:blip r:embed="rId2"/>
          <a:stretch>
            <a:fillRect/>
          </a:stretch>
        </p:blipFill>
        <p:spPr>
          <a:xfrm>
            <a:off x="6619732" y="2762251"/>
            <a:ext cx="3947998" cy="3157218"/>
          </a:xfrm>
          <a:prstGeom prst="rect">
            <a:avLst/>
          </a:prstGeom>
        </p:spPr>
      </p:pic>
      <p:pic>
        <p:nvPicPr>
          <p:cNvPr id="8" name="Picture 7"/>
          <p:cNvPicPr>
            <a:picLocks noChangeAspect="1"/>
          </p:cNvPicPr>
          <p:nvPr/>
        </p:nvPicPr>
        <p:blipFill>
          <a:blip r:embed="rId3"/>
          <a:stretch>
            <a:fillRect/>
          </a:stretch>
        </p:blipFill>
        <p:spPr>
          <a:xfrm>
            <a:off x="1800226" y="1259602"/>
            <a:ext cx="4716643" cy="3588623"/>
          </a:xfrm>
          <a:prstGeom prst="rect">
            <a:avLst/>
          </a:prstGeom>
        </p:spPr>
      </p:pic>
      <p:cxnSp>
        <p:nvCxnSpPr>
          <p:cNvPr id="14" name="Elbow Connector 13"/>
          <p:cNvCxnSpPr/>
          <p:nvPr/>
        </p:nvCxnSpPr>
        <p:spPr>
          <a:xfrm>
            <a:off x="2559051" y="4930775"/>
            <a:ext cx="4003675" cy="603250"/>
          </a:xfrm>
          <a:prstGeom prst="bentConnector3">
            <a:avLst>
              <a:gd name="adj1" fmla="val -198"/>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21835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0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2734" y="1069502"/>
            <a:ext cx="6928913" cy="519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0579" name="Rectangle 3"/>
          <p:cNvSpPr>
            <a:spLocks noGrp="1" noChangeArrowheads="1"/>
          </p:cNvSpPr>
          <p:nvPr>
            <p:ph type="title"/>
          </p:nvPr>
        </p:nvSpPr>
        <p:spPr>
          <a:xfrm>
            <a:off x="340900" y="0"/>
            <a:ext cx="10515600" cy="1325563"/>
          </a:xfrm>
        </p:spPr>
        <p:txBody>
          <a:bodyPr>
            <a:normAutofit/>
          </a:bodyPr>
          <a:lstStyle/>
          <a:p>
            <a:r>
              <a:rPr lang="en-US" altLang="en-US" sz="4000" dirty="0"/>
              <a:t>Proposed Yucca Mountain Repository</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9931910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05287" y="365127"/>
            <a:ext cx="10515600" cy="785579"/>
          </a:xfrm>
        </p:spPr>
        <p:txBody>
          <a:bodyPr>
            <a:normAutofit/>
          </a:bodyPr>
          <a:lstStyle/>
          <a:p>
            <a:r>
              <a:rPr lang="en-US" sz="4000" dirty="0"/>
              <a:t>Contaminant Transport Module</a:t>
            </a:r>
          </a:p>
        </p:txBody>
      </p:sp>
      <p:sp>
        <p:nvSpPr>
          <p:cNvPr id="23555" name="Rectangle 3"/>
          <p:cNvSpPr>
            <a:spLocks noGrp="1" noChangeArrowheads="1"/>
          </p:cNvSpPr>
          <p:nvPr>
            <p:ph idx="1"/>
          </p:nvPr>
        </p:nvSpPr>
        <p:spPr>
          <a:xfrm>
            <a:off x="424664" y="1432390"/>
            <a:ext cx="10537861" cy="999313"/>
          </a:xfrm>
        </p:spPr>
        <p:txBody>
          <a:bodyPr/>
          <a:lstStyle/>
          <a:p>
            <a:r>
              <a:rPr lang="en-US" sz="2400" dirty="0"/>
              <a:t>Adds </a:t>
            </a:r>
            <a:r>
              <a:rPr lang="en-US" sz="2400" dirty="0">
                <a:solidFill>
                  <a:srgbClr val="FF0000"/>
                </a:solidFill>
              </a:rPr>
              <a:t>specialized elements</a:t>
            </a:r>
            <a:r>
              <a:rPr lang="en-US" sz="2400" dirty="0"/>
              <a:t> to facilitate simulation of contaminant transport through engineered and natural environmental systems</a:t>
            </a:r>
          </a:p>
        </p:txBody>
      </p:sp>
      <p:sp>
        <p:nvSpPr>
          <p:cNvPr id="2" name="Footer Placeholder 1">
            <a:extLst>
              <a:ext uri="{FF2B5EF4-FFF2-40B4-BE49-F238E27FC236}">
                <a16:creationId xmlns:a16="http://schemas.microsoft.com/office/drawing/2014/main" id="{24778ABB-1EE6-747E-20F3-59A27CA35BE8}"/>
              </a:ext>
            </a:extLst>
          </p:cNvPr>
          <p:cNvSpPr>
            <a:spLocks noGrp="1"/>
          </p:cNvSpPr>
          <p:nvPr>
            <p:ph type="ftr" sz="quarter" idx="11"/>
          </p:nvPr>
        </p:nvSpPr>
        <p:spPr/>
        <p:txBody>
          <a:bodyPr/>
          <a:lstStyle/>
          <a:p>
            <a:r>
              <a:rPr lang="en-US"/>
              <a:t>© GoldSim Technology Group LLC, 2024</a:t>
            </a:r>
            <a:endParaRPr lang="en-US" dirty="0"/>
          </a:p>
        </p:txBody>
      </p:sp>
      <p:sp>
        <p:nvSpPr>
          <p:cNvPr id="6" name="Rectangle 5">
            <a:extLst>
              <a:ext uri="{FF2B5EF4-FFF2-40B4-BE49-F238E27FC236}">
                <a16:creationId xmlns:a16="http://schemas.microsoft.com/office/drawing/2014/main" id="{2C5A5408-3852-27C3-E2CB-463518FFB648}"/>
              </a:ext>
            </a:extLst>
          </p:cNvPr>
          <p:cNvSpPr/>
          <p:nvPr/>
        </p:nvSpPr>
        <p:spPr>
          <a:xfrm>
            <a:off x="7651287" y="4105109"/>
            <a:ext cx="1296237" cy="21101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a:t>
            </a:r>
          </a:p>
        </p:txBody>
      </p:sp>
      <p:pic>
        <p:nvPicPr>
          <p:cNvPr id="7" name="Picture 6">
            <a:extLst>
              <a:ext uri="{FF2B5EF4-FFF2-40B4-BE49-F238E27FC236}">
                <a16:creationId xmlns:a16="http://schemas.microsoft.com/office/drawing/2014/main" id="{6B457F50-6338-FCB0-ED53-DD70E765B16E}"/>
              </a:ext>
            </a:extLst>
          </p:cNvPr>
          <p:cNvPicPr>
            <a:picLocks noChangeAspect="1"/>
          </p:cNvPicPr>
          <p:nvPr/>
        </p:nvPicPr>
        <p:blipFill>
          <a:blip r:embed="rId2"/>
          <a:stretch>
            <a:fillRect/>
          </a:stretch>
        </p:blipFill>
        <p:spPr>
          <a:xfrm>
            <a:off x="1322806" y="2523032"/>
            <a:ext cx="5053804" cy="3957137"/>
          </a:xfrm>
          <a:prstGeom prst="rect">
            <a:avLst/>
          </a:prstGeom>
        </p:spPr>
      </p:pic>
      <p:sp>
        <p:nvSpPr>
          <p:cNvPr id="8" name="Rectangle 7">
            <a:extLst>
              <a:ext uri="{FF2B5EF4-FFF2-40B4-BE49-F238E27FC236}">
                <a16:creationId xmlns:a16="http://schemas.microsoft.com/office/drawing/2014/main" id="{B80DE8B5-83B9-7DF3-A505-D86A87FABC16}"/>
              </a:ext>
            </a:extLst>
          </p:cNvPr>
          <p:cNvSpPr/>
          <p:nvPr/>
        </p:nvSpPr>
        <p:spPr>
          <a:xfrm>
            <a:off x="4776420" y="6192062"/>
            <a:ext cx="1296237" cy="21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2BBB95C-C0F7-F423-42F0-150A137B4E6E}"/>
              </a:ext>
            </a:extLst>
          </p:cNvPr>
          <p:cNvSpPr/>
          <p:nvPr/>
        </p:nvSpPr>
        <p:spPr>
          <a:xfrm>
            <a:off x="4776420" y="4453510"/>
            <a:ext cx="1296237" cy="21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DBF7307-A185-BCB9-F126-87DE7B02EA7B}"/>
              </a:ext>
            </a:extLst>
          </p:cNvPr>
          <p:cNvSpPr/>
          <p:nvPr/>
        </p:nvSpPr>
        <p:spPr>
          <a:xfrm>
            <a:off x="4776420" y="4904428"/>
            <a:ext cx="1296237" cy="21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0C2E845-D5ED-C610-4978-37DCCC1CBD6D}"/>
              </a:ext>
            </a:extLst>
          </p:cNvPr>
          <p:cNvSpPr/>
          <p:nvPr/>
        </p:nvSpPr>
        <p:spPr>
          <a:xfrm>
            <a:off x="4776420" y="5720920"/>
            <a:ext cx="1296237" cy="21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31BC71D-A7BF-3FC5-E41B-666415719E0C}"/>
              </a:ext>
            </a:extLst>
          </p:cNvPr>
          <p:cNvSpPr txBox="1"/>
          <p:nvPr/>
        </p:nvSpPr>
        <p:spPr>
          <a:xfrm>
            <a:off x="7698372" y="4074609"/>
            <a:ext cx="1101584" cy="261610"/>
          </a:xfrm>
          <a:prstGeom prst="rect">
            <a:avLst/>
          </a:prstGeom>
          <a:noFill/>
        </p:spPr>
        <p:txBody>
          <a:bodyPr wrap="none" rtlCol="0">
            <a:spAutoFit/>
          </a:bodyPr>
          <a:lstStyle/>
          <a:p>
            <a:r>
              <a:rPr lang="en-US" sz="1100" dirty="0"/>
              <a:t>RT Module Only</a:t>
            </a:r>
          </a:p>
        </p:txBody>
      </p:sp>
    </p:spTree>
    <p:extLst>
      <p:ext uri="{BB962C8B-B14F-4D97-AF65-F5344CB8AC3E}">
        <p14:creationId xmlns:p14="http://schemas.microsoft.com/office/powerpoint/2010/main" val="37652999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4592" y="38938"/>
            <a:ext cx="10515600" cy="1325563"/>
          </a:xfrm>
        </p:spPr>
        <p:txBody>
          <a:bodyPr>
            <a:normAutofit/>
          </a:bodyPr>
          <a:lstStyle/>
          <a:p>
            <a:r>
              <a:rPr lang="en-US" altLang="en-US" sz="4000" dirty="0"/>
              <a:t>Contaminant Transport Module</a:t>
            </a:r>
            <a:endParaRPr lang="en-US" sz="4000" dirty="0"/>
          </a:p>
        </p:txBody>
      </p:sp>
      <p:sp>
        <p:nvSpPr>
          <p:cNvPr id="5" name="Content Placeholder 4"/>
          <p:cNvSpPr>
            <a:spLocks noGrp="1"/>
          </p:cNvSpPr>
          <p:nvPr>
            <p:ph idx="1"/>
          </p:nvPr>
        </p:nvSpPr>
        <p:spPr>
          <a:xfrm>
            <a:off x="268981" y="1758844"/>
            <a:ext cx="10515600" cy="1161793"/>
          </a:xfrm>
        </p:spPr>
        <p:txBody>
          <a:bodyPr>
            <a:normAutofit fontScale="25000" lnSpcReduction="20000"/>
          </a:bodyPr>
          <a:lstStyle/>
          <a:p>
            <a:pPr marL="512064" indent="-173736"/>
            <a:r>
              <a:rPr lang="en-US" sz="9600" dirty="0"/>
              <a:t>Provides a </a:t>
            </a:r>
            <a:r>
              <a:rPr lang="en-US" sz="9600" dirty="0">
                <a:solidFill>
                  <a:srgbClr val="FF0000"/>
                </a:solidFill>
              </a:rPr>
              <a:t>basic framework</a:t>
            </a:r>
            <a:r>
              <a:rPr lang="en-US" sz="9600" dirty="0"/>
              <a:t> for modeling fate and transport of dissolved, sorbed and/or suspended contaminants through engineered and natural systems.</a:t>
            </a:r>
          </a:p>
          <a:p>
            <a:pPr marL="512064" indent="-173736"/>
            <a:r>
              <a:rPr lang="en-US" sz="9600" dirty="0"/>
              <a:t>Complexity of the model is determined by the user.</a:t>
            </a:r>
          </a:p>
          <a:p>
            <a:pPr marL="512064" indent="-173736"/>
            <a:r>
              <a:rPr lang="en-US" sz="9600" dirty="0"/>
              <a:t>While incorporating some basic physics (e.g., conservation of mass, decay and ingrowth, diffusion, partitioning), very few assumptions built into code in order to maximize flexibility.</a:t>
            </a:r>
          </a:p>
          <a:p>
            <a:pPr marL="512064" indent="-173736"/>
            <a:r>
              <a:rPr lang="en-US" sz="9600" dirty="0"/>
              <a:t>Heavily utilizes </a:t>
            </a:r>
            <a:r>
              <a:rPr lang="en-US" sz="9600" dirty="0">
                <a:solidFill>
                  <a:srgbClr val="FF0000"/>
                </a:solidFill>
              </a:rPr>
              <a:t>arrays.</a:t>
            </a:r>
          </a:p>
          <a:p>
            <a:endParaRPr lang="en-US" dirty="0"/>
          </a:p>
        </p:txBody>
      </p:sp>
      <p:sp>
        <p:nvSpPr>
          <p:cNvPr id="7"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98532228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72716" y="152401"/>
            <a:ext cx="10062775" cy="838200"/>
          </a:xfrm>
        </p:spPr>
        <p:txBody>
          <a:bodyPr>
            <a:noAutofit/>
          </a:bodyPr>
          <a:lstStyle/>
          <a:p>
            <a:r>
              <a:rPr lang="en-US" sz="4000" dirty="0"/>
              <a:t>Steps for Modeling Contaminant Transport</a:t>
            </a:r>
          </a:p>
        </p:txBody>
      </p:sp>
      <p:sp>
        <p:nvSpPr>
          <p:cNvPr id="7" name="Content Placeholder 6"/>
          <p:cNvSpPr>
            <a:spLocks noGrp="1"/>
          </p:cNvSpPr>
          <p:nvPr>
            <p:ph idx="1"/>
          </p:nvPr>
        </p:nvSpPr>
        <p:spPr>
          <a:xfrm>
            <a:off x="344866" y="1408531"/>
            <a:ext cx="10515600" cy="1161793"/>
          </a:xfrm>
        </p:spPr>
        <p:txBody>
          <a:bodyPr>
            <a:noAutofit/>
          </a:bodyPr>
          <a:lstStyle/>
          <a:p>
            <a:pPr marL="576262" indent="-342900"/>
            <a:r>
              <a:rPr lang="en-US" sz="2400" dirty="0"/>
              <a:t>Specify </a:t>
            </a:r>
            <a:r>
              <a:rPr lang="en-US" sz="2400" dirty="0">
                <a:solidFill>
                  <a:srgbClr val="FF0000"/>
                </a:solidFill>
              </a:rPr>
              <a:t>species</a:t>
            </a:r>
            <a:r>
              <a:rPr lang="en-US" sz="2400" dirty="0"/>
              <a:t> to be modeled.</a:t>
            </a:r>
          </a:p>
          <a:p>
            <a:pPr marL="576262" indent="-342900"/>
            <a:r>
              <a:rPr lang="en-US" sz="2400" dirty="0"/>
              <a:t>Specify the transport and storage </a:t>
            </a:r>
            <a:r>
              <a:rPr lang="en-US" sz="2400" dirty="0">
                <a:solidFill>
                  <a:srgbClr val="FF0000"/>
                </a:solidFill>
              </a:rPr>
              <a:t>media</a:t>
            </a:r>
            <a:r>
              <a:rPr lang="en-US" sz="2400" dirty="0"/>
              <a:t> within the system to be modeled (e.g., water, air, sediment, soil).</a:t>
            </a:r>
          </a:p>
          <a:p>
            <a:pPr marL="576262" indent="-342900"/>
            <a:r>
              <a:rPr lang="en-US" sz="2400" dirty="0"/>
              <a:t>Specify the </a:t>
            </a:r>
            <a:r>
              <a:rPr lang="en-US" sz="2400" dirty="0">
                <a:solidFill>
                  <a:srgbClr val="FF0000"/>
                </a:solidFill>
              </a:rPr>
              <a:t>transport pathways </a:t>
            </a:r>
            <a:r>
              <a:rPr lang="en-US" sz="2400" dirty="0"/>
              <a:t>through which mass is transported and stored.</a:t>
            </a:r>
          </a:p>
          <a:p>
            <a:pPr marL="576262" indent="-342900"/>
            <a:r>
              <a:rPr lang="en-US" sz="2400" dirty="0"/>
              <a:t>Define the </a:t>
            </a:r>
            <a:r>
              <a:rPr lang="en-US" sz="2400" dirty="0">
                <a:solidFill>
                  <a:srgbClr val="FF0000"/>
                </a:solidFill>
              </a:rPr>
              <a:t>source terms </a:t>
            </a:r>
            <a:r>
              <a:rPr lang="en-US" sz="2400" dirty="0"/>
              <a:t>(initial and/or boundary conditions).</a:t>
            </a:r>
          </a:p>
          <a:p>
            <a:pPr marL="576262" indent="-342900"/>
            <a:r>
              <a:rPr lang="en-US" sz="2400" dirty="0"/>
              <a:t>Define the impacts of the species (e.g., dose) on defined </a:t>
            </a:r>
            <a:r>
              <a:rPr lang="en-US" sz="2400" dirty="0">
                <a:solidFill>
                  <a:srgbClr val="FF0000"/>
                </a:solidFill>
              </a:rPr>
              <a:t>receptors.</a:t>
            </a:r>
          </a:p>
        </p:txBody>
      </p:sp>
      <p:sp>
        <p:nvSpPr>
          <p:cNvPr id="8"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1956938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F72905-B5ED-4D92-A8C9-04B5B98833B6}"/>
              </a:ext>
            </a:extLst>
          </p:cNvPr>
          <p:cNvPicPr>
            <a:picLocks noChangeAspect="1"/>
          </p:cNvPicPr>
          <p:nvPr/>
        </p:nvPicPr>
        <p:blipFill>
          <a:blip r:embed="rId2"/>
          <a:stretch>
            <a:fillRect/>
          </a:stretch>
        </p:blipFill>
        <p:spPr>
          <a:xfrm>
            <a:off x="4234648" y="1652157"/>
            <a:ext cx="5579978" cy="4471183"/>
          </a:xfrm>
          <a:prstGeom prst="rect">
            <a:avLst/>
          </a:prstGeom>
        </p:spPr>
      </p:pic>
      <p:sp>
        <p:nvSpPr>
          <p:cNvPr id="35842" name="Rectangle 2"/>
          <p:cNvSpPr>
            <a:spLocks noGrp="1" noChangeArrowheads="1"/>
          </p:cNvSpPr>
          <p:nvPr>
            <p:ph type="title"/>
          </p:nvPr>
        </p:nvSpPr>
        <p:spPr>
          <a:xfrm>
            <a:off x="376950" y="103106"/>
            <a:ext cx="10515600" cy="1325563"/>
          </a:xfrm>
        </p:spPr>
        <p:txBody>
          <a:bodyPr>
            <a:normAutofit/>
          </a:bodyPr>
          <a:lstStyle/>
          <a:p>
            <a:r>
              <a:rPr lang="en-US" sz="4000" dirty="0"/>
              <a:t>Defining Species</a:t>
            </a:r>
          </a:p>
        </p:txBody>
      </p:sp>
      <p:sp>
        <p:nvSpPr>
          <p:cNvPr id="35843" name="Rectangle 3"/>
          <p:cNvSpPr>
            <a:spLocks noGrp="1" noChangeArrowheads="1"/>
          </p:cNvSpPr>
          <p:nvPr>
            <p:ph idx="1"/>
          </p:nvPr>
        </p:nvSpPr>
        <p:spPr/>
        <p:txBody>
          <a:bodyPr>
            <a:normAutofit/>
          </a:bodyPr>
          <a:lstStyle/>
          <a:p>
            <a:r>
              <a:rPr lang="en-US" sz="2400" dirty="0"/>
              <a:t>Species element</a:t>
            </a:r>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4648" y="1652156"/>
            <a:ext cx="5605098" cy="4440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pic>
        <p:nvPicPr>
          <p:cNvPr id="2" name="Picture 1"/>
          <p:cNvPicPr>
            <a:picLocks noChangeAspect="1"/>
          </p:cNvPicPr>
          <p:nvPr/>
        </p:nvPicPr>
        <p:blipFill>
          <a:blip r:embed="rId4"/>
          <a:stretch>
            <a:fillRect/>
          </a:stretch>
        </p:blipFill>
        <p:spPr>
          <a:xfrm>
            <a:off x="1303891" y="2633439"/>
            <a:ext cx="1076190" cy="1180952"/>
          </a:xfrm>
          <a:prstGeom prst="rect">
            <a:avLst/>
          </a:prstGeom>
        </p:spPr>
      </p:pic>
    </p:spTree>
    <p:extLst>
      <p:ext uri="{BB962C8B-B14F-4D97-AF65-F5344CB8AC3E}">
        <p14:creationId xmlns:p14="http://schemas.microsoft.com/office/powerpoint/2010/main" val="27139797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59308" y="76369"/>
            <a:ext cx="10515600" cy="1325563"/>
          </a:xfrm>
        </p:spPr>
        <p:txBody>
          <a:bodyPr>
            <a:normAutofit/>
          </a:bodyPr>
          <a:lstStyle/>
          <a:p>
            <a:r>
              <a:rPr lang="en-US" sz="4000" dirty="0"/>
              <a:t>Environmental Media</a:t>
            </a:r>
          </a:p>
        </p:txBody>
      </p:sp>
      <p:sp>
        <p:nvSpPr>
          <p:cNvPr id="38915" name="Rectangle 3"/>
          <p:cNvSpPr>
            <a:spLocks noGrp="1" noChangeArrowheads="1"/>
          </p:cNvSpPr>
          <p:nvPr>
            <p:ph idx="1"/>
          </p:nvPr>
        </p:nvSpPr>
        <p:spPr>
          <a:xfrm>
            <a:off x="693711" y="1148347"/>
            <a:ext cx="7543801" cy="1351075"/>
          </a:xfrm>
        </p:spPr>
        <p:txBody>
          <a:bodyPr/>
          <a:lstStyle/>
          <a:p>
            <a:r>
              <a:rPr lang="en-US" sz="2400" dirty="0"/>
              <a:t>Basic “building blocks” of transport pathways</a:t>
            </a:r>
          </a:p>
          <a:p>
            <a:pPr lvl="1"/>
            <a:r>
              <a:rPr lang="en-US" sz="2200" dirty="0"/>
              <a:t>mass transport calculations are based largely on media properties</a:t>
            </a:r>
          </a:p>
          <a:p>
            <a:pPr lvl="1"/>
            <a:r>
              <a:rPr lang="en-US" sz="2200" dirty="0"/>
              <a:t>Two types: </a:t>
            </a:r>
            <a:r>
              <a:rPr lang="en-US" sz="2200" dirty="0">
                <a:solidFill>
                  <a:srgbClr val="FF0000"/>
                </a:solidFill>
              </a:rPr>
              <a:t>Fluids</a:t>
            </a:r>
            <a:r>
              <a:rPr lang="en-US" sz="2200" dirty="0"/>
              <a:t> and </a:t>
            </a:r>
            <a:r>
              <a:rPr lang="en-US" sz="2200" dirty="0">
                <a:solidFill>
                  <a:srgbClr val="FF0000"/>
                </a:solidFill>
              </a:rPr>
              <a:t>Solids</a:t>
            </a:r>
          </a:p>
        </p:txBody>
      </p:sp>
      <p:sp>
        <p:nvSpPr>
          <p:cNvPr id="8" name="Footer Placeholder 3"/>
          <p:cNvSpPr>
            <a:spLocks noGrp="1"/>
          </p:cNvSpPr>
          <p:nvPr>
            <p:ph type="ftr" sz="quarter" idx="11"/>
          </p:nvPr>
        </p:nvSpPr>
        <p:spPr/>
        <p:txBody>
          <a:bodyPr/>
          <a:lstStyle/>
          <a:p>
            <a:r>
              <a:rPr lang="en-US"/>
              <a:t>© GoldSim Technology Group LLC, 2024</a:t>
            </a:r>
            <a:endParaRPr lang="en-US" dirty="0"/>
          </a:p>
        </p:txBody>
      </p:sp>
      <p:pic>
        <p:nvPicPr>
          <p:cNvPr id="2" name="Picture 1"/>
          <p:cNvPicPr>
            <a:picLocks noChangeAspect="1"/>
          </p:cNvPicPr>
          <p:nvPr/>
        </p:nvPicPr>
        <p:blipFill>
          <a:blip r:embed="rId2"/>
          <a:stretch>
            <a:fillRect/>
          </a:stretch>
        </p:blipFill>
        <p:spPr>
          <a:xfrm>
            <a:off x="1706332" y="2708630"/>
            <a:ext cx="923810" cy="1142857"/>
          </a:xfrm>
          <a:prstGeom prst="rect">
            <a:avLst/>
          </a:prstGeom>
        </p:spPr>
      </p:pic>
      <p:pic>
        <p:nvPicPr>
          <p:cNvPr id="3" name="Picture 2"/>
          <p:cNvPicPr>
            <a:picLocks noChangeAspect="1"/>
          </p:cNvPicPr>
          <p:nvPr/>
        </p:nvPicPr>
        <p:blipFill>
          <a:blip r:embed="rId3"/>
          <a:stretch>
            <a:fillRect/>
          </a:stretch>
        </p:blipFill>
        <p:spPr>
          <a:xfrm>
            <a:off x="6093457" y="2708630"/>
            <a:ext cx="857143" cy="1066667"/>
          </a:xfrm>
          <a:prstGeom prst="rect">
            <a:avLst/>
          </a:prstGeom>
        </p:spPr>
      </p:pic>
      <p:pic>
        <p:nvPicPr>
          <p:cNvPr id="4" name="Picture 3"/>
          <p:cNvPicPr>
            <a:picLocks noChangeAspect="1"/>
          </p:cNvPicPr>
          <p:nvPr/>
        </p:nvPicPr>
        <p:blipFill>
          <a:blip r:embed="rId4"/>
          <a:stretch>
            <a:fillRect/>
          </a:stretch>
        </p:blipFill>
        <p:spPr>
          <a:xfrm>
            <a:off x="2742582" y="2781995"/>
            <a:ext cx="3050032" cy="3190009"/>
          </a:xfrm>
          <a:prstGeom prst="rect">
            <a:avLst/>
          </a:prstGeom>
        </p:spPr>
      </p:pic>
      <p:pic>
        <p:nvPicPr>
          <p:cNvPr id="5" name="Picture 4"/>
          <p:cNvPicPr>
            <a:picLocks noChangeAspect="1"/>
          </p:cNvPicPr>
          <p:nvPr/>
        </p:nvPicPr>
        <p:blipFill>
          <a:blip r:embed="rId5"/>
          <a:stretch>
            <a:fillRect/>
          </a:stretch>
        </p:blipFill>
        <p:spPr>
          <a:xfrm>
            <a:off x="7252236" y="2781994"/>
            <a:ext cx="3064115" cy="3234344"/>
          </a:xfrm>
          <a:prstGeom prst="rect">
            <a:avLst/>
          </a:prstGeom>
        </p:spPr>
      </p:pic>
    </p:spTree>
    <p:extLst>
      <p:ext uri="{BB962C8B-B14F-4D97-AF65-F5344CB8AC3E}">
        <p14:creationId xmlns:p14="http://schemas.microsoft.com/office/powerpoint/2010/main" val="360313974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2" end="2"/>
                                            </p:txEl>
                                          </p:spTgt>
                                        </p:tgtEl>
                                        <p:attrNameLst>
                                          <p:attrName>style.visibility</p:attrName>
                                        </p:attrNameLst>
                                      </p:cBhvr>
                                      <p:to>
                                        <p:strVal val="visible"/>
                                      </p:to>
                                    </p:set>
                                    <p:animEffect transition="in" filter="fade">
                                      <p:cBhvr>
                                        <p:cTn id="7" dur="500"/>
                                        <p:tgtEl>
                                          <p:spTgt spid="3891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697" y="0"/>
            <a:ext cx="10515600" cy="1325563"/>
          </a:xfrm>
        </p:spPr>
        <p:txBody>
          <a:bodyPr/>
          <a:lstStyle/>
          <a:p>
            <a:r>
              <a:rPr lang="en-US" sz="4000" dirty="0"/>
              <a:t>Transport Pathways</a:t>
            </a:r>
          </a:p>
        </p:txBody>
      </p:sp>
      <p:sp>
        <p:nvSpPr>
          <p:cNvPr id="3" name="Content Placeholder 2"/>
          <p:cNvSpPr>
            <a:spLocks noGrp="1"/>
          </p:cNvSpPr>
          <p:nvPr>
            <p:ph idx="1"/>
          </p:nvPr>
        </p:nvSpPr>
        <p:spPr>
          <a:xfrm>
            <a:off x="1090330" y="1431758"/>
            <a:ext cx="9593712" cy="4495800"/>
          </a:xfrm>
        </p:spPr>
        <p:txBody>
          <a:bodyPr>
            <a:noAutofit/>
          </a:bodyPr>
          <a:lstStyle/>
          <a:p>
            <a:pPr marL="576262" indent="-342900"/>
            <a:r>
              <a:rPr lang="en-US" altLang="en-US" sz="2400" dirty="0">
                <a:solidFill>
                  <a:srgbClr val="FF0000"/>
                </a:solidFill>
              </a:rPr>
              <a:t>Transport pathways</a:t>
            </a:r>
            <a:r>
              <a:rPr lang="en-US" altLang="en-US" sz="2400" dirty="0"/>
              <a:t> represent those parts of the system through which species mass is transported and/or in which species mass is stored.</a:t>
            </a:r>
          </a:p>
          <a:p>
            <a:pPr marL="868870" lvl="1" indent="-342900"/>
            <a:r>
              <a:rPr lang="en-US" altLang="en-US" sz="2200" dirty="0"/>
              <a:t>Tanks, ponds, aquifers, lakes, soil columns, etc.</a:t>
            </a:r>
          </a:p>
          <a:p>
            <a:pPr marL="576262" indent="-342900"/>
            <a:r>
              <a:rPr lang="en-US" altLang="en-US" sz="2400" dirty="0"/>
              <a:t>You define the properties of the pathways, such as geometry, volume, and pathway discretization.</a:t>
            </a:r>
          </a:p>
          <a:p>
            <a:pPr marL="576262" indent="-342900"/>
            <a:r>
              <a:rPr lang="en-US" altLang="en-US" sz="2400" dirty="0"/>
              <a:t>You define which </a:t>
            </a:r>
            <a:r>
              <a:rPr lang="en-US" altLang="en-US" sz="2400" dirty="0">
                <a:solidFill>
                  <a:srgbClr val="FF0000"/>
                </a:solidFill>
              </a:rPr>
              <a:t>media</a:t>
            </a:r>
            <a:r>
              <a:rPr lang="en-US" altLang="en-US" sz="2400" dirty="0"/>
              <a:t> (e.g., air, water, sediments, rock) types are present in the pathway.</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41685780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377" y="285751"/>
            <a:ext cx="11525693" cy="838200"/>
          </a:xfrm>
        </p:spPr>
        <p:txBody>
          <a:bodyPr>
            <a:noAutofit/>
          </a:bodyPr>
          <a:lstStyle/>
          <a:p>
            <a:r>
              <a:rPr lang="en-US" sz="4000" dirty="0"/>
              <a:t>GoldSim and the Contaminant Transport Module</a:t>
            </a:r>
          </a:p>
        </p:txBody>
      </p:sp>
      <p:sp>
        <p:nvSpPr>
          <p:cNvPr id="3" name="Content Placeholder 2"/>
          <p:cNvSpPr>
            <a:spLocks noGrp="1"/>
          </p:cNvSpPr>
          <p:nvPr>
            <p:ph idx="1"/>
          </p:nvPr>
        </p:nvSpPr>
        <p:spPr>
          <a:xfrm>
            <a:off x="281765" y="1424762"/>
            <a:ext cx="9603682" cy="5019675"/>
          </a:xfrm>
        </p:spPr>
        <p:txBody>
          <a:bodyPr>
            <a:normAutofit/>
          </a:bodyPr>
          <a:lstStyle/>
          <a:p>
            <a:pPr lvl="1"/>
            <a:r>
              <a:rPr lang="en-US" sz="2400" dirty="0"/>
              <a:t>The basic GoldSim framework consists of a flexible set of tools for creating dynamic, probabilistic simulations of nearly any kind of complex system.</a:t>
            </a:r>
          </a:p>
          <a:p>
            <a:pPr lvl="2"/>
            <a:r>
              <a:rPr lang="en-US" sz="2000" dirty="0"/>
              <a:t>These tools are very abstract (like a programming language).</a:t>
            </a:r>
          </a:p>
          <a:p>
            <a:pPr lvl="2"/>
            <a:r>
              <a:rPr lang="en-US" sz="2000" dirty="0"/>
              <a:t>They simply carry out mathematical calculations (e.g., numerical integration) that are applicable to many types of problems.</a:t>
            </a:r>
          </a:p>
          <a:p>
            <a:pPr lvl="1"/>
            <a:r>
              <a:rPr lang="en-US" sz="2400" dirty="0"/>
              <a:t>In order to simulate some kinds of complex systems, such tools are not sufficient. Therefore, GoldSim has several specialized extension modules to facilitate simulation of some types of systems.</a:t>
            </a:r>
          </a:p>
          <a:p>
            <a:pPr lvl="1"/>
            <a:r>
              <a:rPr lang="en-US" sz="2400" dirty="0"/>
              <a:t>The </a:t>
            </a:r>
            <a:r>
              <a:rPr lang="en-US" sz="2400" dirty="0">
                <a:solidFill>
                  <a:srgbClr val="FF0000"/>
                </a:solidFill>
              </a:rPr>
              <a:t>Contaminant Transport Module </a:t>
            </a:r>
            <a:r>
              <a:rPr lang="en-US" sz="2400" dirty="0"/>
              <a:t>is a set of specialized elements that are added to GoldSim to support complex contaminant transport simulations.</a:t>
            </a:r>
          </a:p>
        </p:txBody>
      </p:sp>
      <p:sp>
        <p:nvSpPr>
          <p:cNvPr id="6" name="Footer Placeholder 3"/>
          <p:cNvSpPr>
            <a:spLocks noGrp="1"/>
          </p:cNvSpPr>
          <p:nvPr>
            <p:ph type="ftr" sz="quarter" idx="11"/>
          </p:nvPr>
        </p:nvSpPr>
        <p:spPr/>
        <p:txBody>
          <a:bodyPr/>
          <a:lstStyle/>
          <a:p>
            <a:r>
              <a:rPr lang="en-US" dirty="0"/>
              <a:t>© GoldSim Technology Group LLC, 2024</a:t>
            </a:r>
          </a:p>
        </p:txBody>
      </p:sp>
    </p:spTree>
    <p:extLst>
      <p:ext uri="{BB962C8B-B14F-4D97-AF65-F5344CB8AC3E}">
        <p14:creationId xmlns:p14="http://schemas.microsoft.com/office/powerpoint/2010/main" val="32805723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118" y="124495"/>
            <a:ext cx="10515600" cy="1325563"/>
          </a:xfrm>
        </p:spPr>
        <p:txBody>
          <a:bodyPr/>
          <a:lstStyle/>
          <a:p>
            <a:r>
              <a:rPr lang="en-US" sz="4000" dirty="0"/>
              <a:t>Transport Pathways</a:t>
            </a:r>
          </a:p>
        </p:txBody>
      </p:sp>
      <p:sp>
        <p:nvSpPr>
          <p:cNvPr id="3" name="Content Placeholder 2"/>
          <p:cNvSpPr>
            <a:spLocks noGrp="1"/>
          </p:cNvSpPr>
          <p:nvPr>
            <p:ph idx="1"/>
          </p:nvPr>
        </p:nvSpPr>
        <p:spPr/>
        <p:txBody>
          <a:bodyPr>
            <a:normAutofit fontScale="25000" lnSpcReduction="20000"/>
          </a:bodyPr>
          <a:lstStyle/>
          <a:p>
            <a:r>
              <a:rPr lang="en-US" sz="9600" dirty="0"/>
              <a:t>Pathways can be thought of as </a:t>
            </a:r>
            <a:r>
              <a:rPr lang="en-US" sz="9600" dirty="0">
                <a:solidFill>
                  <a:srgbClr val="FF0000"/>
                </a:solidFill>
              </a:rPr>
              <a:t>transfer functions.</a:t>
            </a:r>
          </a:p>
          <a:p>
            <a:endParaRPr lang="en-US" sz="2400" dirty="0"/>
          </a:p>
          <a:p>
            <a:endParaRPr lang="en-US" sz="2400" dirty="0"/>
          </a:p>
          <a:p>
            <a:endParaRPr lang="en-US" sz="2400" dirty="0"/>
          </a:p>
          <a:p>
            <a:endParaRPr lang="en-US" sz="2400" dirty="0"/>
          </a:p>
          <a:p>
            <a:pPr marL="0" indent="0">
              <a:buNone/>
            </a:pPr>
            <a:endParaRPr lang="en-US" sz="2400" dirty="0"/>
          </a:p>
          <a:p>
            <a:pPr>
              <a:spcAft>
                <a:spcPts val="600"/>
              </a:spcAft>
            </a:pPr>
            <a:endParaRPr lang="en-US" sz="9600" dirty="0"/>
          </a:p>
          <a:p>
            <a:pPr>
              <a:spcAft>
                <a:spcPts val="600"/>
              </a:spcAft>
            </a:pPr>
            <a:endParaRPr lang="en-US" sz="9600" dirty="0"/>
          </a:p>
          <a:p>
            <a:pPr>
              <a:spcAft>
                <a:spcPts val="600"/>
              </a:spcAft>
            </a:pPr>
            <a:r>
              <a:rPr lang="en-US" sz="9600" dirty="0"/>
              <a:t>Each pathway type (or transfer function) assumes or represents a particular range of physical transport processes.</a:t>
            </a:r>
          </a:p>
          <a:p>
            <a:endParaRPr lang="en-US" dirty="0"/>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4" descr="PATHS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3424" y="2245895"/>
            <a:ext cx="7158038"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94657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Effect transition="in" filter="fade">
                                      <p:cBhvr>
                                        <p:cTn id="1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729" y="81717"/>
            <a:ext cx="10515600" cy="1325563"/>
          </a:xfrm>
        </p:spPr>
        <p:txBody>
          <a:bodyPr/>
          <a:lstStyle/>
          <a:p>
            <a:r>
              <a:rPr lang="en-US" sz="4000" dirty="0"/>
              <a:t>Transport Pathways</a:t>
            </a:r>
          </a:p>
        </p:txBody>
      </p:sp>
      <p:sp>
        <p:nvSpPr>
          <p:cNvPr id="3" name="Content Placeholder 2"/>
          <p:cNvSpPr>
            <a:spLocks noGrp="1"/>
          </p:cNvSpPr>
          <p:nvPr>
            <p:ph idx="1"/>
          </p:nvPr>
        </p:nvSpPr>
        <p:spPr>
          <a:xfrm>
            <a:off x="290033" y="3958153"/>
            <a:ext cx="7543800" cy="1331258"/>
          </a:xfrm>
        </p:spPr>
        <p:txBody>
          <a:bodyPr>
            <a:noAutofit/>
          </a:bodyPr>
          <a:lstStyle/>
          <a:p>
            <a:pPr marL="576262" indent="-342900">
              <a:spcBef>
                <a:spcPts val="1800"/>
              </a:spcBef>
              <a:buClr>
                <a:schemeClr val="accent2"/>
              </a:buClr>
            </a:pPr>
            <a:r>
              <a:rPr lang="en-US" altLang="en-US" sz="2400" dirty="0"/>
              <a:t>We will focus on Cells and Aquifers today.</a:t>
            </a:r>
            <a:endParaRPr lang="en-US" sz="2400" dirty="0"/>
          </a:p>
        </p:txBody>
      </p:sp>
      <p:sp>
        <p:nvSpPr>
          <p:cNvPr id="9" name="Footer Placeholder 3"/>
          <p:cNvSpPr>
            <a:spLocks noGrp="1"/>
          </p:cNvSpPr>
          <p:nvPr>
            <p:ph type="ftr" sz="quarter" idx="11"/>
          </p:nvPr>
        </p:nvSpPr>
        <p:spPr/>
        <p:txBody>
          <a:bodyPr/>
          <a:lstStyle/>
          <a:p>
            <a:r>
              <a:rPr lang="en-US"/>
              <a:t>© GoldSim Technology Group LLC, 2024</a:t>
            </a:r>
            <a:endParaRPr lang="en-US" dirty="0"/>
          </a:p>
        </p:txBody>
      </p:sp>
      <p:pic>
        <p:nvPicPr>
          <p:cNvPr id="6" name="Picture 5"/>
          <p:cNvPicPr>
            <a:picLocks noChangeAspect="1"/>
          </p:cNvPicPr>
          <p:nvPr/>
        </p:nvPicPr>
        <p:blipFill>
          <a:blip r:embed="rId2"/>
          <a:stretch>
            <a:fillRect/>
          </a:stretch>
        </p:blipFill>
        <p:spPr>
          <a:xfrm>
            <a:off x="1345898" y="2386263"/>
            <a:ext cx="6783441" cy="1295400"/>
          </a:xfrm>
          <a:prstGeom prst="rect">
            <a:avLst/>
          </a:prstGeom>
        </p:spPr>
      </p:pic>
      <p:sp>
        <p:nvSpPr>
          <p:cNvPr id="5" name="Rectangle 4"/>
          <p:cNvSpPr/>
          <p:nvPr/>
        </p:nvSpPr>
        <p:spPr>
          <a:xfrm>
            <a:off x="1073642" y="2326576"/>
            <a:ext cx="2856674" cy="13447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txBox="1">
            <a:spLocks/>
          </p:cNvSpPr>
          <p:nvPr/>
        </p:nvSpPr>
        <p:spPr>
          <a:xfrm>
            <a:off x="2405073" y="3493482"/>
            <a:ext cx="7543800" cy="3070412"/>
          </a:xfrm>
          <a:prstGeom prst="rect">
            <a:avLst/>
          </a:prstGeom>
        </p:spPr>
        <p:txBody>
          <a:bodyPr vert="horz" lIns="0" tIns="45720" rIns="0" bIns="45720" rtlCol="0">
            <a:noAutofit/>
          </a:bodyPr>
          <a:lstStyle>
            <a:lvl1pPr marL="0" indent="0" algn="l" defTabSz="914400" rtl="0" eaLnBrk="1" latinLnBrk="0" hangingPunct="1">
              <a:lnSpc>
                <a:spcPct val="90000"/>
              </a:lnSpc>
              <a:spcBef>
                <a:spcPts val="1200"/>
              </a:spcBef>
              <a:spcAft>
                <a:spcPts val="200"/>
              </a:spcAft>
              <a:buClr>
                <a:schemeClr val="accent1"/>
              </a:buClr>
              <a:buSzPct val="100000"/>
              <a:buFontTx/>
              <a:buNone/>
              <a:defRPr sz="24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22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20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457200" indent="-223838">
              <a:spcBef>
                <a:spcPts val="1800"/>
              </a:spcBef>
              <a:buFont typeface="Courier New" panose="02070309020205020404" pitchFamily="49" charset="0"/>
              <a:buChar char="o"/>
            </a:pPr>
            <a:endParaRPr lang="en-US" dirty="0"/>
          </a:p>
        </p:txBody>
      </p:sp>
      <p:sp>
        <p:nvSpPr>
          <p:cNvPr id="8" name="Content Placeholder 2"/>
          <p:cNvSpPr txBox="1">
            <a:spLocks/>
          </p:cNvSpPr>
          <p:nvPr/>
        </p:nvSpPr>
        <p:spPr>
          <a:xfrm>
            <a:off x="252600" y="1745286"/>
            <a:ext cx="7543800" cy="564777"/>
          </a:xfrm>
          <a:prstGeom prst="rect">
            <a:avLst/>
          </a:prstGeom>
        </p:spPr>
        <p:txBody>
          <a:bodyPr vert="horz" lIns="0" tIns="45720" rIns="0" bIns="45720" rtlCol="0">
            <a:noAutofit/>
          </a:bodyPr>
          <a:lstStyle>
            <a:lvl1pPr marL="0" indent="0" algn="l" defTabSz="914400" rtl="0" eaLnBrk="1" latinLnBrk="0" hangingPunct="1">
              <a:lnSpc>
                <a:spcPct val="90000"/>
              </a:lnSpc>
              <a:spcBef>
                <a:spcPts val="1200"/>
              </a:spcBef>
              <a:spcAft>
                <a:spcPts val="200"/>
              </a:spcAft>
              <a:buClr>
                <a:schemeClr val="accent1"/>
              </a:buClr>
              <a:buSzPct val="100000"/>
              <a:buFontTx/>
              <a:buNone/>
              <a:defRPr sz="24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22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20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576262" indent="-342900">
              <a:buClr>
                <a:schemeClr val="accent2"/>
              </a:buClr>
              <a:buFont typeface="Arial" panose="020B0604020202020204" pitchFamily="34" charset="0"/>
              <a:buChar char="•"/>
            </a:pPr>
            <a:r>
              <a:rPr lang="en-US" altLang="en-US" dirty="0"/>
              <a:t>GoldSim provides five type of pathways:</a:t>
            </a:r>
          </a:p>
          <a:p>
            <a:pPr marL="457200" indent="-223838">
              <a:spcBef>
                <a:spcPts val="0"/>
              </a:spcBef>
              <a:spcAft>
                <a:spcPts val="0"/>
              </a:spcAft>
              <a:buFont typeface="Courier New" panose="02070309020205020404" pitchFamily="49" charset="0"/>
              <a:buChar char="o"/>
            </a:pPr>
            <a:endParaRPr lang="en-US" altLang="en-US" dirty="0"/>
          </a:p>
          <a:p>
            <a:pPr marL="457200" indent="-223838">
              <a:spcBef>
                <a:spcPts val="0"/>
              </a:spcBef>
              <a:spcAft>
                <a:spcPts val="0"/>
              </a:spcAft>
              <a:buFont typeface="Courier New" panose="02070309020205020404" pitchFamily="49" charset="0"/>
              <a:buChar char="o"/>
            </a:pPr>
            <a:endParaRPr lang="en-US" altLang="en-US" dirty="0"/>
          </a:p>
        </p:txBody>
      </p:sp>
    </p:spTree>
    <p:extLst>
      <p:ext uri="{BB962C8B-B14F-4D97-AF65-F5344CB8AC3E}">
        <p14:creationId xmlns:p14="http://schemas.microsoft.com/office/powerpoint/2010/main" val="11396107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697" y="0"/>
            <a:ext cx="10515600" cy="1325563"/>
          </a:xfrm>
        </p:spPr>
        <p:txBody>
          <a:bodyPr/>
          <a:lstStyle/>
          <a:p>
            <a:r>
              <a:rPr lang="en-US" sz="4000" dirty="0"/>
              <a:t>Transport Pathways</a:t>
            </a:r>
          </a:p>
        </p:txBody>
      </p:sp>
      <p:sp>
        <p:nvSpPr>
          <p:cNvPr id="3" name="Content Placeholder 2"/>
          <p:cNvSpPr>
            <a:spLocks noGrp="1"/>
          </p:cNvSpPr>
          <p:nvPr>
            <p:ph idx="1"/>
          </p:nvPr>
        </p:nvSpPr>
        <p:spPr>
          <a:xfrm>
            <a:off x="539550" y="1292727"/>
            <a:ext cx="9304955" cy="1331259"/>
          </a:xfrm>
        </p:spPr>
        <p:txBody>
          <a:bodyPr>
            <a:normAutofit/>
          </a:bodyPr>
          <a:lstStyle/>
          <a:p>
            <a:r>
              <a:rPr lang="en-US" altLang="en-US" sz="2400" dirty="0"/>
              <a:t>You create a mass transport system by defining a </a:t>
            </a:r>
            <a:r>
              <a:rPr lang="en-US" altLang="en-US" sz="2400" dirty="0">
                <a:solidFill>
                  <a:srgbClr val="FF0000"/>
                </a:solidFill>
              </a:rPr>
              <a:t>network of transport pathways </a:t>
            </a:r>
            <a:r>
              <a:rPr lang="en-US" altLang="en-US" sz="2400" dirty="0"/>
              <a:t>using </a:t>
            </a:r>
            <a:r>
              <a:rPr lang="en-US" altLang="en-US" sz="2400" dirty="0">
                <a:solidFill>
                  <a:srgbClr val="FF0000"/>
                </a:solidFill>
              </a:rPr>
              <a:t>mass flux links</a:t>
            </a:r>
            <a:r>
              <a:rPr lang="en-US" altLang="en-US" sz="2400" dirty="0"/>
              <a:t> among the pathways.</a:t>
            </a:r>
          </a:p>
          <a:p>
            <a:pPr marL="0" indent="0">
              <a:buNone/>
            </a:pPr>
            <a:endParaRPr lang="en-US" dirty="0"/>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4"/>
          <p:cNvPicPr>
            <a:picLocks noChangeAspect="1"/>
          </p:cNvPicPr>
          <p:nvPr/>
        </p:nvPicPr>
        <p:blipFill>
          <a:blip r:embed="rId2"/>
          <a:stretch>
            <a:fillRect/>
          </a:stretch>
        </p:blipFill>
        <p:spPr>
          <a:xfrm>
            <a:off x="3543104" y="2589090"/>
            <a:ext cx="3709819" cy="2674216"/>
          </a:xfrm>
          <a:prstGeom prst="rect">
            <a:avLst/>
          </a:prstGeom>
        </p:spPr>
      </p:pic>
    </p:spTree>
    <p:extLst>
      <p:ext uri="{BB962C8B-B14F-4D97-AF65-F5344CB8AC3E}">
        <p14:creationId xmlns:p14="http://schemas.microsoft.com/office/powerpoint/2010/main" val="1569244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866" y="0"/>
            <a:ext cx="10515600" cy="1325563"/>
          </a:xfrm>
        </p:spPr>
        <p:txBody>
          <a:bodyPr/>
          <a:lstStyle/>
          <a:p>
            <a:r>
              <a:rPr lang="en-US" sz="4000" dirty="0"/>
              <a:t>Pathways Mass Balance</a:t>
            </a:r>
          </a:p>
        </p:txBody>
      </p:sp>
      <p:sp>
        <p:nvSpPr>
          <p:cNvPr id="3" name="Content Placeholder 2"/>
          <p:cNvSpPr>
            <a:spLocks noGrp="1"/>
          </p:cNvSpPr>
          <p:nvPr>
            <p:ph idx="1"/>
          </p:nvPr>
        </p:nvSpPr>
        <p:spPr>
          <a:xfrm>
            <a:off x="224590" y="1143000"/>
            <a:ext cx="9666172" cy="5029200"/>
          </a:xfrm>
        </p:spPr>
        <p:txBody>
          <a:bodyPr>
            <a:noAutofit/>
          </a:bodyPr>
          <a:lstStyle/>
          <a:p>
            <a:pPr marL="576262" indent="-342900"/>
            <a:r>
              <a:rPr lang="en-US" sz="2400" dirty="0"/>
              <a:t>Species mass is conserved.</a:t>
            </a:r>
          </a:p>
          <a:p>
            <a:pPr marL="576262" indent="-342900"/>
            <a:r>
              <a:rPr lang="en-US" sz="2400" dirty="0"/>
              <a:t>The Contaminant Transport Module simulates </a:t>
            </a:r>
            <a:r>
              <a:rPr lang="en-US" sz="2400" dirty="0">
                <a:solidFill>
                  <a:srgbClr val="FF0000"/>
                </a:solidFill>
              </a:rPr>
              <a:t>mass transport </a:t>
            </a:r>
            <a:r>
              <a:rPr lang="en-US" sz="2400" dirty="0"/>
              <a:t>so it solves for the mass of each species in each transport pathway.</a:t>
            </a:r>
          </a:p>
          <a:p>
            <a:pPr marL="868870" lvl="1" indent="-342900"/>
            <a:r>
              <a:rPr lang="en-US" sz="2200" dirty="0"/>
              <a:t>The water, or other media, balance </a:t>
            </a:r>
            <a:r>
              <a:rPr lang="en-US" sz="2200" dirty="0">
                <a:solidFill>
                  <a:srgbClr val="FF0000"/>
                </a:solidFill>
              </a:rPr>
              <a:t>is not a part of the transport module solution.</a:t>
            </a:r>
            <a:r>
              <a:rPr lang="en-US" sz="2200" dirty="0"/>
              <a:t> </a:t>
            </a:r>
          </a:p>
          <a:p>
            <a:pPr marL="868870" lvl="1" indent="-342900"/>
            <a:r>
              <a:rPr lang="en-US" sz="2200" dirty="0"/>
              <a:t>Media advection rates are </a:t>
            </a:r>
            <a:r>
              <a:rPr lang="en-US" sz="2200" dirty="0">
                <a:solidFill>
                  <a:srgbClr val="FF0000"/>
                </a:solidFill>
              </a:rPr>
              <a:t>inputs</a:t>
            </a:r>
            <a:r>
              <a:rPr lang="en-US" sz="2200" dirty="0"/>
              <a:t> (and not solution values) for transport pathways.</a:t>
            </a:r>
          </a:p>
          <a:p>
            <a:pPr marL="1024128" lvl="2" indent="-225425">
              <a:buClr>
                <a:schemeClr val="tx2"/>
              </a:buClr>
            </a:pPr>
            <a:r>
              <a:rPr lang="en-US" sz="2000" dirty="0"/>
              <a:t>You can link the transport media advection rates to a water balance model (or other media balance model) in order to enforce both a water balance and species mass balance.</a:t>
            </a:r>
          </a:p>
          <a:p>
            <a:pPr marL="484822" indent="-342900">
              <a:buFont typeface="Wingdings" panose="05000000000000000000" pitchFamily="2" charset="2"/>
              <a:buChar char="§"/>
            </a:pPr>
            <a:endParaRPr lang="en-US" sz="2400"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4666791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89793" y="0"/>
            <a:ext cx="10515600" cy="1325563"/>
          </a:xfrm>
        </p:spPr>
        <p:txBody>
          <a:bodyPr>
            <a:normAutofit/>
          </a:bodyPr>
          <a:lstStyle/>
          <a:p>
            <a:r>
              <a:rPr lang="en-US" sz="4000" dirty="0"/>
              <a:t>Contaminant Sources</a:t>
            </a:r>
          </a:p>
        </p:txBody>
      </p:sp>
      <p:sp>
        <p:nvSpPr>
          <p:cNvPr id="64515" name="Rectangle 3"/>
          <p:cNvSpPr>
            <a:spLocks noGrp="1" noChangeArrowheads="1"/>
          </p:cNvSpPr>
          <p:nvPr>
            <p:ph idx="1"/>
          </p:nvPr>
        </p:nvSpPr>
        <p:spPr>
          <a:xfrm>
            <a:off x="291392" y="1665205"/>
            <a:ext cx="8670797" cy="3949094"/>
          </a:xfrm>
        </p:spPr>
        <p:txBody>
          <a:bodyPr/>
          <a:lstStyle/>
          <a:p>
            <a:r>
              <a:rPr lang="en-US" sz="2400" dirty="0"/>
              <a:t>You can specify initial and boundary conditions in Pathways.</a:t>
            </a:r>
          </a:p>
          <a:p>
            <a:r>
              <a:rPr lang="en-US" sz="2400" dirty="0"/>
              <a:t>In some cases, however, direct specification of an initial condition or rate of input is not possible. The RT Module allows you to simulate a source term using a </a:t>
            </a:r>
            <a:r>
              <a:rPr lang="en-US" sz="2400" dirty="0">
                <a:solidFill>
                  <a:srgbClr val="FF0000"/>
                </a:solidFill>
              </a:rPr>
              <a:t>Source element. </a:t>
            </a:r>
          </a:p>
          <a:p>
            <a:r>
              <a:rPr lang="en-US" sz="2400" dirty="0"/>
              <a:t>The Source element simulates:</a:t>
            </a:r>
          </a:p>
          <a:p>
            <a:pPr lvl="1"/>
            <a:r>
              <a:rPr lang="en-US" sz="2200" dirty="0"/>
              <a:t>Failure of barriers containing the mass</a:t>
            </a:r>
          </a:p>
          <a:p>
            <a:pPr lvl="1"/>
            <a:r>
              <a:rPr lang="en-US" sz="2200" dirty="0"/>
              <a:t>Degradation of matrix material (e.g., grout) in which the mass is bound</a:t>
            </a:r>
          </a:p>
          <a:p>
            <a:pPr lvl="1"/>
            <a:r>
              <a:rPr lang="en-US" sz="2200" dirty="0"/>
              <a:t>Particularly useful when simulating </a:t>
            </a:r>
            <a:r>
              <a:rPr lang="en-US" sz="2200" dirty="0">
                <a:solidFill>
                  <a:srgbClr val="FF0000"/>
                </a:solidFill>
              </a:rPr>
              <a:t>engineered barrier systems</a:t>
            </a:r>
          </a:p>
          <a:p>
            <a:r>
              <a:rPr lang="en-US" sz="2500" dirty="0">
                <a:solidFill>
                  <a:srgbClr val="1E1E1E">
                    <a:lumMod val="75000"/>
                    <a:lumOff val="25000"/>
                  </a:srgbClr>
                </a:solidFill>
              </a:rPr>
              <a:t>Won’t discuss further today.</a:t>
            </a:r>
          </a:p>
          <a:p>
            <a:pPr marL="201168" lvl="1" indent="0">
              <a:buNone/>
            </a:pPr>
            <a:endParaRPr lang="en-US" dirty="0">
              <a:solidFill>
                <a:srgbClr val="FF0000"/>
              </a:solidFill>
            </a:endParaRP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2" name="Picture 1"/>
          <p:cNvPicPr>
            <a:picLocks noChangeAspect="1"/>
          </p:cNvPicPr>
          <p:nvPr/>
        </p:nvPicPr>
        <p:blipFill>
          <a:blip r:embed="rId2"/>
          <a:stretch>
            <a:fillRect/>
          </a:stretch>
        </p:blipFill>
        <p:spPr>
          <a:xfrm>
            <a:off x="9500494" y="2275308"/>
            <a:ext cx="800000" cy="1047619"/>
          </a:xfrm>
          <a:prstGeom prst="rect">
            <a:avLst/>
          </a:prstGeom>
        </p:spPr>
      </p:pic>
    </p:spTree>
    <p:extLst>
      <p:ext uri="{BB962C8B-B14F-4D97-AF65-F5344CB8AC3E}">
        <p14:creationId xmlns:p14="http://schemas.microsoft.com/office/powerpoint/2010/main" val="41729696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Effect transition="in" filter="fade">
                                      <p:cBhvr>
                                        <p:cTn id="7" dur="500"/>
                                        <p:tgtEl>
                                          <p:spTgt spid="645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515">
                                            <p:txEl>
                                              <p:pRg st="1" end="1"/>
                                            </p:txEl>
                                          </p:spTgt>
                                        </p:tgtEl>
                                        <p:attrNameLst>
                                          <p:attrName>style.visibility</p:attrName>
                                        </p:attrNameLst>
                                      </p:cBhvr>
                                      <p:to>
                                        <p:strVal val="visible"/>
                                      </p:to>
                                    </p:set>
                                    <p:animEffect transition="in" filter="fade">
                                      <p:cBhvr>
                                        <p:cTn id="12" dur="500"/>
                                        <p:tgtEl>
                                          <p:spTgt spid="6451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4515">
                                            <p:txEl>
                                              <p:pRg st="2" end="2"/>
                                            </p:txEl>
                                          </p:spTgt>
                                        </p:tgtEl>
                                        <p:attrNameLst>
                                          <p:attrName>style.visibility</p:attrName>
                                        </p:attrNameLst>
                                      </p:cBhvr>
                                      <p:to>
                                        <p:strVal val="visible"/>
                                      </p:to>
                                    </p:set>
                                    <p:animEffect transition="in" filter="fade">
                                      <p:cBhvr>
                                        <p:cTn id="20" dur="500"/>
                                        <p:tgtEl>
                                          <p:spTgt spid="64515">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4515">
                                            <p:txEl>
                                              <p:pRg st="3" end="3"/>
                                            </p:txEl>
                                          </p:spTgt>
                                        </p:tgtEl>
                                        <p:attrNameLst>
                                          <p:attrName>style.visibility</p:attrName>
                                        </p:attrNameLst>
                                      </p:cBhvr>
                                      <p:to>
                                        <p:strVal val="visible"/>
                                      </p:to>
                                    </p:set>
                                    <p:animEffect transition="in" filter="fade">
                                      <p:cBhvr>
                                        <p:cTn id="23" dur="500"/>
                                        <p:tgtEl>
                                          <p:spTgt spid="64515">
                                            <p:txEl>
                                              <p:pRg st="3" end="3"/>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4515">
                                            <p:txEl>
                                              <p:pRg st="4" end="4"/>
                                            </p:txEl>
                                          </p:spTgt>
                                        </p:tgtEl>
                                        <p:attrNameLst>
                                          <p:attrName>style.visibility</p:attrName>
                                        </p:attrNameLst>
                                      </p:cBhvr>
                                      <p:to>
                                        <p:strVal val="visible"/>
                                      </p:to>
                                    </p:set>
                                    <p:animEffect transition="in" filter="fade">
                                      <p:cBhvr>
                                        <p:cTn id="26" dur="500"/>
                                        <p:tgtEl>
                                          <p:spTgt spid="64515">
                                            <p:txEl>
                                              <p:pRg st="4" end="4"/>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4515">
                                            <p:txEl>
                                              <p:pRg st="5" end="5"/>
                                            </p:txEl>
                                          </p:spTgt>
                                        </p:tgtEl>
                                        <p:attrNameLst>
                                          <p:attrName>style.visibility</p:attrName>
                                        </p:attrNameLst>
                                      </p:cBhvr>
                                      <p:to>
                                        <p:strVal val="visible"/>
                                      </p:to>
                                    </p:set>
                                    <p:animEffect transition="in" filter="fade">
                                      <p:cBhvr>
                                        <p:cTn id="29" dur="500"/>
                                        <p:tgtEl>
                                          <p:spTgt spid="64515">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64515">
                                            <p:txEl>
                                              <p:pRg st="6" end="6"/>
                                            </p:txEl>
                                          </p:spTgt>
                                        </p:tgtEl>
                                        <p:attrNameLst>
                                          <p:attrName>style.visibility</p:attrName>
                                        </p:attrNameLst>
                                      </p:cBhvr>
                                      <p:to>
                                        <p:strVal val="visible"/>
                                      </p:to>
                                    </p:set>
                                    <p:animEffect transition="in" filter="fade">
                                      <p:cBhvr>
                                        <p:cTn id="32" dur="500"/>
                                        <p:tgtEl>
                                          <p:spTgt spid="645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ormAutofit/>
          </a:bodyPr>
          <a:lstStyle/>
          <a:p>
            <a:r>
              <a:rPr lang="en-US" sz="4000" dirty="0"/>
              <a:t>Receptors</a:t>
            </a:r>
          </a:p>
        </p:txBody>
      </p:sp>
      <p:sp>
        <p:nvSpPr>
          <p:cNvPr id="81923" name="Rectangle 3"/>
          <p:cNvSpPr>
            <a:spLocks noGrp="1" noChangeArrowheads="1"/>
          </p:cNvSpPr>
          <p:nvPr>
            <p:ph idx="1"/>
          </p:nvPr>
        </p:nvSpPr>
        <p:spPr>
          <a:xfrm>
            <a:off x="505287" y="1825626"/>
            <a:ext cx="10515600" cy="2885470"/>
          </a:xfrm>
        </p:spPr>
        <p:txBody>
          <a:bodyPr/>
          <a:lstStyle/>
          <a:p>
            <a:r>
              <a:rPr lang="en-US" sz="2400" dirty="0"/>
              <a:t>The objective of many studies is not only to compute contaminant concentrations and fluxes at various locations, but to also </a:t>
            </a:r>
            <a:r>
              <a:rPr lang="en-US" sz="2400" dirty="0">
                <a:solidFill>
                  <a:srgbClr val="FF0000"/>
                </a:solidFill>
              </a:rPr>
              <a:t>compute the impact</a:t>
            </a:r>
            <a:r>
              <a:rPr lang="en-US" sz="2400" dirty="0"/>
              <a:t> of these contaminants on specified receptors.</a:t>
            </a:r>
          </a:p>
          <a:p>
            <a:r>
              <a:rPr lang="en-US" sz="2400" dirty="0"/>
              <a:t>GoldSim provides a </a:t>
            </a:r>
            <a:r>
              <a:rPr lang="en-US" sz="2400" dirty="0">
                <a:solidFill>
                  <a:srgbClr val="FF0000"/>
                </a:solidFill>
              </a:rPr>
              <a:t>Receptor</a:t>
            </a:r>
            <a:r>
              <a:rPr lang="en-US" sz="2400" dirty="0"/>
              <a:t> element that facilitates the conversion of contaminant concentrations in media within pathways to impact to defined receptors (e.g., </a:t>
            </a:r>
            <a:r>
              <a:rPr lang="en-US" sz="2400" dirty="0">
                <a:solidFill>
                  <a:srgbClr val="FF0000"/>
                </a:solidFill>
              </a:rPr>
              <a:t>dose</a:t>
            </a:r>
            <a:r>
              <a:rPr lang="en-US" sz="2400" dirty="0"/>
              <a:t>, health risk).</a:t>
            </a:r>
          </a:p>
          <a:p>
            <a:r>
              <a:rPr lang="en-US" sz="2400" dirty="0">
                <a:solidFill>
                  <a:srgbClr val="1E1E1E">
                    <a:lumMod val="75000"/>
                    <a:lumOff val="25000"/>
                  </a:srgbClr>
                </a:solidFill>
              </a:rPr>
              <a:t>Won’t discuss further today.</a:t>
            </a:r>
          </a:p>
          <a:p>
            <a:endParaRPr lang="en-US"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2" name="Picture 1"/>
          <p:cNvPicPr>
            <a:picLocks noChangeAspect="1"/>
          </p:cNvPicPr>
          <p:nvPr/>
        </p:nvPicPr>
        <p:blipFill>
          <a:blip r:embed="rId2"/>
          <a:stretch>
            <a:fillRect/>
          </a:stretch>
        </p:blipFill>
        <p:spPr>
          <a:xfrm>
            <a:off x="9521134" y="152467"/>
            <a:ext cx="895238" cy="1066667"/>
          </a:xfrm>
          <a:prstGeom prst="rect">
            <a:avLst/>
          </a:prstGeom>
        </p:spPr>
      </p:pic>
    </p:spTree>
    <p:extLst>
      <p:ext uri="{BB962C8B-B14F-4D97-AF65-F5344CB8AC3E}">
        <p14:creationId xmlns:p14="http://schemas.microsoft.com/office/powerpoint/2010/main" val="34308303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Effect transition="in" filter="fade">
                                      <p:cBhvr>
                                        <p:cTn id="7" dur="500"/>
                                        <p:tgtEl>
                                          <p:spTgt spid="819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23">
                                            <p:txEl>
                                              <p:pRg st="1" end="1"/>
                                            </p:txEl>
                                          </p:spTgt>
                                        </p:tgtEl>
                                        <p:attrNameLst>
                                          <p:attrName>style.visibility</p:attrName>
                                        </p:attrNameLst>
                                      </p:cBhvr>
                                      <p:to>
                                        <p:strVal val="visible"/>
                                      </p:to>
                                    </p:set>
                                    <p:animEffect transition="in" filter="fade">
                                      <p:cBhvr>
                                        <p:cTn id="12" dur="500"/>
                                        <p:tgtEl>
                                          <p:spTgt spid="819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23">
                                            <p:txEl>
                                              <p:pRg st="2" end="2"/>
                                            </p:txEl>
                                          </p:spTgt>
                                        </p:tgtEl>
                                        <p:attrNameLst>
                                          <p:attrName>style.visibility</p:attrName>
                                        </p:attrNameLst>
                                      </p:cBhvr>
                                      <p:to>
                                        <p:strVal val="visible"/>
                                      </p:to>
                                    </p:set>
                                    <p:animEffect transition="in" filter="fade">
                                      <p:cBhvr>
                                        <p:cTn id="17" dur="500"/>
                                        <p:tgtEl>
                                          <p:spTgt spid="819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19242" y="152401"/>
            <a:ext cx="10210763" cy="838200"/>
          </a:xfrm>
        </p:spPr>
        <p:txBody>
          <a:bodyPr>
            <a:noAutofit/>
          </a:bodyPr>
          <a:lstStyle/>
          <a:p>
            <a:pPr algn="ctr"/>
            <a:br>
              <a:rPr lang="en-US" altLang="en-US" sz="4000" dirty="0"/>
            </a:br>
            <a:r>
              <a:rPr lang="en-US" altLang="en-US" sz="4000" dirty="0"/>
              <a:t>Example1: Partitioning and Decay in a Cell</a:t>
            </a:r>
          </a:p>
        </p:txBody>
      </p:sp>
      <p:sp>
        <p:nvSpPr>
          <p:cNvPr id="47107" name="Rectangle 3"/>
          <p:cNvSpPr>
            <a:spLocks noGrp="1" noChangeArrowheads="1"/>
          </p:cNvSpPr>
          <p:nvPr>
            <p:ph idx="1"/>
          </p:nvPr>
        </p:nvSpPr>
        <p:spPr>
          <a:xfrm>
            <a:off x="593558" y="1600201"/>
            <a:ext cx="9617242" cy="3295839"/>
          </a:xfrm>
        </p:spPr>
        <p:txBody>
          <a:bodyPr/>
          <a:lstStyle/>
          <a:p>
            <a:r>
              <a:rPr lang="en-US" altLang="en-US" sz="2400" dirty="0"/>
              <a:t>Assume 10 g of species C  and D exists in Cell</a:t>
            </a:r>
          </a:p>
          <a:p>
            <a:r>
              <a:rPr lang="en-US" altLang="en-US" sz="2400" dirty="0"/>
              <a:t>The cell contains 10 m</a:t>
            </a:r>
            <a:r>
              <a:rPr lang="en-US" altLang="en-US" sz="2400" baseline="30000" dirty="0"/>
              <a:t>3</a:t>
            </a:r>
            <a:r>
              <a:rPr lang="en-US" altLang="en-US" sz="2400" dirty="0"/>
              <a:t> of Water and 10 kg of Sand</a:t>
            </a:r>
          </a:p>
          <a:p>
            <a:r>
              <a:rPr lang="en-US" altLang="en-US" sz="2400" dirty="0"/>
              <a:t>Sand has a dry density of 1600 kg/m</a:t>
            </a:r>
            <a:r>
              <a:rPr lang="en-US" altLang="en-US" sz="2400" baseline="30000" dirty="0"/>
              <a:t>3</a:t>
            </a:r>
            <a:r>
              <a:rPr lang="en-US" altLang="en-US" sz="2400" dirty="0"/>
              <a:t>, and a porosity of 0.3</a:t>
            </a:r>
          </a:p>
          <a:p>
            <a:r>
              <a:rPr lang="en-US" altLang="en-US" sz="2400" dirty="0"/>
              <a:t>Partition coefficient for C in Sand: 2 m</a:t>
            </a:r>
            <a:r>
              <a:rPr lang="en-US" altLang="en-US" sz="2400" baseline="30000" dirty="0"/>
              <a:t>3</a:t>
            </a:r>
            <a:r>
              <a:rPr lang="en-US" altLang="en-US" sz="2400" dirty="0"/>
              <a:t>/kg</a:t>
            </a:r>
          </a:p>
          <a:p>
            <a:r>
              <a:rPr lang="en-US" altLang="en-US" sz="2400" dirty="0"/>
              <a:t>Partition coefficient for D in Sand: 0 m</a:t>
            </a:r>
            <a:r>
              <a:rPr lang="en-US" altLang="en-US" sz="2400" baseline="30000" dirty="0"/>
              <a:t>3</a:t>
            </a:r>
            <a:r>
              <a:rPr lang="en-US" altLang="en-US" sz="2400" dirty="0"/>
              <a:t>/kg</a:t>
            </a:r>
          </a:p>
          <a:p>
            <a:r>
              <a:rPr lang="en-US" altLang="en-US" sz="2400" dirty="0"/>
              <a:t>C decays with a half-life of 5 years </a:t>
            </a:r>
          </a:p>
          <a:p>
            <a:r>
              <a:rPr lang="en-US" altLang="en-US" sz="2400" dirty="0"/>
              <a:t>Run for 20 years</a:t>
            </a:r>
          </a:p>
          <a:p>
            <a:endParaRPr lang="en-US" altLang="en-US" dirty="0"/>
          </a:p>
        </p:txBody>
      </p:sp>
      <p:sp>
        <p:nvSpPr>
          <p:cNvPr id="2" name="Footer Placeholder 1">
            <a:extLst>
              <a:ext uri="{FF2B5EF4-FFF2-40B4-BE49-F238E27FC236}">
                <a16:creationId xmlns:a16="http://schemas.microsoft.com/office/drawing/2014/main" id="{05971096-EA76-4A40-B8D0-BD1B5F86FB92}"/>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876163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a:bodyPr>
          <a:lstStyle/>
          <a:p>
            <a:r>
              <a:rPr lang="en-US" altLang="en-US" sz="4000" dirty="0"/>
              <a:t>Cell Pathways</a:t>
            </a:r>
          </a:p>
        </p:txBody>
      </p:sp>
      <p:sp>
        <p:nvSpPr>
          <p:cNvPr id="46083" name="Rectangle 3"/>
          <p:cNvSpPr>
            <a:spLocks noGrp="1" noChangeArrowheads="1"/>
          </p:cNvSpPr>
          <p:nvPr>
            <p:ph idx="1"/>
          </p:nvPr>
        </p:nvSpPr>
        <p:spPr>
          <a:xfrm>
            <a:off x="505287" y="1825626"/>
            <a:ext cx="10515600" cy="2841868"/>
          </a:xfrm>
          <a:noFill/>
        </p:spPr>
        <p:txBody>
          <a:bodyPr/>
          <a:lstStyle/>
          <a:p>
            <a:r>
              <a:rPr lang="en-US" altLang="en-US" sz="2400" dirty="0"/>
              <a:t>Act as </a:t>
            </a:r>
            <a:r>
              <a:rPr lang="en-US" altLang="en-US" sz="2400" dirty="0">
                <a:solidFill>
                  <a:srgbClr val="FF0000"/>
                </a:solidFill>
              </a:rPr>
              <a:t>mixing cells</a:t>
            </a:r>
          </a:p>
          <a:p>
            <a:r>
              <a:rPr lang="en-US" altLang="en-US" sz="2400" dirty="0"/>
              <a:t>Can specify multiple media</a:t>
            </a:r>
          </a:p>
          <a:p>
            <a:r>
              <a:rPr lang="en-US" altLang="en-US" sz="2400" dirty="0"/>
              <a:t>Mass is </a:t>
            </a:r>
            <a:r>
              <a:rPr lang="en-US" altLang="en-US" sz="2400" dirty="0">
                <a:solidFill>
                  <a:srgbClr val="FF0000"/>
                </a:solidFill>
              </a:rPr>
              <a:t>instantly mixed and equilibrated</a:t>
            </a:r>
            <a:r>
              <a:rPr lang="en-US" altLang="en-US" sz="2400" dirty="0"/>
              <a:t> (partitioned) within cell</a:t>
            </a:r>
          </a:p>
          <a:p>
            <a:r>
              <a:rPr lang="en-US" altLang="en-US" sz="2400" dirty="0">
                <a:solidFill>
                  <a:srgbClr val="FF0000"/>
                </a:solidFill>
              </a:rPr>
              <a:t>Solubility constraints</a:t>
            </a:r>
            <a:r>
              <a:rPr lang="en-US" altLang="en-US" sz="2400" dirty="0"/>
              <a:t> can be imposed in cell</a:t>
            </a:r>
          </a:p>
          <a:p>
            <a:r>
              <a:rPr lang="en-US" altLang="en-US" sz="2400" dirty="0"/>
              <a:t>Can have specified </a:t>
            </a:r>
            <a:r>
              <a:rPr lang="en-US" altLang="en-US" sz="2400" dirty="0">
                <a:solidFill>
                  <a:srgbClr val="FF0000"/>
                </a:solidFill>
              </a:rPr>
              <a:t>initial/boundary condition</a:t>
            </a:r>
            <a:endParaRPr lang="en-US" altLang="en-US" sz="2400" dirty="0"/>
          </a:p>
          <a:p>
            <a:r>
              <a:rPr lang="en-US" altLang="en-US" sz="2400" dirty="0"/>
              <a:t>Behavior of cell network is mathematically equivalent to </a:t>
            </a:r>
            <a:r>
              <a:rPr lang="en-US" altLang="en-US" sz="2400" dirty="0">
                <a:solidFill>
                  <a:srgbClr val="FF0000"/>
                </a:solidFill>
              </a:rPr>
              <a:t>network of finite difference nodes</a:t>
            </a:r>
          </a:p>
        </p:txBody>
      </p:sp>
      <p:sp>
        <p:nvSpPr>
          <p:cNvPr id="2" name="Footer Placeholder 1">
            <a:extLst>
              <a:ext uri="{FF2B5EF4-FFF2-40B4-BE49-F238E27FC236}">
                <a16:creationId xmlns:a16="http://schemas.microsoft.com/office/drawing/2014/main" id="{CD980617-92FB-D774-E1C7-B2933DFA6CBE}"/>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3777367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204537" y="16042"/>
            <a:ext cx="7772400" cy="1066800"/>
          </a:xfrm>
        </p:spPr>
        <p:txBody>
          <a:bodyPr>
            <a:normAutofit/>
          </a:bodyPr>
          <a:lstStyle/>
          <a:p>
            <a:r>
              <a:rPr lang="en-US" altLang="en-US" sz="4000" dirty="0"/>
              <a:t>Equations Solved By GoldSim</a:t>
            </a:r>
          </a:p>
        </p:txBody>
      </p:sp>
      <mc:AlternateContent xmlns:mc="http://schemas.openxmlformats.org/markup-compatibility/2006">
        <mc:Choice xmlns:a14="http://schemas.microsoft.com/office/drawing/2010/main" Requires="a14">
          <p:sp>
            <p:nvSpPr>
              <p:cNvPr id="6" name="TextBox 5"/>
              <p:cNvSpPr txBox="1"/>
              <p:nvPr/>
            </p:nvSpPr>
            <p:spPr>
              <a:xfrm>
                <a:off x="2376905" y="1439780"/>
                <a:ext cx="2057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sSub>
                        <m:sSubPr>
                          <m:ctrlPr>
                            <a:rPr lang="el-GR"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λ</m:t>
                          </m:r>
                        </m:e>
                        <m:sub>
                          <m:r>
                            <a:rPr lang="en-US" i="1">
                              <a:latin typeface="Cambria Math" panose="02040503050406030204" pitchFamily="18" charset="0"/>
                              <a:ea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oMath>
                  </m:oMathPara>
                </a14:m>
                <a:endParaRPr lang="en-US" dirty="0"/>
              </a:p>
            </p:txBody>
          </p:sp>
        </mc:Choice>
        <mc:Fallback>
          <p:sp>
            <p:nvSpPr>
              <p:cNvPr id="6" name="TextBox 5"/>
              <p:cNvSpPr txBox="1">
                <a:spLocks noRot="1" noChangeAspect="1" noMove="1" noResize="1" noEditPoints="1" noAdjustHandles="1" noChangeArrowheads="1" noChangeShapeType="1" noTextEdit="1"/>
              </p:cNvSpPr>
              <p:nvPr/>
            </p:nvSpPr>
            <p:spPr>
              <a:xfrm>
                <a:off x="2376905" y="1439780"/>
                <a:ext cx="2057400" cy="52591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p:cNvSpPr txBox="1"/>
              <p:nvPr/>
            </p:nvSpPr>
            <p:spPr>
              <a:xfrm>
                <a:off x="2453105" y="2735179"/>
                <a:ext cx="4343400" cy="5550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den>
                      </m:f>
                    </m:oMath>
                  </m:oMathPara>
                </a14:m>
                <a:endParaRPr lang="en-US" dirty="0"/>
              </a:p>
            </p:txBody>
          </p:sp>
        </mc:Choice>
        <mc:Fallback>
          <p:sp>
            <p:nvSpPr>
              <p:cNvPr id="9" name="TextBox 8"/>
              <p:cNvSpPr txBox="1">
                <a:spLocks noRot="1" noChangeAspect="1" noMove="1" noResize="1" noEditPoints="1" noAdjustHandles="1" noChangeArrowheads="1" noChangeShapeType="1" noTextEdit="1"/>
              </p:cNvSpPr>
              <p:nvPr/>
            </p:nvSpPr>
            <p:spPr>
              <a:xfrm>
                <a:off x="2453105" y="2735179"/>
                <a:ext cx="4343400" cy="55508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TextBox 9"/>
              <p:cNvSpPr txBox="1"/>
              <p:nvPr/>
            </p:nvSpPr>
            <p:spPr>
              <a:xfrm>
                <a:off x="2453105" y="3453548"/>
                <a:ext cx="4343400" cy="609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den>
                      </m:f>
                    </m:oMath>
                  </m:oMathPara>
                </a14:m>
                <a:endParaRPr lang="en-US" dirty="0"/>
              </a:p>
            </p:txBody>
          </p:sp>
        </mc:Choice>
        <mc:Fallback>
          <p:sp>
            <p:nvSpPr>
              <p:cNvPr id="10" name="TextBox 9"/>
              <p:cNvSpPr txBox="1">
                <a:spLocks noRot="1" noChangeAspect="1" noMove="1" noResize="1" noEditPoints="1" noAdjustHandles="1" noChangeArrowheads="1" noChangeShapeType="1" noTextEdit="1"/>
              </p:cNvSpPr>
              <p:nvPr/>
            </p:nvSpPr>
            <p:spPr>
              <a:xfrm>
                <a:off x="2453105" y="3453548"/>
                <a:ext cx="4343400" cy="60978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1" name="TextBox 10"/>
              <p:cNvSpPr txBox="1"/>
              <p:nvPr/>
            </p:nvSpPr>
            <p:spPr>
              <a:xfrm>
                <a:off x="2453105" y="4226611"/>
                <a:ext cx="4343400" cy="5550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den>
                      </m:f>
                    </m:oMath>
                  </m:oMathPara>
                </a14:m>
                <a:endParaRPr lang="en-US" dirty="0"/>
              </a:p>
            </p:txBody>
          </p:sp>
        </mc:Choice>
        <mc:Fallback>
          <p:sp>
            <p:nvSpPr>
              <p:cNvPr id="11" name="TextBox 10"/>
              <p:cNvSpPr txBox="1">
                <a:spLocks noRot="1" noChangeAspect="1" noMove="1" noResize="1" noEditPoints="1" noAdjustHandles="1" noChangeArrowheads="1" noChangeShapeType="1" noTextEdit="1"/>
              </p:cNvSpPr>
              <p:nvPr/>
            </p:nvSpPr>
            <p:spPr>
              <a:xfrm>
                <a:off x="2453105" y="4226611"/>
                <a:ext cx="4343400" cy="555088"/>
              </a:xfrm>
              <a:prstGeom prst="rect">
                <a:avLst/>
              </a:prstGeom>
              <a:blipFill>
                <a:blip r:embed="rId5"/>
                <a:stretch>
                  <a:fillRect b="-109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2" name="TextBox 11"/>
              <p:cNvSpPr txBox="1"/>
              <p:nvPr/>
            </p:nvSpPr>
            <p:spPr>
              <a:xfrm>
                <a:off x="2453105" y="4944979"/>
                <a:ext cx="4343400" cy="609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den>
                      </m:f>
                    </m:oMath>
                  </m:oMathPara>
                </a14:m>
                <a:endParaRPr lang="en-US" dirty="0"/>
              </a:p>
            </p:txBody>
          </p:sp>
        </mc:Choice>
        <mc:Fallback>
          <p:sp>
            <p:nvSpPr>
              <p:cNvPr id="12" name="TextBox 11"/>
              <p:cNvSpPr txBox="1">
                <a:spLocks noRot="1" noChangeAspect="1" noMove="1" noResize="1" noEditPoints="1" noAdjustHandles="1" noChangeArrowheads="1" noChangeShapeType="1" noTextEdit="1"/>
              </p:cNvSpPr>
              <p:nvPr/>
            </p:nvSpPr>
            <p:spPr>
              <a:xfrm>
                <a:off x="2453105" y="4944979"/>
                <a:ext cx="4343400" cy="609782"/>
              </a:xfrm>
              <a:prstGeom prst="rect">
                <a:avLst/>
              </a:prstGeom>
              <a:blipFill>
                <a:blip r:embed="rId6"/>
                <a:stretch>
                  <a:fillRect b="-1000"/>
                </a:stretch>
              </a:blipFill>
            </p:spPr>
            <p:txBody>
              <a:bodyPr/>
              <a:lstStyle/>
              <a:p>
                <a:r>
                  <a:rPr lang="en-US">
                    <a:noFill/>
                  </a:rPr>
                  <a:t> </a:t>
                </a:r>
              </a:p>
            </p:txBody>
          </p:sp>
        </mc:Fallback>
      </mc:AlternateContent>
      <p:sp>
        <p:nvSpPr>
          <p:cNvPr id="2" name="Footer Placeholder 1">
            <a:extLst>
              <a:ext uri="{FF2B5EF4-FFF2-40B4-BE49-F238E27FC236}">
                <a16:creationId xmlns:a16="http://schemas.microsoft.com/office/drawing/2014/main" id="{A7223959-2F38-9942-36E6-71DE2A343D5D}"/>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9995289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62021" y="228600"/>
            <a:ext cx="10496884" cy="838200"/>
          </a:xfrm>
        </p:spPr>
        <p:txBody>
          <a:bodyPr>
            <a:normAutofit fontScale="90000"/>
          </a:bodyPr>
          <a:lstStyle/>
          <a:p>
            <a:br>
              <a:rPr lang="en-US" altLang="en-US" dirty="0"/>
            </a:br>
            <a:r>
              <a:rPr lang="en-US" altLang="en-US" sz="4400" dirty="0"/>
              <a:t>Example1a: Partitioning Decay and Ingrowth in a Cell</a:t>
            </a:r>
          </a:p>
        </p:txBody>
      </p:sp>
      <p:sp>
        <p:nvSpPr>
          <p:cNvPr id="47107" name="Rectangle 3"/>
          <p:cNvSpPr>
            <a:spLocks noGrp="1" noChangeArrowheads="1"/>
          </p:cNvSpPr>
          <p:nvPr>
            <p:ph idx="1"/>
          </p:nvPr>
        </p:nvSpPr>
        <p:spPr>
          <a:xfrm>
            <a:off x="901031" y="1867569"/>
            <a:ext cx="7924800" cy="685893"/>
          </a:xfrm>
        </p:spPr>
        <p:txBody>
          <a:bodyPr/>
          <a:lstStyle/>
          <a:p>
            <a:r>
              <a:rPr lang="en-US" altLang="en-US" sz="2400" dirty="0"/>
              <a:t>Assume C decays to D</a:t>
            </a:r>
          </a:p>
          <a:p>
            <a:endParaRPr lang="en-US" altLang="en-US" dirty="0"/>
          </a:p>
        </p:txBody>
      </p:sp>
      <p:sp>
        <p:nvSpPr>
          <p:cNvPr id="2" name="Footer Placeholder 1">
            <a:extLst>
              <a:ext uri="{FF2B5EF4-FFF2-40B4-BE49-F238E27FC236}">
                <a16:creationId xmlns:a16="http://schemas.microsoft.com/office/drawing/2014/main" id="{3A39BF64-291C-42D7-A471-0F69CFFBC977}"/>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2463838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40" y="1143000"/>
            <a:ext cx="9747221" cy="5019675"/>
          </a:xfrm>
        </p:spPr>
        <p:txBody>
          <a:bodyPr>
            <a:normAutofit/>
          </a:bodyPr>
          <a:lstStyle/>
          <a:p>
            <a:pPr lvl="1"/>
            <a:r>
              <a:rPr lang="en-US" sz="2400" dirty="0"/>
              <a:t>The Contaminant Transport Module is powerful and complex.</a:t>
            </a:r>
          </a:p>
          <a:p>
            <a:pPr lvl="1"/>
            <a:r>
              <a:rPr lang="en-US" sz="2400" dirty="0"/>
              <a:t>Today we will simply provide an overview.</a:t>
            </a:r>
            <a:endParaRPr lang="en-US" sz="2000" dirty="0"/>
          </a:p>
          <a:p>
            <a:pPr lvl="1"/>
            <a:r>
              <a:rPr lang="en-US" sz="2400" dirty="0"/>
              <a:t>Due to the limited amount of time, will not work through examples together.  Instead, I will simply present a number of examples.</a:t>
            </a:r>
            <a:endParaRPr lang="en-US" sz="2400" dirty="0">
              <a:solidFill>
                <a:srgbClr val="FF0000"/>
              </a:solidFill>
            </a:endParaRPr>
          </a:p>
          <a:p>
            <a:pPr lvl="1"/>
            <a:r>
              <a:rPr lang="en-US" sz="2400" dirty="0"/>
              <a:t>The Contaminant Transport Module is described in great detail in a free online course:</a:t>
            </a:r>
            <a:endParaRPr lang="en-US" sz="2000" dirty="0"/>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sp>
        <p:nvSpPr>
          <p:cNvPr id="7" name="Title 1">
            <a:extLst>
              <a:ext uri="{FF2B5EF4-FFF2-40B4-BE49-F238E27FC236}">
                <a16:creationId xmlns:a16="http://schemas.microsoft.com/office/drawing/2014/main" id="{6A22ADE9-930E-7B7F-0A04-8E3339B5D356}"/>
              </a:ext>
            </a:extLst>
          </p:cNvPr>
          <p:cNvSpPr>
            <a:spLocks noGrp="1"/>
          </p:cNvSpPr>
          <p:nvPr>
            <p:ph type="title"/>
          </p:nvPr>
        </p:nvSpPr>
        <p:spPr>
          <a:xfrm>
            <a:off x="90377" y="285751"/>
            <a:ext cx="11525693" cy="838200"/>
          </a:xfrm>
        </p:spPr>
        <p:txBody>
          <a:bodyPr>
            <a:noAutofit/>
          </a:bodyPr>
          <a:lstStyle/>
          <a:p>
            <a:r>
              <a:rPr lang="en-US" sz="4000" dirty="0"/>
              <a:t>GoldSim and the Contaminant Transport Module</a:t>
            </a:r>
          </a:p>
        </p:txBody>
      </p:sp>
      <p:pic>
        <p:nvPicPr>
          <p:cNvPr id="9" name="Picture 8">
            <a:extLst>
              <a:ext uri="{FF2B5EF4-FFF2-40B4-BE49-F238E27FC236}">
                <a16:creationId xmlns:a16="http://schemas.microsoft.com/office/drawing/2014/main" id="{5FD1C4AA-40B5-D61E-E22F-EC28394B0895}"/>
              </a:ext>
            </a:extLst>
          </p:cNvPr>
          <p:cNvPicPr>
            <a:picLocks noChangeAspect="1"/>
          </p:cNvPicPr>
          <p:nvPr/>
        </p:nvPicPr>
        <p:blipFill>
          <a:blip r:embed="rId2"/>
          <a:stretch>
            <a:fillRect/>
          </a:stretch>
        </p:blipFill>
        <p:spPr>
          <a:xfrm>
            <a:off x="3536047" y="3096589"/>
            <a:ext cx="4143886" cy="3102445"/>
          </a:xfrm>
          <a:prstGeom prst="rect">
            <a:avLst/>
          </a:prstGeom>
        </p:spPr>
      </p:pic>
    </p:spTree>
    <p:extLst>
      <p:ext uri="{BB962C8B-B14F-4D97-AF65-F5344CB8AC3E}">
        <p14:creationId xmlns:p14="http://schemas.microsoft.com/office/powerpoint/2010/main" val="22843811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182" y="44285"/>
            <a:ext cx="10515600" cy="1325563"/>
          </a:xfrm>
        </p:spPr>
        <p:txBody>
          <a:bodyPr>
            <a:normAutofit/>
          </a:bodyPr>
          <a:lstStyle/>
          <a:p>
            <a:r>
              <a:rPr lang="en-US" sz="4000" dirty="0"/>
              <a:t>Equations Solved by GoldSim</a:t>
            </a:r>
          </a:p>
        </p:txBody>
      </p:sp>
      <p:sp>
        <p:nvSpPr>
          <p:cNvPr id="11" name="Footer Placeholder 3"/>
          <p:cNvSpPr>
            <a:spLocks noGrp="1"/>
          </p:cNvSpPr>
          <p:nvPr>
            <p:ph type="ftr" sz="quarter" idx="11"/>
          </p:nvPr>
        </p:nvSpPr>
        <p:spPr/>
        <p:txBody>
          <a:bodyPr/>
          <a:lstStyle/>
          <a:p>
            <a:r>
              <a:rPr lang="en-US"/>
              <a:t>© GoldSim Technology Group LLC, 2024</a:t>
            </a:r>
            <a:endParaRPr lang="en-US" dirty="0"/>
          </a:p>
        </p:txBody>
      </p:sp>
      <mc:AlternateContent xmlns:mc="http://schemas.openxmlformats.org/markup-compatibility/2006">
        <mc:Choice xmlns:a14="http://schemas.microsoft.com/office/drawing/2010/main" Requires="a14">
          <p:sp>
            <p:nvSpPr>
              <p:cNvPr id="5" name="TextBox 4"/>
              <p:cNvSpPr txBox="1"/>
              <p:nvPr/>
            </p:nvSpPr>
            <p:spPr>
              <a:xfrm>
                <a:off x="3271392" y="1536680"/>
                <a:ext cx="2057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sSub>
                        <m:sSubPr>
                          <m:ctrlPr>
                            <a:rPr lang="el-GR"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λ</m:t>
                          </m:r>
                        </m:e>
                        <m:sub>
                          <m:r>
                            <a:rPr lang="en-US" i="1">
                              <a:latin typeface="Cambria Math" panose="02040503050406030204" pitchFamily="18" charset="0"/>
                              <a:ea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oMath>
                  </m:oMathPara>
                </a14:m>
                <a:endParaRPr lang="en-US" dirty="0"/>
              </a:p>
            </p:txBody>
          </p:sp>
        </mc:Choice>
        <mc:Fallback>
          <p:sp>
            <p:nvSpPr>
              <p:cNvPr id="5" name="TextBox 4"/>
              <p:cNvSpPr txBox="1">
                <a:spLocks noRot="1" noChangeAspect="1" noMove="1" noResize="1" noEditPoints="1" noAdjustHandles="1" noChangeArrowheads="1" noChangeShapeType="1" noTextEdit="1"/>
              </p:cNvSpPr>
              <p:nvPr/>
            </p:nvSpPr>
            <p:spPr>
              <a:xfrm>
                <a:off x="3271392" y="1536680"/>
                <a:ext cx="2057400" cy="52591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 name="TextBox 5"/>
              <p:cNvSpPr txBox="1"/>
              <p:nvPr/>
            </p:nvSpPr>
            <p:spPr>
              <a:xfrm>
                <a:off x="3126874" y="3315556"/>
                <a:ext cx="4343400" cy="5550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den>
                      </m:f>
                    </m:oMath>
                  </m:oMathPara>
                </a14:m>
                <a:endParaRPr lang="en-US" dirty="0"/>
              </a:p>
            </p:txBody>
          </p:sp>
        </mc:Choice>
        <mc:Fallback>
          <p:sp>
            <p:nvSpPr>
              <p:cNvPr id="6" name="TextBox 5"/>
              <p:cNvSpPr txBox="1">
                <a:spLocks noRot="1" noChangeAspect="1" noMove="1" noResize="1" noEditPoints="1" noAdjustHandles="1" noChangeArrowheads="1" noChangeShapeType="1" noTextEdit="1"/>
              </p:cNvSpPr>
              <p:nvPr/>
            </p:nvSpPr>
            <p:spPr>
              <a:xfrm>
                <a:off x="3126874" y="3315556"/>
                <a:ext cx="4343400" cy="55508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7" name="TextBox 6"/>
              <p:cNvSpPr txBox="1"/>
              <p:nvPr/>
            </p:nvSpPr>
            <p:spPr>
              <a:xfrm>
                <a:off x="3126874" y="4033925"/>
                <a:ext cx="4343400" cy="609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den>
                      </m:f>
                    </m:oMath>
                  </m:oMathPara>
                </a14:m>
                <a:endParaRPr lang="en-US" dirty="0"/>
              </a:p>
            </p:txBody>
          </p:sp>
        </mc:Choice>
        <mc:Fallback>
          <p:sp>
            <p:nvSpPr>
              <p:cNvPr id="7" name="TextBox 6"/>
              <p:cNvSpPr txBox="1">
                <a:spLocks noRot="1" noChangeAspect="1" noMove="1" noResize="1" noEditPoints="1" noAdjustHandles="1" noChangeArrowheads="1" noChangeShapeType="1" noTextEdit="1"/>
              </p:cNvSpPr>
              <p:nvPr/>
            </p:nvSpPr>
            <p:spPr>
              <a:xfrm>
                <a:off x="3126874" y="4033925"/>
                <a:ext cx="4343400" cy="60978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8" name="TextBox 7"/>
              <p:cNvSpPr txBox="1"/>
              <p:nvPr/>
            </p:nvSpPr>
            <p:spPr>
              <a:xfrm>
                <a:off x="3126874" y="4806988"/>
                <a:ext cx="4343400" cy="5550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den>
                      </m:f>
                    </m:oMath>
                  </m:oMathPara>
                </a14:m>
                <a:endParaRPr lang="en-US" dirty="0"/>
              </a:p>
            </p:txBody>
          </p:sp>
        </mc:Choice>
        <mc:Fallback>
          <p:sp>
            <p:nvSpPr>
              <p:cNvPr id="8" name="TextBox 7"/>
              <p:cNvSpPr txBox="1">
                <a:spLocks noRot="1" noChangeAspect="1" noMove="1" noResize="1" noEditPoints="1" noAdjustHandles="1" noChangeArrowheads="1" noChangeShapeType="1" noTextEdit="1"/>
              </p:cNvSpPr>
              <p:nvPr/>
            </p:nvSpPr>
            <p:spPr>
              <a:xfrm>
                <a:off x="3126874" y="4806988"/>
                <a:ext cx="4343400" cy="55508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p:cNvSpPr txBox="1"/>
              <p:nvPr/>
            </p:nvSpPr>
            <p:spPr>
              <a:xfrm>
                <a:off x="3126874" y="5525356"/>
                <a:ext cx="4343400" cy="609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den>
                      </m:f>
                    </m:oMath>
                  </m:oMathPara>
                </a14:m>
                <a:endParaRPr lang="en-US" dirty="0"/>
              </a:p>
            </p:txBody>
          </p:sp>
        </mc:Choice>
        <mc:Fallback>
          <p:sp>
            <p:nvSpPr>
              <p:cNvPr id="9" name="TextBox 8"/>
              <p:cNvSpPr txBox="1">
                <a:spLocks noRot="1" noChangeAspect="1" noMove="1" noResize="1" noEditPoints="1" noAdjustHandles="1" noChangeArrowheads="1" noChangeShapeType="1" noTextEdit="1"/>
              </p:cNvSpPr>
              <p:nvPr/>
            </p:nvSpPr>
            <p:spPr>
              <a:xfrm>
                <a:off x="3126874" y="5525356"/>
                <a:ext cx="4343400" cy="609782"/>
              </a:xfrm>
              <a:prstGeom prst="rect">
                <a:avLst/>
              </a:prstGeom>
              <a:blipFill>
                <a:blip r:embed="rId6"/>
                <a:stretch>
                  <a:fillRect b="-1000"/>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TextBox 9"/>
              <p:cNvSpPr txBox="1"/>
              <p:nvPr/>
            </p:nvSpPr>
            <p:spPr>
              <a:xfrm>
                <a:off x="3192565" y="2225108"/>
                <a:ext cx="2057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sSub>
                        <m:sSubPr>
                          <m:ctrlPr>
                            <a:rPr lang="el-GR" i="1">
                              <a:latin typeface="Cambria Math" panose="02040503050406030204" pitchFamily="18" charset="0"/>
                              <a:ea typeface="Cambria Math" panose="02040503050406030204" pitchFamily="18" charset="0"/>
                            </a:rPr>
                          </m:ctrlPr>
                        </m:sSubPr>
                        <m:e>
                          <m:r>
                            <m:rPr>
                              <m:sty m:val="p"/>
                            </m:rPr>
                            <a:rPr lang="el-GR" i="1">
                              <a:latin typeface="Cambria Math" panose="02040503050406030204" pitchFamily="18" charset="0"/>
                              <a:ea typeface="Cambria Math" panose="02040503050406030204" pitchFamily="18" charset="0"/>
                            </a:rPr>
                            <m:t>λ</m:t>
                          </m:r>
                        </m:e>
                        <m:sub>
                          <m:r>
                            <a:rPr lang="en-US" i="1">
                              <a:latin typeface="Cambria Math" panose="02040503050406030204" pitchFamily="18" charset="0"/>
                              <a:ea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oMath>
                  </m:oMathPara>
                </a14:m>
                <a:endParaRPr lang="en-US" dirty="0"/>
              </a:p>
            </p:txBody>
          </p:sp>
        </mc:Choice>
        <mc:Fallback>
          <p:sp>
            <p:nvSpPr>
              <p:cNvPr id="10" name="TextBox 9"/>
              <p:cNvSpPr txBox="1">
                <a:spLocks noRot="1" noChangeAspect="1" noMove="1" noResize="1" noEditPoints="1" noAdjustHandles="1" noChangeArrowheads="1" noChangeShapeType="1" noTextEdit="1"/>
              </p:cNvSpPr>
              <p:nvPr/>
            </p:nvSpPr>
            <p:spPr>
              <a:xfrm>
                <a:off x="3192565" y="2225108"/>
                <a:ext cx="2057400" cy="525913"/>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727493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Mass Flux Links</a:t>
            </a:r>
          </a:p>
        </p:txBody>
      </p:sp>
      <p:sp>
        <p:nvSpPr>
          <p:cNvPr id="3" name="Content Placeholder 2"/>
          <p:cNvSpPr>
            <a:spLocks noGrp="1"/>
          </p:cNvSpPr>
          <p:nvPr>
            <p:ph idx="1"/>
          </p:nvPr>
        </p:nvSpPr>
        <p:spPr/>
        <p:txBody>
          <a:bodyPr>
            <a:normAutofit fontScale="25000" lnSpcReduction="20000"/>
          </a:bodyPr>
          <a:lstStyle/>
          <a:p>
            <a:pPr marL="512064" indent="-173736"/>
            <a:r>
              <a:rPr lang="en-US" altLang="en-US" sz="9600" dirty="0">
                <a:solidFill>
                  <a:srgbClr val="FF0000"/>
                </a:solidFill>
              </a:rPr>
              <a:t>Mass flux links </a:t>
            </a:r>
            <a:r>
              <a:rPr lang="en-US" altLang="en-US" sz="9600" dirty="0"/>
              <a:t>connect pathway elements within a pathway network.</a:t>
            </a:r>
          </a:p>
          <a:p>
            <a:pPr marL="512064" indent="-173736"/>
            <a:r>
              <a:rPr lang="en-US" altLang="en-US" sz="9600" dirty="0"/>
              <a:t>Behavior of a pathway network is primarily controlled by the manner in which mass flux links are defined.</a:t>
            </a:r>
          </a:p>
          <a:p>
            <a:pPr marL="512064" indent="-173736"/>
            <a:r>
              <a:rPr lang="en-US" altLang="en-US" sz="9600" dirty="0"/>
              <a:t>Five types:</a:t>
            </a:r>
          </a:p>
          <a:p>
            <a:pPr marL="854964" lvl="2" indent="-173736"/>
            <a:r>
              <a:rPr lang="en-US" altLang="en-US" sz="8800" dirty="0"/>
              <a:t>Advective</a:t>
            </a:r>
          </a:p>
          <a:p>
            <a:pPr marL="854964" lvl="2" indent="-173736"/>
            <a:r>
              <a:rPr lang="en-US" altLang="en-US" sz="8800" dirty="0"/>
              <a:t>Diffusive</a:t>
            </a:r>
          </a:p>
          <a:p>
            <a:pPr marL="854964" lvl="2" indent="-173736"/>
            <a:r>
              <a:rPr lang="en-US" altLang="en-US" sz="8800" dirty="0"/>
              <a:t>Three special purpose types (will not discuss)</a:t>
            </a:r>
          </a:p>
          <a:p>
            <a:pPr marL="512064" indent="-173736"/>
            <a:r>
              <a:rPr lang="en-US" altLang="en-US" sz="9600" dirty="0"/>
              <a:t>Multiple links can be made between/among pathways.</a:t>
            </a:r>
          </a:p>
          <a:p>
            <a:pPr marL="512064" indent="-173736"/>
            <a:r>
              <a:rPr lang="en-US" altLang="en-US" sz="9600" dirty="0"/>
              <a:t>Mass fluxes are </a:t>
            </a:r>
            <a:r>
              <a:rPr lang="en-US" altLang="en-US" sz="9600" dirty="0">
                <a:solidFill>
                  <a:srgbClr val="FF0000"/>
                </a:solidFill>
              </a:rPr>
              <a:t>vectors by species</a:t>
            </a:r>
            <a:r>
              <a:rPr lang="en-US" altLang="en-US" sz="9600" dirty="0"/>
              <a:t> with </a:t>
            </a:r>
            <a:r>
              <a:rPr lang="en-US" altLang="en-US" sz="9600" dirty="0">
                <a:solidFill>
                  <a:srgbClr val="FF0000"/>
                </a:solidFill>
              </a:rPr>
              <a:t>dimensions of mass/time</a:t>
            </a:r>
            <a:r>
              <a:rPr lang="en-US" altLang="en-US" sz="9600" dirty="0"/>
              <a:t>.</a:t>
            </a:r>
          </a:p>
          <a:p>
            <a:endParaRPr lang="en-US"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8910586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403" y="-185652"/>
            <a:ext cx="10515600" cy="1325563"/>
          </a:xfrm>
        </p:spPr>
        <p:txBody>
          <a:bodyPr>
            <a:normAutofit/>
          </a:bodyPr>
          <a:lstStyle/>
          <a:p>
            <a:r>
              <a:rPr lang="en-US" altLang="en-US" sz="4000" dirty="0"/>
              <a:t>Example2: Simple Advection</a:t>
            </a:r>
            <a:endParaRPr lang="en-US" sz="4000" dirty="0"/>
          </a:p>
        </p:txBody>
      </p:sp>
      <p:sp>
        <p:nvSpPr>
          <p:cNvPr id="3" name="Content Placeholder 2"/>
          <p:cNvSpPr>
            <a:spLocks noGrp="1"/>
          </p:cNvSpPr>
          <p:nvPr>
            <p:ph idx="1"/>
          </p:nvPr>
        </p:nvSpPr>
        <p:spPr>
          <a:xfrm>
            <a:off x="635802" y="1142999"/>
            <a:ext cx="10240745" cy="3658938"/>
          </a:xfrm>
        </p:spPr>
        <p:txBody>
          <a:bodyPr>
            <a:normAutofit fontScale="92500" lnSpcReduction="20000"/>
          </a:bodyPr>
          <a:lstStyle/>
          <a:p>
            <a:pPr marL="576262" indent="-342900"/>
            <a:r>
              <a:rPr lang="en-US" altLang="en-US" sz="2600" dirty="0"/>
              <a:t>Assume 10 g/day of A and B are added to Tank1 for 5 days (neither species decays)</a:t>
            </a:r>
          </a:p>
          <a:p>
            <a:pPr marL="576262" indent="-342900"/>
            <a:r>
              <a:rPr lang="en-US" altLang="en-US" sz="2600" dirty="0"/>
              <a:t>Tank2 initially has no species mass</a:t>
            </a:r>
          </a:p>
          <a:p>
            <a:pPr marL="576262" indent="-342900"/>
            <a:r>
              <a:rPr lang="en-US" altLang="en-US" sz="2600" dirty="0"/>
              <a:t>Both tanks contain constant volume of 10 m</a:t>
            </a:r>
            <a:r>
              <a:rPr lang="en-US" altLang="en-US" sz="2600" baseline="30000" dirty="0"/>
              <a:t>3</a:t>
            </a:r>
            <a:r>
              <a:rPr lang="en-US" altLang="en-US" sz="2600" dirty="0"/>
              <a:t> of Water and 10kg of solids; the tanks are well-mixed</a:t>
            </a:r>
          </a:p>
          <a:p>
            <a:pPr marL="576262" indent="-342900"/>
            <a:r>
              <a:rPr lang="en-US" altLang="en-US" sz="2600" dirty="0"/>
              <a:t>Solid has a dry density of 2000 kg/m</a:t>
            </a:r>
            <a:r>
              <a:rPr lang="en-US" altLang="en-US" sz="2600" baseline="30000" dirty="0"/>
              <a:t>3</a:t>
            </a:r>
            <a:r>
              <a:rPr lang="en-US" altLang="en-US" sz="2600" dirty="0"/>
              <a:t>, and a porosity of 0.3</a:t>
            </a:r>
          </a:p>
          <a:p>
            <a:pPr marL="576262" indent="-342900"/>
            <a:r>
              <a:rPr lang="en-US" altLang="en-US" sz="2600" dirty="0"/>
              <a:t>Partition coefficients in Solid:</a:t>
            </a:r>
          </a:p>
          <a:p>
            <a:pPr marL="868870" lvl="1" indent="-342900"/>
            <a:r>
              <a:rPr lang="en-US" altLang="en-US" sz="2400" dirty="0"/>
              <a:t>A:  1 m3/kg</a:t>
            </a:r>
          </a:p>
          <a:p>
            <a:pPr marL="868870" lvl="1" indent="-342900"/>
            <a:r>
              <a:rPr lang="en-US" altLang="en-US" sz="2400" dirty="0"/>
              <a:t>B: 0 m3/kg</a:t>
            </a:r>
          </a:p>
          <a:p>
            <a:pPr marL="576262" indent="-342900"/>
            <a:r>
              <a:rPr lang="en-US" altLang="en-US" sz="2600" dirty="0"/>
              <a:t>Water flows from Tank1 to Tank2 and then out of system (to a “sink” Cell)  at 5 m</a:t>
            </a:r>
            <a:r>
              <a:rPr lang="en-US" altLang="en-US" sz="2600" baseline="30000" dirty="0"/>
              <a:t>3</a:t>
            </a:r>
            <a:r>
              <a:rPr lang="en-US" altLang="en-US" sz="2600" dirty="0"/>
              <a:t>/day</a:t>
            </a:r>
          </a:p>
          <a:p>
            <a:pPr marL="233362" indent="0">
              <a:buNone/>
            </a:pPr>
            <a:endParaRPr lang="en-US" altLang="en-US" sz="1400" dirty="0"/>
          </a:p>
          <a:p>
            <a:endParaRPr lang="en-US" sz="1200"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grpSp>
        <p:nvGrpSpPr>
          <p:cNvPr id="6" name="Group 5">
            <a:extLst>
              <a:ext uri="{FF2B5EF4-FFF2-40B4-BE49-F238E27FC236}">
                <a16:creationId xmlns:a16="http://schemas.microsoft.com/office/drawing/2014/main" id="{28EF3E4A-ED9F-4AE5-8107-5BDDE046FC9B}"/>
              </a:ext>
            </a:extLst>
          </p:cNvPr>
          <p:cNvGrpSpPr/>
          <p:nvPr/>
        </p:nvGrpSpPr>
        <p:grpSpPr>
          <a:xfrm>
            <a:off x="1887401" y="5163396"/>
            <a:ext cx="5257800" cy="1302452"/>
            <a:chOff x="228600" y="2819400"/>
            <a:chExt cx="5257800" cy="1302452"/>
          </a:xfrm>
        </p:grpSpPr>
        <p:sp>
          <p:nvSpPr>
            <p:cNvPr id="7" name="Oval 6">
              <a:extLst>
                <a:ext uri="{FF2B5EF4-FFF2-40B4-BE49-F238E27FC236}">
                  <a16:creationId xmlns:a16="http://schemas.microsoft.com/office/drawing/2014/main" id="{1F5CB0B4-87ED-49B8-93ED-9677CDDCD4C6}"/>
                </a:ext>
              </a:extLst>
            </p:cNvPr>
            <p:cNvSpPr/>
            <p:nvPr/>
          </p:nvSpPr>
          <p:spPr bwMode="auto">
            <a:xfrm>
              <a:off x="1752600" y="2819400"/>
              <a:ext cx="1371600" cy="1295400"/>
            </a:xfrm>
            <a:prstGeom prst="ellips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2400" dirty="0">
                  <a:latin typeface="Times New Roman" pitchFamily="18" charset="0"/>
                </a:rPr>
                <a:t>Tank1</a:t>
              </a:r>
            </a:p>
          </p:txBody>
        </p:sp>
        <p:sp>
          <p:nvSpPr>
            <p:cNvPr id="8" name="Oval 7">
              <a:extLst>
                <a:ext uri="{FF2B5EF4-FFF2-40B4-BE49-F238E27FC236}">
                  <a16:creationId xmlns:a16="http://schemas.microsoft.com/office/drawing/2014/main" id="{19B84C77-30DE-4E76-BE87-FC3A4F757D9B}"/>
                </a:ext>
              </a:extLst>
            </p:cNvPr>
            <p:cNvSpPr/>
            <p:nvPr/>
          </p:nvSpPr>
          <p:spPr bwMode="auto">
            <a:xfrm>
              <a:off x="3619500" y="2826452"/>
              <a:ext cx="1371600" cy="1295400"/>
            </a:xfrm>
            <a:prstGeom prst="ellips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2400" dirty="0">
                  <a:latin typeface="Times New Roman" pitchFamily="18" charset="0"/>
                </a:rPr>
                <a:t>Tank2</a:t>
              </a:r>
            </a:p>
          </p:txBody>
        </p:sp>
        <p:cxnSp>
          <p:nvCxnSpPr>
            <p:cNvPr id="10" name="Straight Arrow Connector 9">
              <a:extLst>
                <a:ext uri="{FF2B5EF4-FFF2-40B4-BE49-F238E27FC236}">
                  <a16:creationId xmlns:a16="http://schemas.microsoft.com/office/drawing/2014/main" id="{0280E4FA-FEF8-428E-AC73-A287E44C1D6F}"/>
                </a:ext>
              </a:extLst>
            </p:cNvPr>
            <p:cNvCxnSpPr>
              <a:stCxn id="7" idx="6"/>
              <a:endCxn id="8" idx="2"/>
            </p:cNvCxnSpPr>
            <p:nvPr/>
          </p:nvCxnSpPr>
          <p:spPr bwMode="auto">
            <a:xfrm>
              <a:off x="3124200" y="3467100"/>
              <a:ext cx="495300" cy="7052"/>
            </a:xfrm>
            <a:prstGeom prst="straightConnector1">
              <a:avLst/>
            </a:prstGeom>
            <a:solidFill>
              <a:schemeClr val="accent1"/>
            </a:solidFill>
            <a:ln w="38100" cap="flat" cmpd="sng" algn="ctr">
              <a:solidFill>
                <a:srgbClr val="0070C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a:extLst>
                <a:ext uri="{FF2B5EF4-FFF2-40B4-BE49-F238E27FC236}">
                  <a16:creationId xmlns:a16="http://schemas.microsoft.com/office/drawing/2014/main" id="{508493F1-15EE-4842-BBC0-E556B14151D7}"/>
                </a:ext>
              </a:extLst>
            </p:cNvPr>
            <p:cNvCxnSpPr/>
            <p:nvPr/>
          </p:nvCxnSpPr>
          <p:spPr bwMode="auto">
            <a:xfrm>
              <a:off x="4991100" y="3505200"/>
              <a:ext cx="495300" cy="0"/>
            </a:xfrm>
            <a:prstGeom prst="straightConnector1">
              <a:avLst/>
            </a:prstGeom>
            <a:solidFill>
              <a:schemeClr val="accent1"/>
            </a:solidFill>
            <a:ln w="38100" cap="flat" cmpd="sng" algn="ctr">
              <a:solidFill>
                <a:srgbClr val="0070C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a:extLst>
                <a:ext uri="{FF2B5EF4-FFF2-40B4-BE49-F238E27FC236}">
                  <a16:creationId xmlns:a16="http://schemas.microsoft.com/office/drawing/2014/main" id="{39938434-C590-4C71-80ED-0832FF94CEC2}"/>
                </a:ext>
              </a:extLst>
            </p:cNvPr>
            <p:cNvCxnSpPr/>
            <p:nvPr/>
          </p:nvCxnSpPr>
          <p:spPr bwMode="auto">
            <a:xfrm>
              <a:off x="990600" y="3429000"/>
              <a:ext cx="762000" cy="0"/>
            </a:xfrm>
            <a:prstGeom prst="straightConnector1">
              <a:avLst/>
            </a:prstGeom>
            <a:solidFill>
              <a:schemeClr val="accent1"/>
            </a:solidFill>
            <a:ln w="38100" cap="flat" cmpd="sng" algn="ctr">
              <a:solidFill>
                <a:srgbClr val="FF0000"/>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itle 1">
              <a:extLst>
                <a:ext uri="{FF2B5EF4-FFF2-40B4-BE49-F238E27FC236}">
                  <a16:creationId xmlns:a16="http://schemas.microsoft.com/office/drawing/2014/main" id="{DE6C9EB4-7DA0-44C6-8490-DE2C5CF4E99B}"/>
                </a:ext>
              </a:extLst>
            </p:cNvPr>
            <p:cNvSpPr txBox="1">
              <a:spLocks/>
            </p:cNvSpPr>
            <p:nvPr/>
          </p:nvSpPr>
          <p:spPr bwMode="auto">
            <a:xfrm>
              <a:off x="228600" y="2971800"/>
              <a:ext cx="217613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lvl1pPr algn="l" rtl="0" eaLnBrk="1" fontAlgn="base" hangingPunct="1">
                <a:spcBef>
                  <a:spcPct val="0"/>
                </a:spcBef>
                <a:spcAft>
                  <a:spcPct val="0"/>
                </a:spcAft>
                <a:defRPr sz="3200">
                  <a:solidFill>
                    <a:srgbClr val="0C5DA5"/>
                  </a:solidFill>
                  <a:latin typeface="+mj-lt"/>
                  <a:ea typeface="+mj-ea"/>
                  <a:cs typeface="+mj-cs"/>
                </a:defRPr>
              </a:lvl1pPr>
              <a:lvl2pPr algn="l" rtl="0" eaLnBrk="1" fontAlgn="base" hangingPunct="1">
                <a:spcBef>
                  <a:spcPct val="0"/>
                </a:spcBef>
                <a:spcAft>
                  <a:spcPct val="0"/>
                </a:spcAft>
                <a:defRPr sz="3200">
                  <a:solidFill>
                    <a:srgbClr val="114FFB"/>
                  </a:solidFill>
                  <a:latin typeface="Arial" pitchFamily="34" charset="0"/>
                </a:defRPr>
              </a:lvl2pPr>
              <a:lvl3pPr algn="l" rtl="0" eaLnBrk="1" fontAlgn="base" hangingPunct="1">
                <a:spcBef>
                  <a:spcPct val="0"/>
                </a:spcBef>
                <a:spcAft>
                  <a:spcPct val="0"/>
                </a:spcAft>
                <a:defRPr sz="3200">
                  <a:solidFill>
                    <a:srgbClr val="114FFB"/>
                  </a:solidFill>
                  <a:latin typeface="Arial" pitchFamily="34" charset="0"/>
                </a:defRPr>
              </a:lvl3pPr>
              <a:lvl4pPr algn="l" rtl="0" eaLnBrk="1" fontAlgn="base" hangingPunct="1">
                <a:spcBef>
                  <a:spcPct val="0"/>
                </a:spcBef>
                <a:spcAft>
                  <a:spcPct val="0"/>
                </a:spcAft>
                <a:defRPr sz="3200">
                  <a:solidFill>
                    <a:srgbClr val="114FFB"/>
                  </a:solidFill>
                  <a:latin typeface="Arial" pitchFamily="34" charset="0"/>
                </a:defRPr>
              </a:lvl4pPr>
              <a:lvl5pPr algn="l" rtl="0" eaLnBrk="1" fontAlgn="base" hangingPunct="1">
                <a:spcBef>
                  <a:spcPct val="0"/>
                </a:spcBef>
                <a:spcAft>
                  <a:spcPct val="0"/>
                </a:spcAft>
                <a:defRPr sz="3200">
                  <a:solidFill>
                    <a:srgbClr val="114FFB"/>
                  </a:solidFill>
                  <a:latin typeface="Arial" pitchFamily="34" charset="0"/>
                </a:defRPr>
              </a:lvl5pPr>
              <a:lvl6pPr marL="457200" algn="l" rtl="0" eaLnBrk="1" fontAlgn="base" hangingPunct="1">
                <a:spcBef>
                  <a:spcPct val="0"/>
                </a:spcBef>
                <a:spcAft>
                  <a:spcPct val="0"/>
                </a:spcAft>
                <a:defRPr sz="3200">
                  <a:solidFill>
                    <a:srgbClr val="114FFB"/>
                  </a:solidFill>
                  <a:latin typeface="Arial" pitchFamily="34" charset="0"/>
                </a:defRPr>
              </a:lvl6pPr>
              <a:lvl7pPr marL="914400" algn="l" rtl="0" eaLnBrk="1" fontAlgn="base" hangingPunct="1">
                <a:spcBef>
                  <a:spcPct val="0"/>
                </a:spcBef>
                <a:spcAft>
                  <a:spcPct val="0"/>
                </a:spcAft>
                <a:defRPr sz="3200">
                  <a:solidFill>
                    <a:srgbClr val="114FFB"/>
                  </a:solidFill>
                  <a:latin typeface="Arial" pitchFamily="34" charset="0"/>
                </a:defRPr>
              </a:lvl7pPr>
              <a:lvl8pPr marL="1371600" algn="l" rtl="0" eaLnBrk="1" fontAlgn="base" hangingPunct="1">
                <a:spcBef>
                  <a:spcPct val="0"/>
                </a:spcBef>
                <a:spcAft>
                  <a:spcPct val="0"/>
                </a:spcAft>
                <a:defRPr sz="3200">
                  <a:solidFill>
                    <a:srgbClr val="114FFB"/>
                  </a:solidFill>
                  <a:latin typeface="Arial" pitchFamily="34" charset="0"/>
                </a:defRPr>
              </a:lvl8pPr>
              <a:lvl9pPr marL="1828800" algn="l" rtl="0" eaLnBrk="1" fontAlgn="base" hangingPunct="1">
                <a:spcBef>
                  <a:spcPct val="0"/>
                </a:spcBef>
                <a:spcAft>
                  <a:spcPct val="0"/>
                </a:spcAft>
                <a:defRPr sz="3200">
                  <a:solidFill>
                    <a:srgbClr val="114FFB"/>
                  </a:solidFill>
                  <a:latin typeface="Arial" pitchFamily="34" charset="0"/>
                </a:defRPr>
              </a:lvl9pPr>
            </a:lstStyle>
            <a:p>
              <a:r>
                <a:rPr lang="en-US" sz="1200" b="1" kern="0" dirty="0">
                  <a:solidFill>
                    <a:srgbClr val="FF0000"/>
                  </a:solidFill>
                </a:rPr>
                <a:t>“Clean” water</a:t>
              </a:r>
            </a:p>
          </p:txBody>
        </p:sp>
      </p:grpSp>
      <p:cxnSp>
        <p:nvCxnSpPr>
          <p:cNvPr id="22" name="Straight Arrow Connector 21">
            <a:extLst>
              <a:ext uri="{FF2B5EF4-FFF2-40B4-BE49-F238E27FC236}">
                <a16:creationId xmlns:a16="http://schemas.microsoft.com/office/drawing/2014/main" id="{61A8B3B6-B342-4033-83CE-F154696C1564}"/>
              </a:ext>
            </a:extLst>
          </p:cNvPr>
          <p:cNvCxnSpPr/>
          <p:nvPr/>
        </p:nvCxnSpPr>
        <p:spPr bwMode="auto">
          <a:xfrm>
            <a:off x="3159941" y="5049096"/>
            <a:ext cx="228600" cy="381000"/>
          </a:xfrm>
          <a:prstGeom prst="straightConnector1">
            <a:avLst/>
          </a:prstGeom>
          <a:solidFill>
            <a:schemeClr val="accent1"/>
          </a:solidFill>
          <a:ln w="38100" cap="flat" cmpd="sng" algn="ctr">
            <a:solidFill>
              <a:srgbClr val="00B050"/>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itle 1">
            <a:extLst>
              <a:ext uri="{FF2B5EF4-FFF2-40B4-BE49-F238E27FC236}">
                <a16:creationId xmlns:a16="http://schemas.microsoft.com/office/drawing/2014/main" id="{D37C3836-D1A1-45B9-BE7D-8E22EDE1B592}"/>
              </a:ext>
            </a:extLst>
          </p:cNvPr>
          <p:cNvSpPr txBox="1">
            <a:spLocks/>
          </p:cNvSpPr>
          <p:nvPr/>
        </p:nvSpPr>
        <p:spPr bwMode="auto">
          <a:xfrm>
            <a:off x="2306501" y="4744296"/>
            <a:ext cx="121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lvl1pPr algn="l" rtl="0" eaLnBrk="1" fontAlgn="base" hangingPunct="1">
              <a:spcBef>
                <a:spcPct val="0"/>
              </a:spcBef>
              <a:spcAft>
                <a:spcPct val="0"/>
              </a:spcAft>
              <a:defRPr sz="3200">
                <a:solidFill>
                  <a:srgbClr val="0C5DA5"/>
                </a:solidFill>
                <a:latin typeface="+mj-lt"/>
                <a:ea typeface="+mj-ea"/>
                <a:cs typeface="+mj-cs"/>
              </a:defRPr>
            </a:lvl1pPr>
            <a:lvl2pPr algn="l" rtl="0" eaLnBrk="1" fontAlgn="base" hangingPunct="1">
              <a:spcBef>
                <a:spcPct val="0"/>
              </a:spcBef>
              <a:spcAft>
                <a:spcPct val="0"/>
              </a:spcAft>
              <a:defRPr sz="3200">
                <a:solidFill>
                  <a:srgbClr val="114FFB"/>
                </a:solidFill>
                <a:latin typeface="Arial" pitchFamily="34" charset="0"/>
              </a:defRPr>
            </a:lvl2pPr>
            <a:lvl3pPr algn="l" rtl="0" eaLnBrk="1" fontAlgn="base" hangingPunct="1">
              <a:spcBef>
                <a:spcPct val="0"/>
              </a:spcBef>
              <a:spcAft>
                <a:spcPct val="0"/>
              </a:spcAft>
              <a:defRPr sz="3200">
                <a:solidFill>
                  <a:srgbClr val="114FFB"/>
                </a:solidFill>
                <a:latin typeface="Arial" pitchFamily="34" charset="0"/>
              </a:defRPr>
            </a:lvl3pPr>
            <a:lvl4pPr algn="l" rtl="0" eaLnBrk="1" fontAlgn="base" hangingPunct="1">
              <a:spcBef>
                <a:spcPct val="0"/>
              </a:spcBef>
              <a:spcAft>
                <a:spcPct val="0"/>
              </a:spcAft>
              <a:defRPr sz="3200">
                <a:solidFill>
                  <a:srgbClr val="114FFB"/>
                </a:solidFill>
                <a:latin typeface="Arial" pitchFamily="34" charset="0"/>
              </a:defRPr>
            </a:lvl4pPr>
            <a:lvl5pPr algn="l" rtl="0" eaLnBrk="1" fontAlgn="base" hangingPunct="1">
              <a:spcBef>
                <a:spcPct val="0"/>
              </a:spcBef>
              <a:spcAft>
                <a:spcPct val="0"/>
              </a:spcAft>
              <a:defRPr sz="3200">
                <a:solidFill>
                  <a:srgbClr val="114FFB"/>
                </a:solidFill>
                <a:latin typeface="Arial" pitchFamily="34" charset="0"/>
              </a:defRPr>
            </a:lvl5pPr>
            <a:lvl6pPr marL="457200" algn="l" rtl="0" eaLnBrk="1" fontAlgn="base" hangingPunct="1">
              <a:spcBef>
                <a:spcPct val="0"/>
              </a:spcBef>
              <a:spcAft>
                <a:spcPct val="0"/>
              </a:spcAft>
              <a:defRPr sz="3200">
                <a:solidFill>
                  <a:srgbClr val="114FFB"/>
                </a:solidFill>
                <a:latin typeface="Arial" pitchFamily="34" charset="0"/>
              </a:defRPr>
            </a:lvl6pPr>
            <a:lvl7pPr marL="914400" algn="l" rtl="0" eaLnBrk="1" fontAlgn="base" hangingPunct="1">
              <a:spcBef>
                <a:spcPct val="0"/>
              </a:spcBef>
              <a:spcAft>
                <a:spcPct val="0"/>
              </a:spcAft>
              <a:defRPr sz="3200">
                <a:solidFill>
                  <a:srgbClr val="114FFB"/>
                </a:solidFill>
                <a:latin typeface="Arial" pitchFamily="34" charset="0"/>
              </a:defRPr>
            </a:lvl7pPr>
            <a:lvl8pPr marL="1371600" algn="l" rtl="0" eaLnBrk="1" fontAlgn="base" hangingPunct="1">
              <a:spcBef>
                <a:spcPct val="0"/>
              </a:spcBef>
              <a:spcAft>
                <a:spcPct val="0"/>
              </a:spcAft>
              <a:defRPr sz="3200">
                <a:solidFill>
                  <a:srgbClr val="114FFB"/>
                </a:solidFill>
                <a:latin typeface="Arial" pitchFamily="34" charset="0"/>
              </a:defRPr>
            </a:lvl8pPr>
            <a:lvl9pPr marL="1828800" algn="l" rtl="0" eaLnBrk="1" fontAlgn="base" hangingPunct="1">
              <a:spcBef>
                <a:spcPct val="0"/>
              </a:spcBef>
              <a:spcAft>
                <a:spcPct val="0"/>
              </a:spcAft>
              <a:defRPr sz="3200">
                <a:solidFill>
                  <a:srgbClr val="114FFB"/>
                </a:solidFill>
                <a:latin typeface="Arial" pitchFamily="34" charset="0"/>
              </a:defRPr>
            </a:lvl9pPr>
          </a:lstStyle>
          <a:p>
            <a:r>
              <a:rPr lang="en-US" sz="1200" b="1" kern="0" dirty="0">
                <a:solidFill>
                  <a:srgbClr val="00B050"/>
                </a:solidFill>
              </a:rPr>
              <a:t>10 g/day added for 5 days</a:t>
            </a:r>
          </a:p>
        </p:txBody>
      </p:sp>
      <p:sp>
        <p:nvSpPr>
          <p:cNvPr id="24" name="Oval 23">
            <a:extLst>
              <a:ext uri="{FF2B5EF4-FFF2-40B4-BE49-F238E27FC236}">
                <a16:creationId xmlns:a16="http://schemas.microsoft.com/office/drawing/2014/main" id="{60C6FA71-B4AC-4B08-B771-0791E40816FD}"/>
              </a:ext>
            </a:extLst>
          </p:cNvPr>
          <p:cNvSpPr/>
          <p:nvPr/>
        </p:nvSpPr>
        <p:spPr bwMode="auto">
          <a:xfrm>
            <a:off x="7145201" y="5235420"/>
            <a:ext cx="1371600" cy="1295400"/>
          </a:xfrm>
          <a:prstGeom prst="ellips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2400" dirty="0">
                <a:latin typeface="Times New Roman" pitchFamily="18" charset="0"/>
              </a:rPr>
              <a:t>Cell3 (Sink)</a:t>
            </a:r>
          </a:p>
        </p:txBody>
      </p:sp>
    </p:spTree>
    <p:extLst>
      <p:ext uri="{BB962C8B-B14F-4D97-AF65-F5344CB8AC3E}">
        <p14:creationId xmlns:p14="http://schemas.microsoft.com/office/powerpoint/2010/main" val="11290045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213" y="54980"/>
            <a:ext cx="10515600" cy="1325563"/>
          </a:xfrm>
        </p:spPr>
        <p:txBody>
          <a:bodyPr>
            <a:normAutofit/>
          </a:bodyPr>
          <a:lstStyle/>
          <a:p>
            <a:r>
              <a:rPr lang="en-US" sz="4000" dirty="0"/>
              <a:t>Equations Solved by GoldSim</a:t>
            </a:r>
          </a:p>
        </p:txBody>
      </p:sp>
      <p:sp>
        <p:nvSpPr>
          <p:cNvPr id="11" name="Footer Placeholder 3"/>
          <p:cNvSpPr>
            <a:spLocks noGrp="1"/>
          </p:cNvSpPr>
          <p:nvPr>
            <p:ph type="ftr" sz="quarter" idx="11"/>
          </p:nvPr>
        </p:nvSpPr>
        <p:spPr/>
        <p:txBody>
          <a:bodyPr/>
          <a:lstStyle/>
          <a:p>
            <a:r>
              <a:rPr lang="en-US"/>
              <a:t>© GoldSim Technology Group LLC, 2024</a:t>
            </a:r>
            <a:endParaRPr lang="en-US" dirty="0"/>
          </a:p>
        </p:txBody>
      </p:sp>
      <mc:AlternateContent xmlns:mc="http://schemas.openxmlformats.org/markup-compatibility/2006">
        <mc:Choice xmlns:a14="http://schemas.microsoft.com/office/drawing/2010/main" Requires="a14">
          <p:sp>
            <p:nvSpPr>
              <p:cNvPr id="5" name="TextBox 4"/>
              <p:cNvSpPr txBox="1"/>
              <p:nvPr/>
            </p:nvSpPr>
            <p:spPr>
              <a:xfrm>
                <a:off x="3048000" y="1447801"/>
                <a:ext cx="22860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1,</m:t>
                              </m:r>
                              <m:r>
                                <a:rPr lang="en-US" i="1">
                                  <a:latin typeface="Cambria Math" panose="02040503050406030204" pitchFamily="18" charset="0"/>
                                </a:rPr>
                                <m:t>𝐴</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,1,</m:t>
                          </m:r>
                          <m:r>
                            <a:rPr lang="en-US" i="1">
                              <a:latin typeface="Cambria Math" panose="02040503050406030204" pitchFamily="18" charset="0"/>
                            </a:rPr>
                            <m:t>𝐴</m:t>
                          </m:r>
                        </m:sub>
                      </m:sSub>
                    </m:oMath>
                  </m:oMathPara>
                </a14:m>
                <a:endParaRPr lang="en-US" dirty="0"/>
              </a:p>
            </p:txBody>
          </p:sp>
        </mc:Choice>
        <mc:Fallback>
          <p:sp>
            <p:nvSpPr>
              <p:cNvPr id="5" name="TextBox 4"/>
              <p:cNvSpPr txBox="1">
                <a:spLocks noRot="1" noChangeAspect="1" noMove="1" noResize="1" noEditPoints="1" noAdjustHandles="1" noChangeArrowheads="1" noChangeShapeType="1" noTextEdit="1"/>
              </p:cNvSpPr>
              <p:nvPr/>
            </p:nvSpPr>
            <p:spPr>
              <a:xfrm>
                <a:off x="3048000" y="1447801"/>
                <a:ext cx="2286000" cy="52591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 name="TextBox 5"/>
              <p:cNvSpPr txBox="1"/>
              <p:nvPr/>
            </p:nvSpPr>
            <p:spPr>
              <a:xfrm>
                <a:off x="2971800" y="2179321"/>
                <a:ext cx="3581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2,</m:t>
                              </m:r>
                              <m:r>
                                <a:rPr lang="en-US" i="1">
                                  <a:latin typeface="Cambria Math" panose="02040503050406030204" pitchFamily="18" charset="0"/>
                                </a:rPr>
                                <m:t>𝐴</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,1,</m:t>
                          </m:r>
                          <m:r>
                            <a:rPr lang="en-US" i="1">
                              <a:latin typeface="Cambria Math" panose="02040503050406030204" pitchFamily="18" charset="0"/>
                            </a:rPr>
                            <m:t>𝐴</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,2,</m:t>
                          </m:r>
                          <m:r>
                            <a:rPr lang="en-US" i="1">
                              <a:latin typeface="Cambria Math" panose="02040503050406030204" pitchFamily="18" charset="0"/>
                            </a:rPr>
                            <m:t>𝐴</m:t>
                          </m:r>
                        </m:sub>
                      </m:sSub>
                    </m:oMath>
                  </m:oMathPara>
                </a14:m>
                <a:endParaRPr lang="en-US" dirty="0"/>
              </a:p>
            </p:txBody>
          </p:sp>
        </mc:Choice>
        <mc:Fallback>
          <p:sp>
            <p:nvSpPr>
              <p:cNvPr id="6" name="TextBox 5"/>
              <p:cNvSpPr txBox="1">
                <a:spLocks noRot="1" noChangeAspect="1" noMove="1" noResize="1" noEditPoints="1" noAdjustHandles="1" noChangeArrowheads="1" noChangeShapeType="1" noTextEdit="1"/>
              </p:cNvSpPr>
              <p:nvPr/>
            </p:nvSpPr>
            <p:spPr>
              <a:xfrm>
                <a:off x="2971800" y="2179321"/>
                <a:ext cx="3581400" cy="52591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7" name="TextBox 6"/>
              <p:cNvSpPr txBox="1"/>
              <p:nvPr/>
            </p:nvSpPr>
            <p:spPr>
              <a:xfrm>
                <a:off x="2971800" y="2910841"/>
                <a:ext cx="3581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3,</m:t>
                              </m:r>
                              <m:r>
                                <a:rPr lang="en-US" i="1">
                                  <a:latin typeface="Cambria Math" panose="02040503050406030204" pitchFamily="18" charset="0"/>
                                </a:rPr>
                                <m:t>𝐴</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,2,</m:t>
                          </m:r>
                          <m:r>
                            <a:rPr lang="en-US" i="1">
                              <a:latin typeface="Cambria Math" panose="02040503050406030204" pitchFamily="18" charset="0"/>
                            </a:rPr>
                            <m:t>𝐴</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,3,</m:t>
                          </m:r>
                          <m:r>
                            <a:rPr lang="en-US" i="1">
                              <a:latin typeface="Cambria Math" panose="02040503050406030204" pitchFamily="18" charset="0"/>
                            </a:rPr>
                            <m:t>𝐴</m:t>
                          </m:r>
                        </m:sub>
                      </m:sSub>
                    </m:oMath>
                  </m:oMathPara>
                </a14:m>
                <a:endParaRPr lang="en-US" dirty="0"/>
              </a:p>
            </p:txBody>
          </p:sp>
        </mc:Choice>
        <mc:Fallback>
          <p:sp>
            <p:nvSpPr>
              <p:cNvPr id="7" name="TextBox 6"/>
              <p:cNvSpPr txBox="1">
                <a:spLocks noRot="1" noChangeAspect="1" noMove="1" noResize="1" noEditPoints="1" noAdjustHandles="1" noChangeArrowheads="1" noChangeShapeType="1" noTextEdit="1"/>
              </p:cNvSpPr>
              <p:nvPr/>
            </p:nvSpPr>
            <p:spPr>
              <a:xfrm>
                <a:off x="2971800" y="2910841"/>
                <a:ext cx="3581400" cy="52591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8" name="TextBox 7"/>
              <p:cNvSpPr txBox="1"/>
              <p:nvPr/>
            </p:nvSpPr>
            <p:spPr>
              <a:xfrm>
                <a:off x="3048000" y="3642361"/>
                <a:ext cx="22860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1,</m:t>
                              </m:r>
                              <m:r>
                                <a:rPr lang="en-US" i="1">
                                  <a:latin typeface="Cambria Math" panose="02040503050406030204" pitchFamily="18" charset="0"/>
                                </a:rPr>
                                <m:t>𝐵</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,1,</m:t>
                          </m:r>
                          <m:r>
                            <a:rPr lang="en-US" i="1">
                              <a:latin typeface="Cambria Math" panose="02040503050406030204" pitchFamily="18" charset="0"/>
                            </a:rPr>
                            <m:t>𝐵</m:t>
                          </m:r>
                        </m:sub>
                      </m:sSub>
                    </m:oMath>
                  </m:oMathPara>
                </a14:m>
                <a:endParaRPr lang="en-US" dirty="0"/>
              </a:p>
            </p:txBody>
          </p:sp>
        </mc:Choice>
        <mc:Fallback>
          <p:sp>
            <p:nvSpPr>
              <p:cNvPr id="8" name="TextBox 7"/>
              <p:cNvSpPr txBox="1">
                <a:spLocks noRot="1" noChangeAspect="1" noMove="1" noResize="1" noEditPoints="1" noAdjustHandles="1" noChangeArrowheads="1" noChangeShapeType="1" noTextEdit="1"/>
              </p:cNvSpPr>
              <p:nvPr/>
            </p:nvSpPr>
            <p:spPr>
              <a:xfrm>
                <a:off x="3048000" y="3642361"/>
                <a:ext cx="2286000" cy="525913"/>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p:cNvSpPr txBox="1"/>
              <p:nvPr/>
            </p:nvSpPr>
            <p:spPr>
              <a:xfrm>
                <a:off x="2971800" y="4373881"/>
                <a:ext cx="3581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2,</m:t>
                              </m:r>
                              <m:r>
                                <a:rPr lang="en-US" i="1">
                                  <a:latin typeface="Cambria Math" panose="02040503050406030204" pitchFamily="18" charset="0"/>
                                </a:rPr>
                                <m:t>𝐵</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,1,</m:t>
                          </m:r>
                          <m:r>
                            <a:rPr lang="en-US" i="1">
                              <a:latin typeface="Cambria Math" panose="02040503050406030204" pitchFamily="18" charset="0"/>
                            </a:rPr>
                            <m:t>𝐵</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,2,</m:t>
                          </m:r>
                          <m:r>
                            <a:rPr lang="en-US" i="1">
                              <a:latin typeface="Cambria Math" panose="02040503050406030204" pitchFamily="18" charset="0"/>
                            </a:rPr>
                            <m:t>𝐵</m:t>
                          </m:r>
                        </m:sub>
                      </m:sSub>
                    </m:oMath>
                  </m:oMathPara>
                </a14:m>
                <a:endParaRPr lang="en-US" dirty="0"/>
              </a:p>
            </p:txBody>
          </p:sp>
        </mc:Choice>
        <mc:Fallback>
          <p:sp>
            <p:nvSpPr>
              <p:cNvPr id="9" name="TextBox 8"/>
              <p:cNvSpPr txBox="1">
                <a:spLocks noRot="1" noChangeAspect="1" noMove="1" noResize="1" noEditPoints="1" noAdjustHandles="1" noChangeArrowheads="1" noChangeShapeType="1" noTextEdit="1"/>
              </p:cNvSpPr>
              <p:nvPr/>
            </p:nvSpPr>
            <p:spPr>
              <a:xfrm>
                <a:off x="2971800" y="4373881"/>
                <a:ext cx="3581400" cy="525913"/>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0" name="TextBox 9"/>
              <p:cNvSpPr txBox="1"/>
              <p:nvPr/>
            </p:nvSpPr>
            <p:spPr>
              <a:xfrm>
                <a:off x="2971800" y="5105401"/>
                <a:ext cx="3581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3,</m:t>
                              </m:r>
                              <m:r>
                                <a:rPr lang="en-US" i="1">
                                  <a:latin typeface="Cambria Math" panose="02040503050406030204" pitchFamily="18" charset="0"/>
                                </a:rPr>
                                <m:t>𝐵</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,2,</m:t>
                          </m:r>
                          <m:r>
                            <a:rPr lang="en-US" i="1">
                              <a:latin typeface="Cambria Math" panose="02040503050406030204" pitchFamily="18" charset="0"/>
                            </a:rPr>
                            <m:t>𝐵</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,3,</m:t>
                          </m:r>
                          <m:r>
                            <a:rPr lang="en-US" i="1">
                              <a:latin typeface="Cambria Math" panose="02040503050406030204" pitchFamily="18" charset="0"/>
                            </a:rPr>
                            <m:t>𝐵</m:t>
                          </m:r>
                        </m:sub>
                      </m:sSub>
                    </m:oMath>
                  </m:oMathPara>
                </a14:m>
                <a:endParaRPr lang="en-US" dirty="0"/>
              </a:p>
            </p:txBody>
          </p:sp>
        </mc:Choice>
        <mc:Fallback>
          <p:sp>
            <p:nvSpPr>
              <p:cNvPr id="10" name="TextBox 9"/>
              <p:cNvSpPr txBox="1">
                <a:spLocks noRot="1" noChangeAspect="1" noMove="1" noResize="1" noEditPoints="1" noAdjustHandles="1" noChangeArrowheads="1" noChangeShapeType="1" noTextEdit="1"/>
              </p:cNvSpPr>
              <p:nvPr/>
            </p:nvSpPr>
            <p:spPr>
              <a:xfrm>
                <a:off x="2971800" y="5105401"/>
                <a:ext cx="3581400" cy="525913"/>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765004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3412" y="152401"/>
            <a:ext cx="10007218" cy="838200"/>
          </a:xfrm>
        </p:spPr>
        <p:txBody>
          <a:bodyPr>
            <a:noAutofit/>
          </a:bodyPr>
          <a:lstStyle/>
          <a:p>
            <a:r>
              <a:rPr lang="en-US" altLang="en-US" sz="4000" dirty="0"/>
              <a:t>Example3: Advection With Solubility</a:t>
            </a:r>
            <a:endParaRPr lang="en-US" sz="4000" dirty="0"/>
          </a:p>
        </p:txBody>
      </p:sp>
      <p:sp>
        <p:nvSpPr>
          <p:cNvPr id="3" name="Content Placeholder 2"/>
          <p:cNvSpPr>
            <a:spLocks noGrp="1"/>
          </p:cNvSpPr>
          <p:nvPr>
            <p:ph idx="1"/>
          </p:nvPr>
        </p:nvSpPr>
        <p:spPr/>
        <p:txBody>
          <a:bodyPr>
            <a:noAutofit/>
          </a:bodyPr>
          <a:lstStyle/>
          <a:p>
            <a:pPr marL="690562" indent="-457200">
              <a:buFont typeface="+mj-lt"/>
              <a:buAutoNum type="arabicPeriod"/>
            </a:pPr>
            <a:r>
              <a:rPr lang="en-US" altLang="en-US" sz="2400" dirty="0"/>
              <a:t>Start with last example</a:t>
            </a:r>
          </a:p>
          <a:p>
            <a:pPr marL="690562" indent="-457200">
              <a:buFont typeface="+mj-lt"/>
              <a:buAutoNum type="arabicPeriod"/>
            </a:pPr>
            <a:r>
              <a:rPr lang="en-US" altLang="en-US" sz="2400" dirty="0"/>
              <a:t>Delete species A</a:t>
            </a:r>
          </a:p>
          <a:p>
            <a:pPr marL="690562" indent="-457200">
              <a:buFont typeface="+mj-lt"/>
              <a:buAutoNum type="arabicPeriod"/>
            </a:pPr>
            <a:r>
              <a:rPr lang="en-US" altLang="en-US" sz="2400" dirty="0"/>
              <a:t>Assume species B has solubility of 1 mg/l</a:t>
            </a:r>
          </a:p>
          <a:p>
            <a:endParaRPr lang="en-US" altLang="en-US" sz="2400" dirty="0"/>
          </a:p>
          <a:p>
            <a:endParaRPr lang="en-US" altLang="en-US" sz="2400" dirty="0"/>
          </a:p>
          <a:p>
            <a:r>
              <a:rPr lang="en-US" altLang="en-US" sz="2400" b="1" u="sng" dirty="0"/>
              <a:t>Note:</a:t>
            </a:r>
            <a:r>
              <a:rPr lang="en-US" altLang="en-US" sz="2400" dirty="0"/>
              <a:t> this is a very simple way to represent solubility constraints, and a much more detailed approach accounting for the actual geochemical behavior is often necessary (e.g., linking dynamically or through lookup tables to a geochemical equilibrium code)</a:t>
            </a:r>
            <a:endParaRPr lang="en-US" sz="2400"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4738264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8613" y="151232"/>
            <a:ext cx="10515600" cy="1325563"/>
          </a:xfrm>
        </p:spPr>
        <p:txBody>
          <a:bodyPr/>
          <a:lstStyle/>
          <a:p>
            <a:r>
              <a:rPr lang="en-US" sz="4000" dirty="0"/>
              <a:t>Diffusive Mass Flux Links</a:t>
            </a:r>
          </a:p>
        </p:txBody>
      </p:sp>
      <p:sp>
        <p:nvSpPr>
          <p:cNvPr id="6" name="Content Placeholder 5"/>
          <p:cNvSpPr>
            <a:spLocks noGrp="1"/>
          </p:cNvSpPr>
          <p:nvPr>
            <p:ph sz="half" idx="1"/>
          </p:nvPr>
        </p:nvSpPr>
        <p:spPr>
          <a:xfrm>
            <a:off x="721894" y="1602873"/>
            <a:ext cx="8470232" cy="2707107"/>
          </a:xfrm>
        </p:spPr>
        <p:txBody>
          <a:bodyPr>
            <a:normAutofit fontScale="92500" lnSpcReduction="10000"/>
          </a:bodyPr>
          <a:lstStyle/>
          <a:p>
            <a:pPr marL="690562" indent="-457200"/>
            <a:r>
              <a:rPr lang="en-US" sz="3000" dirty="0"/>
              <a:t>Implements molecular diffusion among pathways.</a:t>
            </a:r>
          </a:p>
          <a:p>
            <a:pPr marL="690562" indent="-457200"/>
            <a:r>
              <a:rPr lang="en-US" altLang="en-US" sz="2800" dirty="0"/>
              <a:t>Transport in a stagnant or slowly moving fluid via </a:t>
            </a:r>
            <a:r>
              <a:rPr lang="en-US" altLang="en-US" sz="2800" dirty="0">
                <a:solidFill>
                  <a:srgbClr val="FF0000"/>
                </a:solidFill>
              </a:rPr>
              <a:t>molecular diffusion</a:t>
            </a:r>
          </a:p>
          <a:p>
            <a:pPr marL="690562" indent="-457200"/>
            <a:r>
              <a:rPr lang="en-US" altLang="en-US" sz="2800" dirty="0"/>
              <a:t>Diffusive flux is </a:t>
            </a:r>
            <a:r>
              <a:rPr lang="en-US" altLang="en-US" sz="2800" dirty="0">
                <a:solidFill>
                  <a:srgbClr val="FF0000"/>
                </a:solidFill>
              </a:rPr>
              <a:t>bi-directional</a:t>
            </a:r>
            <a:r>
              <a:rPr lang="en-US" altLang="en-US" sz="2800" dirty="0"/>
              <a:t> (unlike </a:t>
            </a:r>
            <a:r>
              <a:rPr lang="en-US" altLang="en-US" sz="2800" dirty="0" err="1"/>
              <a:t>advective</a:t>
            </a:r>
            <a:r>
              <a:rPr lang="en-US" altLang="en-US" sz="2800" dirty="0"/>
              <a:t> links, mass can move in either direction). Mass will move from high concentration to low concentration, driven by the concentration gradient between the cells.</a:t>
            </a:r>
          </a:p>
          <a:p>
            <a:pPr marL="457200" indent="-223838">
              <a:buFont typeface="Courier New" panose="02070309020205020404" pitchFamily="49" charset="0"/>
              <a:buChar char="o"/>
            </a:pPr>
            <a:endParaRPr lang="en-US" altLang="en-US" dirty="0"/>
          </a:p>
          <a:p>
            <a:pPr marL="525970" lvl="1" indent="0">
              <a:buNone/>
            </a:pPr>
            <a:endParaRPr lang="en-US" altLang="en-US" dirty="0"/>
          </a:p>
          <a:p>
            <a:endParaRPr lang="en-US" dirty="0"/>
          </a:p>
        </p:txBody>
      </p:sp>
      <p:sp>
        <p:nvSpPr>
          <p:cNvPr id="14"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4318113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6045" y="-51967"/>
            <a:ext cx="10515600" cy="1325563"/>
          </a:xfrm>
        </p:spPr>
        <p:txBody>
          <a:bodyPr>
            <a:normAutofit/>
          </a:bodyPr>
          <a:lstStyle/>
          <a:p>
            <a:r>
              <a:rPr lang="en-US" altLang="en-US" sz="4000" dirty="0"/>
              <a:t>Example4: Diffusion</a:t>
            </a:r>
            <a:endParaRPr lang="en-US" sz="4000" dirty="0"/>
          </a:p>
        </p:txBody>
      </p:sp>
      <p:sp>
        <p:nvSpPr>
          <p:cNvPr id="3" name="Content Placeholder 2"/>
          <p:cNvSpPr>
            <a:spLocks noGrp="1"/>
          </p:cNvSpPr>
          <p:nvPr>
            <p:ph idx="1"/>
          </p:nvPr>
        </p:nvSpPr>
        <p:spPr>
          <a:xfrm>
            <a:off x="449180" y="1143000"/>
            <a:ext cx="9441582" cy="5005552"/>
          </a:xfrm>
        </p:spPr>
        <p:txBody>
          <a:bodyPr>
            <a:normAutofit/>
          </a:bodyPr>
          <a:lstStyle/>
          <a:p>
            <a:r>
              <a:rPr lang="en-US" altLang="en-US" sz="2400" dirty="0"/>
              <a:t>Cover on contaminated sediment is 0.5 m thick</a:t>
            </a:r>
          </a:p>
          <a:p>
            <a:r>
              <a:rPr lang="en-US" altLang="en-US" sz="2400" dirty="0"/>
              <a:t>Area of material is 10,000 m</a:t>
            </a:r>
            <a:r>
              <a:rPr lang="en-US" altLang="en-US" sz="2400" baseline="30000" dirty="0"/>
              <a:t>2</a:t>
            </a:r>
            <a:endParaRPr lang="en-US" altLang="en-US" sz="2400" dirty="0"/>
          </a:p>
          <a:p>
            <a:r>
              <a:rPr lang="en-US" altLang="en-US" sz="2400" dirty="0"/>
              <a:t>Well-mixed Pond is on top of sediment (1 m deep)</a:t>
            </a:r>
          </a:p>
          <a:p>
            <a:r>
              <a:rPr lang="en-US" altLang="en-US" sz="2400" dirty="0"/>
              <a:t>Cover is made of a sand with a dry density of 1600 kg/m</a:t>
            </a:r>
            <a:r>
              <a:rPr lang="en-US" altLang="en-US" sz="2400" baseline="30000" dirty="0"/>
              <a:t>3</a:t>
            </a:r>
            <a:r>
              <a:rPr lang="en-US" altLang="en-US" sz="2400" dirty="0"/>
              <a:t>, a porosity of 0.3, tortuosity of 1.0, and 0.0 partition coefficient</a:t>
            </a:r>
          </a:p>
          <a:p>
            <a:r>
              <a:rPr lang="en-US" altLang="en-US" sz="2400" dirty="0"/>
              <a:t>Diffusivity = 1E-9 m</a:t>
            </a:r>
            <a:r>
              <a:rPr lang="en-US" altLang="en-US" sz="2400" baseline="30000" dirty="0"/>
              <a:t>2</a:t>
            </a:r>
            <a:r>
              <a:rPr lang="en-US" altLang="en-US" sz="2400" dirty="0"/>
              <a:t>/sec</a:t>
            </a:r>
          </a:p>
          <a:p>
            <a:r>
              <a:rPr lang="en-US" altLang="en-US" sz="2400" dirty="0"/>
              <a:t>Contaminated sediment is at a constant concentration of 10 mg/l</a:t>
            </a:r>
          </a:p>
          <a:p>
            <a:r>
              <a:rPr lang="en-US" altLang="en-US" sz="2400" dirty="0"/>
              <a:t>Discretize into 5 cells and simulate for 100 </a:t>
            </a:r>
            <a:r>
              <a:rPr lang="en-US" altLang="en-US" sz="2400" dirty="0" err="1"/>
              <a:t>yr</a:t>
            </a:r>
            <a:r>
              <a:rPr lang="en-US" altLang="en-US" sz="2400" dirty="0"/>
              <a:t> (0.1 </a:t>
            </a:r>
            <a:r>
              <a:rPr lang="en-US" altLang="en-US" sz="2400" dirty="0" err="1"/>
              <a:t>yr</a:t>
            </a:r>
            <a:r>
              <a:rPr lang="en-US" altLang="en-US" sz="2400" dirty="0"/>
              <a:t> timestep)</a:t>
            </a:r>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8210657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529" y="-78704"/>
            <a:ext cx="10515600" cy="1325563"/>
          </a:xfrm>
        </p:spPr>
        <p:txBody>
          <a:bodyPr>
            <a:normAutofit/>
          </a:bodyPr>
          <a:lstStyle/>
          <a:p>
            <a:r>
              <a:rPr lang="en-US" sz="4000" dirty="0"/>
              <a:t>Cells Can Represent Any Geometry</a:t>
            </a:r>
          </a:p>
        </p:txBody>
      </p:sp>
      <p:sp>
        <p:nvSpPr>
          <p:cNvPr id="9"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2" descr="GCD Borehole Model Defini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0702" y="1122632"/>
            <a:ext cx="5269372" cy="48601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stretch>
            <a:fillRect/>
          </a:stretch>
        </p:blipFill>
        <p:spPr>
          <a:xfrm>
            <a:off x="2627837" y="1211721"/>
            <a:ext cx="6121854" cy="4895653"/>
          </a:xfrm>
          <a:prstGeom prst="rect">
            <a:avLst/>
          </a:prstGeom>
        </p:spPr>
      </p:pic>
      <p:pic>
        <p:nvPicPr>
          <p:cNvPr id="3" name="Picture 2">
            <a:extLst>
              <a:ext uri="{FF2B5EF4-FFF2-40B4-BE49-F238E27FC236}">
                <a16:creationId xmlns:a16="http://schemas.microsoft.com/office/drawing/2014/main" id="{06B97601-BCCD-4AD3-AC7F-082ACF47E1B7}"/>
              </a:ext>
            </a:extLst>
          </p:cNvPr>
          <p:cNvPicPr>
            <a:picLocks noChangeAspect="1"/>
          </p:cNvPicPr>
          <p:nvPr/>
        </p:nvPicPr>
        <p:blipFill>
          <a:blip r:embed="rId4"/>
          <a:stretch>
            <a:fillRect/>
          </a:stretch>
        </p:blipFill>
        <p:spPr>
          <a:xfrm>
            <a:off x="3054078" y="1281542"/>
            <a:ext cx="5269372" cy="487743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9495" y="1632242"/>
            <a:ext cx="7505945" cy="4013144"/>
          </a:xfrm>
          <a:prstGeom prst="rect">
            <a:avLst/>
          </a:prstGeom>
        </p:spPr>
      </p:pic>
    </p:spTree>
    <p:extLst>
      <p:ext uri="{BB962C8B-B14F-4D97-AF65-F5344CB8AC3E}">
        <p14:creationId xmlns:p14="http://schemas.microsoft.com/office/powerpoint/2010/main" val="36396614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674" name="Rectangle 2"/>
          <p:cNvSpPr>
            <a:spLocks noGrp="1" noChangeArrowheads="1"/>
          </p:cNvSpPr>
          <p:nvPr>
            <p:ph type="title"/>
          </p:nvPr>
        </p:nvSpPr>
        <p:spPr>
          <a:xfrm>
            <a:off x="517738" y="144379"/>
            <a:ext cx="8711820" cy="1066800"/>
          </a:xfrm>
        </p:spPr>
        <p:txBody>
          <a:bodyPr>
            <a:noAutofit/>
          </a:bodyPr>
          <a:lstStyle/>
          <a:p>
            <a:r>
              <a:rPr lang="en-US" altLang="en-US" sz="4000" dirty="0"/>
              <a:t>How to Model Dispersion?</a:t>
            </a:r>
          </a:p>
        </p:txBody>
      </p:sp>
      <p:sp>
        <p:nvSpPr>
          <p:cNvPr id="10"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3269" y="1618593"/>
            <a:ext cx="7505945" cy="4013144"/>
          </a:xfrm>
          <a:prstGeom prst="rect">
            <a:avLst/>
          </a:prstGeom>
        </p:spPr>
      </p:pic>
      <p:pic>
        <p:nvPicPr>
          <p:cNvPr id="3" name="Picture 2"/>
          <p:cNvPicPr>
            <a:picLocks noChangeAspect="1"/>
          </p:cNvPicPr>
          <p:nvPr/>
        </p:nvPicPr>
        <p:blipFill>
          <a:blip r:embed="rId3"/>
          <a:stretch>
            <a:fillRect/>
          </a:stretch>
        </p:blipFill>
        <p:spPr>
          <a:xfrm>
            <a:off x="2370161" y="1596632"/>
            <a:ext cx="7535499" cy="4063817"/>
          </a:xfrm>
          <a:prstGeom prst="rect">
            <a:avLst/>
          </a:prstGeom>
        </p:spPr>
      </p:pic>
      <p:grpSp>
        <p:nvGrpSpPr>
          <p:cNvPr id="8" name="Group 7"/>
          <p:cNvGrpSpPr/>
          <p:nvPr/>
        </p:nvGrpSpPr>
        <p:grpSpPr>
          <a:xfrm>
            <a:off x="2997959" y="4067033"/>
            <a:ext cx="3073021" cy="1993414"/>
            <a:chOff x="1473958" y="4067033"/>
            <a:chExt cx="3073021" cy="1993414"/>
          </a:xfrm>
        </p:grpSpPr>
        <p:sp>
          <p:nvSpPr>
            <p:cNvPr id="4" name="TextBox 3"/>
            <p:cNvSpPr txBox="1"/>
            <p:nvPr/>
          </p:nvSpPr>
          <p:spPr>
            <a:xfrm>
              <a:off x="1487605" y="5691115"/>
              <a:ext cx="1856855" cy="369332"/>
            </a:xfrm>
            <a:prstGeom prst="rect">
              <a:avLst/>
            </a:prstGeom>
            <a:noFill/>
          </p:spPr>
          <p:txBody>
            <a:bodyPr wrap="none" rtlCol="0">
              <a:spAutoFit/>
            </a:bodyPr>
            <a:lstStyle/>
            <a:p>
              <a:r>
                <a:rPr lang="en-US" b="1" dirty="0">
                  <a:solidFill>
                    <a:srgbClr val="FF0000"/>
                  </a:solidFill>
                </a:rPr>
                <a:t>Aquifer Pathways</a:t>
              </a:r>
            </a:p>
          </p:txBody>
        </p:sp>
        <p:sp>
          <p:nvSpPr>
            <p:cNvPr id="7" name="Rectangle 6"/>
            <p:cNvSpPr/>
            <p:nvPr/>
          </p:nvSpPr>
          <p:spPr>
            <a:xfrm>
              <a:off x="1473958" y="4067033"/>
              <a:ext cx="873457" cy="614149"/>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673522" y="4983708"/>
              <a:ext cx="873457" cy="614149"/>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596294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Aquifer Pathway Element</a:t>
            </a:r>
          </a:p>
        </p:txBody>
      </p:sp>
      <p:sp>
        <p:nvSpPr>
          <p:cNvPr id="3" name="Content Placeholder 2"/>
          <p:cNvSpPr>
            <a:spLocks noGrp="1"/>
          </p:cNvSpPr>
          <p:nvPr>
            <p:ph idx="1"/>
          </p:nvPr>
        </p:nvSpPr>
        <p:spPr/>
        <p:txBody>
          <a:bodyPr>
            <a:noAutofit/>
          </a:bodyPr>
          <a:lstStyle/>
          <a:p>
            <a:r>
              <a:rPr lang="en-US" altLang="en-US" sz="2400" dirty="0"/>
              <a:t>Internally, </a:t>
            </a:r>
            <a:r>
              <a:rPr lang="en-US" altLang="en-US" sz="2400" dirty="0" err="1"/>
              <a:t>GoldSim</a:t>
            </a:r>
            <a:r>
              <a:rPr lang="en-US" altLang="en-US" sz="2400" dirty="0"/>
              <a:t> uses a series of Cells to create the Aquifer Pathway.</a:t>
            </a:r>
          </a:p>
          <a:p>
            <a:r>
              <a:rPr lang="en-US" altLang="en-US" sz="2400" dirty="0"/>
              <a:t>The Aquifer Pathway incorporates:</a:t>
            </a:r>
          </a:p>
          <a:p>
            <a:pPr marL="576262" indent="-342900">
              <a:buClr>
                <a:schemeClr val="accent2"/>
              </a:buClr>
            </a:pPr>
            <a:r>
              <a:rPr lang="en-US" altLang="en-US" sz="2200" dirty="0"/>
              <a:t>one-dimensional advection</a:t>
            </a:r>
          </a:p>
          <a:p>
            <a:pPr marL="576262" indent="-342900">
              <a:buClr>
                <a:schemeClr val="accent2"/>
              </a:buClr>
            </a:pPr>
            <a:r>
              <a:rPr lang="en-US" altLang="en-US" sz="2200" dirty="0"/>
              <a:t>longitudinal dispersion</a:t>
            </a:r>
          </a:p>
          <a:p>
            <a:pPr marL="576262" indent="-342900">
              <a:buClr>
                <a:schemeClr val="accent2"/>
              </a:buClr>
            </a:pPr>
            <a:r>
              <a:rPr lang="en-US" altLang="en-US" sz="2200" dirty="0"/>
              <a:t>Retardation (due to porous infill)</a:t>
            </a:r>
          </a:p>
          <a:p>
            <a:pPr marL="576262" indent="-342900">
              <a:buClr>
                <a:schemeClr val="accent2"/>
              </a:buClr>
            </a:pPr>
            <a:r>
              <a:rPr lang="en-US" altLang="en-US" sz="2200" dirty="0"/>
              <a:t>Decay and ingrowth</a:t>
            </a:r>
          </a:p>
          <a:p>
            <a:pPr marL="576262" indent="-342900">
              <a:buClr>
                <a:schemeClr val="accent2"/>
              </a:buClr>
            </a:pPr>
            <a:r>
              <a:rPr lang="en-US" altLang="en-US" sz="2200" dirty="0"/>
              <a:t>Transport on suspended particulates</a:t>
            </a:r>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4"/>
          <p:cNvPicPr>
            <a:picLocks noChangeAspect="1"/>
          </p:cNvPicPr>
          <p:nvPr/>
        </p:nvPicPr>
        <p:blipFill>
          <a:blip r:embed="rId2"/>
          <a:stretch>
            <a:fillRect/>
          </a:stretch>
        </p:blipFill>
        <p:spPr>
          <a:xfrm>
            <a:off x="8213559" y="580190"/>
            <a:ext cx="617273" cy="754445"/>
          </a:xfrm>
          <a:prstGeom prst="rect">
            <a:avLst/>
          </a:prstGeom>
        </p:spPr>
      </p:pic>
    </p:spTree>
    <p:extLst>
      <p:ext uri="{BB962C8B-B14F-4D97-AF65-F5344CB8AC3E}">
        <p14:creationId xmlns:p14="http://schemas.microsoft.com/office/powerpoint/2010/main" val="8509489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40" y="1143000"/>
            <a:ext cx="9747221" cy="5019675"/>
          </a:xfrm>
        </p:spPr>
        <p:txBody>
          <a:bodyPr>
            <a:normAutofit/>
          </a:bodyPr>
          <a:lstStyle/>
          <a:p>
            <a:pPr lvl="1"/>
            <a:r>
              <a:rPr lang="en-US" sz="2400" dirty="0"/>
              <a:t>The module is used to simulate the movement of mass (typically contaminants) through natural (and engineered) systems.</a:t>
            </a:r>
          </a:p>
          <a:p>
            <a:pPr lvl="1"/>
            <a:r>
              <a:rPr lang="en-US" sz="2400" dirty="0"/>
              <a:t>Produces predictions of </a:t>
            </a:r>
            <a:r>
              <a:rPr lang="en-US" sz="2400" dirty="0">
                <a:solidFill>
                  <a:srgbClr val="FF0000"/>
                </a:solidFill>
              </a:rPr>
              <a:t>mass transport rates </a:t>
            </a:r>
            <a:r>
              <a:rPr lang="en-US" sz="2400" dirty="0"/>
              <a:t>at defined locations, </a:t>
            </a:r>
            <a:r>
              <a:rPr lang="en-US" sz="2400" dirty="0">
                <a:solidFill>
                  <a:srgbClr val="FF0000"/>
                </a:solidFill>
              </a:rPr>
              <a:t>concentrations</a:t>
            </a:r>
            <a:r>
              <a:rPr lang="en-US" sz="2400" dirty="0"/>
              <a:t> in specified environmental media (e.g., water, soil), and </a:t>
            </a:r>
            <a:r>
              <a:rPr lang="en-US" sz="2400" dirty="0">
                <a:solidFill>
                  <a:srgbClr val="FF0000"/>
                </a:solidFill>
              </a:rPr>
              <a:t>impacts</a:t>
            </a:r>
            <a:r>
              <a:rPr lang="en-US" sz="2400" dirty="0"/>
              <a:t> to defined human receptors (e.g., dose, health risk).</a:t>
            </a:r>
            <a:endParaRPr lang="en-US" sz="2000" dirty="0"/>
          </a:p>
          <a:p>
            <a:pPr lvl="1"/>
            <a:r>
              <a:rPr lang="en-US" sz="2400" dirty="0"/>
              <a:t>Processes that can be simulated include </a:t>
            </a:r>
            <a:r>
              <a:rPr lang="en-US" sz="2400" dirty="0">
                <a:solidFill>
                  <a:srgbClr val="FF0000"/>
                </a:solidFill>
              </a:rPr>
              <a:t>mixing</a:t>
            </a:r>
            <a:r>
              <a:rPr lang="en-US" sz="2400" dirty="0"/>
              <a:t>, </a:t>
            </a:r>
            <a:r>
              <a:rPr lang="en-US" sz="2400" dirty="0">
                <a:solidFill>
                  <a:srgbClr val="FF0000"/>
                </a:solidFill>
              </a:rPr>
              <a:t>solubility</a:t>
            </a:r>
            <a:r>
              <a:rPr lang="en-US" sz="2400" dirty="0"/>
              <a:t> constraints, </a:t>
            </a:r>
            <a:r>
              <a:rPr lang="en-US" sz="2400" dirty="0">
                <a:solidFill>
                  <a:srgbClr val="FF0000"/>
                </a:solidFill>
              </a:rPr>
              <a:t>sorption</a:t>
            </a:r>
            <a:r>
              <a:rPr lang="en-US" sz="2400" dirty="0"/>
              <a:t>, </a:t>
            </a:r>
            <a:r>
              <a:rPr lang="en-US" sz="2400" dirty="0">
                <a:solidFill>
                  <a:srgbClr val="FF0000"/>
                </a:solidFill>
              </a:rPr>
              <a:t>advection</a:t>
            </a:r>
            <a:r>
              <a:rPr lang="en-US" sz="2400" dirty="0"/>
              <a:t>, </a:t>
            </a:r>
            <a:r>
              <a:rPr lang="en-US" sz="2400" dirty="0">
                <a:solidFill>
                  <a:srgbClr val="FF0000"/>
                </a:solidFill>
              </a:rPr>
              <a:t>dispersion</a:t>
            </a:r>
            <a:r>
              <a:rPr lang="en-US" sz="2400" dirty="0"/>
              <a:t>, </a:t>
            </a:r>
            <a:r>
              <a:rPr lang="en-US" sz="2400" dirty="0">
                <a:solidFill>
                  <a:srgbClr val="FF0000"/>
                </a:solidFill>
              </a:rPr>
              <a:t>diffusion</a:t>
            </a:r>
            <a:r>
              <a:rPr lang="en-US" sz="2400" dirty="0"/>
              <a:t>, and chemical </a:t>
            </a:r>
            <a:r>
              <a:rPr lang="en-US" sz="2400" dirty="0">
                <a:solidFill>
                  <a:srgbClr val="FF0000"/>
                </a:solidFill>
              </a:rPr>
              <a:t>reactions</a:t>
            </a:r>
            <a:r>
              <a:rPr lang="en-US" sz="2400" dirty="0"/>
              <a:t> and radioactive </a:t>
            </a:r>
            <a:r>
              <a:rPr lang="en-US" sz="2400" dirty="0">
                <a:solidFill>
                  <a:srgbClr val="FF0000"/>
                </a:solidFill>
              </a:rPr>
              <a:t>decay and ingrowth.</a:t>
            </a:r>
          </a:p>
          <a:p>
            <a:pPr lvl="1"/>
            <a:r>
              <a:rPr lang="en-US" sz="2400" dirty="0"/>
              <a:t>Can this be done with basic GoldSim?</a:t>
            </a:r>
          </a:p>
          <a:p>
            <a:pPr lvl="2"/>
            <a:r>
              <a:rPr lang="en-US" sz="2000" dirty="0"/>
              <a:t>Simple mixing problems could be simulated, but any complex processes would be difficult or impossible to simulate without the Contaminant Transport Module.</a:t>
            </a:r>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sp>
        <p:nvSpPr>
          <p:cNvPr id="7" name="Title 1">
            <a:extLst>
              <a:ext uri="{FF2B5EF4-FFF2-40B4-BE49-F238E27FC236}">
                <a16:creationId xmlns:a16="http://schemas.microsoft.com/office/drawing/2014/main" id="{6A22ADE9-930E-7B7F-0A04-8E3339B5D356}"/>
              </a:ext>
            </a:extLst>
          </p:cNvPr>
          <p:cNvSpPr>
            <a:spLocks noGrp="1"/>
          </p:cNvSpPr>
          <p:nvPr>
            <p:ph type="title"/>
          </p:nvPr>
        </p:nvSpPr>
        <p:spPr>
          <a:xfrm>
            <a:off x="90377" y="285751"/>
            <a:ext cx="11525693" cy="838200"/>
          </a:xfrm>
        </p:spPr>
        <p:txBody>
          <a:bodyPr>
            <a:noAutofit/>
          </a:bodyPr>
          <a:lstStyle/>
          <a:p>
            <a:r>
              <a:rPr lang="en-US" sz="4000" dirty="0"/>
              <a:t>GoldSim and the Contaminant Transport Module</a:t>
            </a:r>
          </a:p>
        </p:txBody>
      </p:sp>
    </p:spTree>
    <p:extLst>
      <p:ext uri="{BB962C8B-B14F-4D97-AF65-F5344CB8AC3E}">
        <p14:creationId xmlns:p14="http://schemas.microsoft.com/office/powerpoint/2010/main" val="38511762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17095" y="152401"/>
            <a:ext cx="9565105" cy="838200"/>
          </a:xfrm>
        </p:spPr>
        <p:txBody>
          <a:bodyPr>
            <a:noAutofit/>
          </a:bodyPr>
          <a:lstStyle/>
          <a:p>
            <a:r>
              <a:rPr lang="en-US" altLang="en-US" sz="3600" dirty="0"/>
              <a:t>Example5: Cylinder - Aquifer Pathway</a:t>
            </a:r>
          </a:p>
        </p:txBody>
      </p:sp>
      <p:sp>
        <p:nvSpPr>
          <p:cNvPr id="65539" name="Rectangle 3"/>
          <p:cNvSpPr>
            <a:spLocks noGrp="1" noChangeArrowheads="1"/>
          </p:cNvSpPr>
          <p:nvPr>
            <p:ph idx="1"/>
          </p:nvPr>
        </p:nvSpPr>
        <p:spPr>
          <a:xfrm>
            <a:off x="430424" y="1451310"/>
            <a:ext cx="10515600" cy="1161793"/>
          </a:xfrm>
        </p:spPr>
        <p:txBody>
          <a:bodyPr>
            <a:noAutofit/>
          </a:bodyPr>
          <a:lstStyle/>
          <a:p>
            <a:pPr marL="576262" indent="-342900"/>
            <a:r>
              <a:rPr lang="en-US" altLang="en-US" sz="2400" dirty="0"/>
              <a:t>5 m cylinder filled with Water and Sand</a:t>
            </a:r>
          </a:p>
          <a:p>
            <a:pPr marL="576262" indent="-342900"/>
            <a:r>
              <a:rPr lang="en-US" altLang="en-US" sz="2400" dirty="0"/>
              <a:t>Sand has porosity 0.3, dry density 1600 kg/m</a:t>
            </a:r>
            <a:r>
              <a:rPr lang="en-US" altLang="en-US" sz="2400" baseline="30000" dirty="0"/>
              <a:t>3</a:t>
            </a:r>
            <a:endParaRPr lang="en-US" altLang="en-US" sz="2400" dirty="0"/>
          </a:p>
          <a:p>
            <a:pPr marL="576262" indent="-342900"/>
            <a:r>
              <a:rPr lang="en-US" altLang="en-US" sz="2400" dirty="0"/>
              <a:t>Column cross-sectional area 1 m</a:t>
            </a:r>
            <a:r>
              <a:rPr lang="en-US" altLang="en-US" sz="2400" baseline="30000" dirty="0"/>
              <a:t>2</a:t>
            </a:r>
            <a:endParaRPr lang="en-US" altLang="en-US" sz="2400" dirty="0"/>
          </a:p>
          <a:p>
            <a:pPr marL="576262" indent="-342900"/>
            <a:r>
              <a:rPr lang="en-US" altLang="en-US" sz="2400" dirty="0"/>
              <a:t>Water flows through column at 1 m</a:t>
            </a:r>
            <a:r>
              <a:rPr lang="en-US" altLang="en-US" sz="2400" baseline="30000" dirty="0"/>
              <a:t>3</a:t>
            </a:r>
            <a:r>
              <a:rPr lang="en-US" altLang="en-US" sz="2400" dirty="0"/>
              <a:t>/</a:t>
            </a:r>
            <a:r>
              <a:rPr lang="en-US" altLang="en-US" sz="2400" dirty="0" err="1"/>
              <a:t>yr</a:t>
            </a:r>
            <a:endParaRPr lang="en-US" altLang="en-US" sz="2400" dirty="0"/>
          </a:p>
          <a:p>
            <a:pPr marL="576262" indent="-342900"/>
            <a:r>
              <a:rPr lang="en-US" altLang="en-US" sz="2400" dirty="0" err="1"/>
              <a:t>Dispersivity</a:t>
            </a:r>
            <a:r>
              <a:rPr lang="en-US" altLang="en-US" sz="2400" dirty="0"/>
              <a:t> = 10% of length</a:t>
            </a:r>
          </a:p>
          <a:p>
            <a:pPr marL="576262" indent="-342900"/>
            <a:r>
              <a:rPr lang="en-US" altLang="en-US" sz="2400" dirty="0"/>
              <a:t>Cl and Organic added at 10 g/</a:t>
            </a:r>
            <a:r>
              <a:rPr lang="en-US" altLang="en-US" sz="2400" dirty="0" err="1"/>
              <a:t>yr</a:t>
            </a:r>
            <a:endParaRPr lang="en-US" altLang="en-US" sz="2400" dirty="0"/>
          </a:p>
          <a:p>
            <a:pPr marL="576262" indent="-342900"/>
            <a:r>
              <a:rPr lang="en-US" altLang="en-US" sz="2400" dirty="0" err="1"/>
              <a:t>Kd</a:t>
            </a:r>
            <a:r>
              <a:rPr lang="en-US" altLang="en-US" sz="2400" dirty="0"/>
              <a:t> for organic to Sand = 1.875E-4 m</a:t>
            </a:r>
            <a:r>
              <a:rPr lang="en-US" altLang="en-US" sz="2400" baseline="30000" dirty="0"/>
              <a:t>3</a:t>
            </a:r>
            <a:r>
              <a:rPr lang="en-US" altLang="en-US" sz="2400" dirty="0"/>
              <a:t>/kg</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824199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674" name="Rectangle 2"/>
          <p:cNvSpPr>
            <a:spLocks noGrp="1" noChangeArrowheads="1"/>
          </p:cNvSpPr>
          <p:nvPr>
            <p:ph type="title"/>
          </p:nvPr>
        </p:nvSpPr>
        <p:spPr>
          <a:xfrm>
            <a:off x="731632" y="21389"/>
            <a:ext cx="7615451" cy="1066800"/>
          </a:xfrm>
        </p:spPr>
        <p:txBody>
          <a:bodyPr>
            <a:normAutofit/>
          </a:bodyPr>
          <a:lstStyle/>
          <a:p>
            <a:r>
              <a:rPr lang="en-US" altLang="en-US" sz="4000" dirty="0"/>
              <a:t>Combining Cells and Aquifers</a:t>
            </a:r>
          </a:p>
        </p:txBody>
      </p:sp>
      <p:sp>
        <p:nvSpPr>
          <p:cNvPr id="7" name="Footer Placeholder 3"/>
          <p:cNvSpPr>
            <a:spLocks noGrp="1"/>
          </p:cNvSpPr>
          <p:nvPr>
            <p:ph type="ftr" sz="quarter" idx="11"/>
          </p:nvPr>
        </p:nvSpPr>
        <p:spPr/>
        <p:txBody>
          <a:bodyPr/>
          <a:lstStyle/>
          <a:p>
            <a:r>
              <a:rPr lang="en-US"/>
              <a:t>© GoldSim Technology Group LLC, 2024</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7683" y="1181530"/>
            <a:ext cx="5204915" cy="5058623"/>
          </a:xfrm>
          <a:prstGeom prst="rect">
            <a:avLst/>
          </a:prstGeom>
        </p:spPr>
      </p:pic>
      <p:pic>
        <p:nvPicPr>
          <p:cNvPr id="3" name="Picture 2"/>
          <p:cNvPicPr>
            <a:picLocks noChangeAspect="1"/>
          </p:cNvPicPr>
          <p:nvPr/>
        </p:nvPicPr>
        <p:blipFill>
          <a:blip r:embed="rId3"/>
          <a:stretch>
            <a:fillRect/>
          </a:stretch>
        </p:blipFill>
        <p:spPr>
          <a:xfrm>
            <a:off x="1713135" y="1152468"/>
            <a:ext cx="8847619" cy="4771429"/>
          </a:xfrm>
          <a:prstGeom prst="rect">
            <a:avLst/>
          </a:prstGeom>
        </p:spPr>
      </p:pic>
    </p:spTree>
    <p:extLst>
      <p:ext uri="{BB962C8B-B14F-4D97-AF65-F5344CB8AC3E}">
        <p14:creationId xmlns:p14="http://schemas.microsoft.com/office/powerpoint/2010/main" val="28632116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5251579A-79F1-4DA4-8B89-2A7675145807}"/>
              </a:ext>
            </a:extLst>
          </p:cNvPr>
          <p:cNvSpPr>
            <a:spLocks noGrp="1"/>
          </p:cNvSpPr>
          <p:nvPr>
            <p:ph type="title"/>
          </p:nvPr>
        </p:nvSpPr>
        <p:spPr/>
        <p:txBody>
          <a:bodyPr>
            <a:normAutofit/>
          </a:bodyPr>
          <a:lstStyle/>
          <a:p>
            <a:r>
              <a:rPr lang="en-US" altLang="en-US" sz="4000" dirty="0"/>
              <a:t>Coupling Flow and Transport Models</a:t>
            </a:r>
          </a:p>
        </p:txBody>
      </p:sp>
      <p:sp>
        <p:nvSpPr>
          <p:cNvPr id="52227" name="Content Placeholder 2">
            <a:extLst>
              <a:ext uri="{FF2B5EF4-FFF2-40B4-BE49-F238E27FC236}">
                <a16:creationId xmlns:a16="http://schemas.microsoft.com/office/drawing/2014/main" id="{8404474C-1473-4EF0-9336-5080FF2DBE1A}"/>
              </a:ext>
            </a:extLst>
          </p:cNvPr>
          <p:cNvSpPr>
            <a:spLocks noGrp="1"/>
          </p:cNvSpPr>
          <p:nvPr>
            <p:ph idx="1"/>
          </p:nvPr>
        </p:nvSpPr>
        <p:spPr>
          <a:xfrm>
            <a:off x="505287" y="1825626"/>
            <a:ext cx="10515600" cy="1536896"/>
          </a:xfrm>
        </p:spPr>
        <p:txBody>
          <a:bodyPr/>
          <a:lstStyle/>
          <a:p>
            <a:r>
              <a:rPr lang="en-US" altLang="en-US" sz="2400" dirty="0"/>
              <a:t>If the Flow is steady, no reason to model the flow system</a:t>
            </a:r>
          </a:p>
          <a:p>
            <a:r>
              <a:rPr lang="en-US" altLang="en-US" sz="2400" dirty="0"/>
              <a:t>If flow is transient, must couple these</a:t>
            </a:r>
          </a:p>
          <a:p>
            <a:pPr lvl="1"/>
            <a:r>
              <a:rPr lang="en-US" altLang="en-US" sz="2200" dirty="0"/>
              <a:t>Use Reservoirs or Pools and Material Delays to model flow system</a:t>
            </a:r>
          </a:p>
          <a:p>
            <a:pPr lvl="1"/>
            <a:r>
              <a:rPr lang="en-US" altLang="en-US" sz="2200" dirty="0"/>
              <a:t>Outputs of these elements are input to CT elements</a:t>
            </a:r>
          </a:p>
        </p:txBody>
      </p:sp>
      <p:sp>
        <p:nvSpPr>
          <p:cNvPr id="2" name="Footer Placeholder 1">
            <a:extLst>
              <a:ext uri="{FF2B5EF4-FFF2-40B4-BE49-F238E27FC236}">
                <a16:creationId xmlns:a16="http://schemas.microsoft.com/office/drawing/2014/main" id="{94D0A378-A051-D833-30BE-95A1ABF12ACC}"/>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61137135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203200" y="203200"/>
            <a:ext cx="9779000" cy="698674"/>
          </a:xfrm>
        </p:spPr>
        <p:txBody>
          <a:bodyPr>
            <a:noAutofit/>
          </a:bodyPr>
          <a:lstStyle/>
          <a:p>
            <a:pPr algn="ctr"/>
            <a:r>
              <a:rPr lang="en-US" altLang="en-US" sz="4000" dirty="0"/>
              <a:t>Example6: Combining Flow and Transport</a:t>
            </a:r>
          </a:p>
        </p:txBody>
      </p:sp>
      <p:sp>
        <p:nvSpPr>
          <p:cNvPr id="68611" name="Rectangle 3"/>
          <p:cNvSpPr>
            <a:spLocks noGrp="1" noChangeArrowheads="1"/>
          </p:cNvSpPr>
          <p:nvPr>
            <p:ph idx="1"/>
          </p:nvPr>
        </p:nvSpPr>
        <p:spPr>
          <a:xfrm>
            <a:off x="449179" y="1026027"/>
            <a:ext cx="10122568" cy="5245100"/>
          </a:xfrm>
        </p:spPr>
        <p:txBody>
          <a:bodyPr>
            <a:normAutofit/>
          </a:bodyPr>
          <a:lstStyle/>
          <a:p>
            <a:pPr>
              <a:lnSpc>
                <a:spcPct val="80000"/>
              </a:lnSpc>
            </a:pPr>
            <a:r>
              <a:rPr lang="en-US" altLang="en-US" sz="1600" dirty="0">
                <a:solidFill>
                  <a:srgbClr val="FF0000"/>
                </a:solidFill>
              </a:rPr>
              <a:t>Pond1 (a lined pond):</a:t>
            </a:r>
          </a:p>
          <a:p>
            <a:pPr lvl="1">
              <a:lnSpc>
                <a:spcPct val="80000"/>
              </a:lnSpc>
            </a:pPr>
            <a:r>
              <a:rPr lang="en-US" altLang="en-US" sz="1600" dirty="0"/>
              <a:t>Initial volume: 1000 m3</a:t>
            </a:r>
          </a:p>
          <a:p>
            <a:pPr lvl="1">
              <a:lnSpc>
                <a:spcPct val="80000"/>
              </a:lnSpc>
            </a:pPr>
            <a:r>
              <a:rPr lang="en-US" altLang="en-US" sz="1600" dirty="0"/>
              <a:t>Initial concentration= 0mg/l</a:t>
            </a:r>
          </a:p>
          <a:p>
            <a:pPr lvl="1">
              <a:lnSpc>
                <a:spcPct val="80000"/>
              </a:lnSpc>
            </a:pPr>
            <a:r>
              <a:rPr lang="en-US" altLang="en-US" sz="1600" dirty="0"/>
              <a:t>Discharge rate into Pond1: 4 m3/day</a:t>
            </a:r>
          </a:p>
          <a:p>
            <a:pPr lvl="1">
              <a:lnSpc>
                <a:spcPct val="80000"/>
              </a:lnSpc>
            </a:pPr>
            <a:r>
              <a:rPr lang="en-US" altLang="en-US" sz="1600" dirty="0"/>
              <a:t>Capacity: 1500 m3</a:t>
            </a:r>
          </a:p>
          <a:p>
            <a:pPr lvl="1">
              <a:lnSpc>
                <a:spcPct val="80000"/>
              </a:lnSpc>
            </a:pPr>
            <a:r>
              <a:rPr lang="en-US" altLang="en-US" sz="1600" dirty="0"/>
              <a:t>Concentration of Zn in discharge: 0.03 mg/l</a:t>
            </a:r>
          </a:p>
          <a:p>
            <a:pPr lvl="1">
              <a:lnSpc>
                <a:spcPct val="80000"/>
              </a:lnSpc>
            </a:pPr>
            <a:r>
              <a:rPr lang="en-US" altLang="en-US" sz="1300" dirty="0"/>
              <a:t>Pond1 overflows to Pond2</a:t>
            </a:r>
          </a:p>
          <a:p>
            <a:pPr>
              <a:lnSpc>
                <a:spcPct val="80000"/>
              </a:lnSpc>
            </a:pPr>
            <a:r>
              <a:rPr lang="en-US" altLang="en-US" sz="1600" dirty="0">
                <a:solidFill>
                  <a:srgbClr val="FF0000"/>
                </a:solidFill>
              </a:rPr>
              <a:t>Pond2:</a:t>
            </a:r>
          </a:p>
          <a:p>
            <a:pPr lvl="1">
              <a:lnSpc>
                <a:spcPct val="80000"/>
              </a:lnSpc>
            </a:pPr>
            <a:r>
              <a:rPr lang="en-US" altLang="en-US" sz="1600" dirty="0"/>
              <a:t>Initial Volume = 500 m3</a:t>
            </a:r>
          </a:p>
          <a:p>
            <a:pPr lvl="1">
              <a:lnSpc>
                <a:spcPct val="80000"/>
              </a:lnSpc>
            </a:pPr>
            <a:r>
              <a:rPr lang="en-US" altLang="en-US" sz="1600" dirty="0"/>
              <a:t>Initial concentration = 0mg/l</a:t>
            </a:r>
          </a:p>
          <a:p>
            <a:pPr lvl="1">
              <a:lnSpc>
                <a:spcPct val="80000"/>
              </a:lnSpc>
            </a:pPr>
            <a:r>
              <a:rPr lang="en-US" altLang="en-US" sz="1600" dirty="0"/>
              <a:t>Seeps to a groundwater pathway based on volume (1%/day * volume)</a:t>
            </a:r>
          </a:p>
          <a:p>
            <a:pPr>
              <a:lnSpc>
                <a:spcPct val="80000"/>
              </a:lnSpc>
            </a:pPr>
            <a:r>
              <a:rPr lang="en-US" altLang="en-US" sz="1600" dirty="0">
                <a:solidFill>
                  <a:srgbClr val="FF0000"/>
                </a:solidFill>
              </a:rPr>
              <a:t>Groundwater pathway:</a:t>
            </a:r>
          </a:p>
          <a:p>
            <a:pPr lvl="1">
              <a:lnSpc>
                <a:spcPct val="80000"/>
              </a:lnSpc>
            </a:pPr>
            <a:r>
              <a:rPr lang="en-US" altLang="en-US" sz="1600" dirty="0"/>
              <a:t>Total flow: 10 m3/day</a:t>
            </a:r>
          </a:p>
          <a:p>
            <a:pPr lvl="1">
              <a:lnSpc>
                <a:spcPct val="80000"/>
              </a:lnSpc>
            </a:pPr>
            <a:r>
              <a:rPr lang="en-US" altLang="en-US" sz="1600" dirty="0"/>
              <a:t>Area = 100 m2</a:t>
            </a:r>
          </a:p>
          <a:p>
            <a:pPr lvl="1">
              <a:lnSpc>
                <a:spcPct val="80000"/>
              </a:lnSpc>
            </a:pPr>
            <a:r>
              <a:rPr lang="en-US" altLang="en-US" sz="1600" dirty="0"/>
              <a:t>Length = 100 m; </a:t>
            </a:r>
            <a:r>
              <a:rPr lang="en-US" altLang="en-US" sz="1600" dirty="0" err="1"/>
              <a:t>Dispersivity</a:t>
            </a:r>
            <a:r>
              <a:rPr lang="en-US" altLang="en-US" sz="1600" dirty="0"/>
              <a:t> = 10% of path length</a:t>
            </a:r>
          </a:p>
          <a:p>
            <a:pPr lvl="1">
              <a:lnSpc>
                <a:spcPct val="80000"/>
              </a:lnSpc>
            </a:pPr>
            <a:r>
              <a:rPr lang="en-US" altLang="en-US" sz="1600" dirty="0"/>
              <a:t>Filled with Sand with porosity of 0.2 and density of 2000 kg/m3</a:t>
            </a:r>
          </a:p>
          <a:p>
            <a:pPr>
              <a:lnSpc>
                <a:spcPct val="80000"/>
              </a:lnSpc>
            </a:pPr>
            <a:r>
              <a:rPr lang="en-US" altLang="en-US" sz="1600" dirty="0"/>
              <a:t>Discharges to a </a:t>
            </a:r>
            <a:r>
              <a:rPr lang="en-US" altLang="en-US" sz="1600" dirty="0">
                <a:solidFill>
                  <a:srgbClr val="FF0000"/>
                </a:solidFill>
              </a:rPr>
              <a:t>small stream </a:t>
            </a:r>
            <a:r>
              <a:rPr lang="en-US" altLang="en-US" sz="1600" dirty="0"/>
              <a:t>with flow rate of 1000 m3/day</a:t>
            </a:r>
          </a:p>
          <a:p>
            <a:pPr lvl="1">
              <a:lnSpc>
                <a:spcPct val="80000"/>
              </a:lnSpc>
            </a:pPr>
            <a:r>
              <a:rPr lang="en-US" altLang="en-US" sz="1600" dirty="0"/>
              <a:t>Stream reach into which discharge occurs has volume of 10 m3</a:t>
            </a:r>
          </a:p>
        </p:txBody>
      </p:sp>
      <p:sp>
        <p:nvSpPr>
          <p:cNvPr id="2" name="Footer Placeholder 1">
            <a:extLst>
              <a:ext uri="{FF2B5EF4-FFF2-40B4-BE49-F238E27FC236}">
                <a16:creationId xmlns:a16="http://schemas.microsoft.com/office/drawing/2014/main" id="{07205988-277D-2A2A-B890-926E07E3F859}"/>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9175390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F33E3-858D-4F41-ABEA-C8964E5654ED}"/>
              </a:ext>
            </a:extLst>
          </p:cNvPr>
          <p:cNvSpPr>
            <a:spLocks noGrp="1"/>
          </p:cNvSpPr>
          <p:nvPr>
            <p:ph type="title"/>
          </p:nvPr>
        </p:nvSpPr>
        <p:spPr>
          <a:xfrm>
            <a:off x="518694" y="65674"/>
            <a:ext cx="10515600" cy="1325563"/>
          </a:xfrm>
        </p:spPr>
        <p:txBody>
          <a:bodyPr>
            <a:normAutofit/>
          </a:bodyPr>
          <a:lstStyle/>
          <a:p>
            <a:r>
              <a:rPr lang="en-US" sz="4000" dirty="0"/>
              <a:t>This is only the tip of the iceberg…</a:t>
            </a:r>
          </a:p>
        </p:txBody>
      </p:sp>
      <p:sp>
        <p:nvSpPr>
          <p:cNvPr id="3" name="Content Placeholder 2">
            <a:extLst>
              <a:ext uri="{FF2B5EF4-FFF2-40B4-BE49-F238E27FC236}">
                <a16:creationId xmlns:a16="http://schemas.microsoft.com/office/drawing/2014/main" id="{A487544F-55FB-4612-91C5-86EA7087E817}"/>
              </a:ext>
            </a:extLst>
          </p:cNvPr>
          <p:cNvSpPr>
            <a:spLocks noGrp="1"/>
          </p:cNvSpPr>
          <p:nvPr>
            <p:ph idx="1"/>
          </p:nvPr>
        </p:nvSpPr>
        <p:spPr>
          <a:xfrm>
            <a:off x="505287" y="1825626"/>
            <a:ext cx="10515600" cy="3182346"/>
          </a:xfrm>
        </p:spPr>
        <p:txBody>
          <a:bodyPr/>
          <a:lstStyle/>
          <a:p>
            <a:r>
              <a:rPr lang="en-US" sz="2400" dirty="0"/>
              <a:t>Many advanced features not discussed here:</a:t>
            </a:r>
          </a:p>
          <a:p>
            <a:pPr lvl="1"/>
            <a:r>
              <a:rPr lang="en-US" sz="2200" dirty="0"/>
              <a:t>Transport on suspended particulates</a:t>
            </a:r>
          </a:p>
          <a:p>
            <a:pPr lvl="1"/>
            <a:r>
              <a:rPr lang="en-US" sz="2200" dirty="0"/>
              <a:t>Water treatment (e.g., remove a certain fraction of incoming mass from a Cell)</a:t>
            </a:r>
          </a:p>
          <a:p>
            <a:pPr lvl="1"/>
            <a:r>
              <a:rPr lang="en-US" sz="2200" dirty="0"/>
              <a:t>Other transport mechanisms (neither advective or diffusive): plant transport</a:t>
            </a:r>
          </a:p>
          <a:p>
            <a:pPr lvl="1"/>
            <a:r>
              <a:rPr lang="en-US" sz="2200" dirty="0"/>
              <a:t>Matrix diffusion in fractures</a:t>
            </a:r>
          </a:p>
          <a:p>
            <a:pPr lvl="1"/>
            <a:r>
              <a:rPr lang="en-US" sz="2200" dirty="0"/>
              <a:t>Linking to external transport models</a:t>
            </a:r>
          </a:p>
          <a:p>
            <a:pPr lvl="1"/>
            <a:r>
              <a:rPr lang="en-US" sz="2200" dirty="0"/>
              <a:t>Simulation of complex source terms (the Source element)</a:t>
            </a:r>
          </a:p>
          <a:p>
            <a:pPr lvl="1"/>
            <a:r>
              <a:rPr lang="en-US" sz="2200" dirty="0"/>
              <a:t>Calculation of impacts to receptors (the Receptor element)</a:t>
            </a:r>
          </a:p>
          <a:p>
            <a:pPr lvl="1"/>
            <a:r>
              <a:rPr lang="en-US" sz="2200" dirty="0"/>
              <a:t>Auto-generation of large Cell nets (Cell Net Generator element)</a:t>
            </a:r>
          </a:p>
        </p:txBody>
      </p:sp>
      <p:sp>
        <p:nvSpPr>
          <p:cNvPr id="4" name="Footer Placeholder 3">
            <a:extLst>
              <a:ext uri="{FF2B5EF4-FFF2-40B4-BE49-F238E27FC236}">
                <a16:creationId xmlns:a16="http://schemas.microsoft.com/office/drawing/2014/main" id="{2E73A46B-D447-47EA-AA67-68D9C8800E33}"/>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4720857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26758-040B-4C86-8A5E-A6A4C8F8437D}"/>
              </a:ext>
            </a:extLst>
          </p:cNvPr>
          <p:cNvSpPr>
            <a:spLocks noGrp="1"/>
          </p:cNvSpPr>
          <p:nvPr>
            <p:ph type="title"/>
          </p:nvPr>
        </p:nvSpPr>
        <p:spPr/>
        <p:txBody>
          <a:bodyPr>
            <a:normAutofit/>
          </a:bodyPr>
          <a:lstStyle/>
          <a:p>
            <a:r>
              <a:rPr lang="en-US" sz="4000" dirty="0"/>
              <a:t>Summary</a:t>
            </a:r>
          </a:p>
        </p:txBody>
      </p:sp>
      <p:sp>
        <p:nvSpPr>
          <p:cNvPr id="3" name="Content Placeholder 2">
            <a:extLst>
              <a:ext uri="{FF2B5EF4-FFF2-40B4-BE49-F238E27FC236}">
                <a16:creationId xmlns:a16="http://schemas.microsoft.com/office/drawing/2014/main" id="{BCAE47ED-07CF-4F47-AB48-CF66575516CF}"/>
              </a:ext>
            </a:extLst>
          </p:cNvPr>
          <p:cNvSpPr>
            <a:spLocks noGrp="1"/>
          </p:cNvSpPr>
          <p:nvPr>
            <p:ph idx="1"/>
          </p:nvPr>
        </p:nvSpPr>
        <p:spPr>
          <a:xfrm>
            <a:off x="505287" y="1825626"/>
            <a:ext cx="10515600" cy="4084131"/>
          </a:xfrm>
        </p:spPr>
        <p:txBody>
          <a:bodyPr/>
          <a:lstStyle/>
          <a:p>
            <a:r>
              <a:rPr lang="en-US" sz="2400" dirty="0"/>
              <a:t>The Contaminant Transport Module is a complex and powerful add-on module for GoldSim</a:t>
            </a:r>
          </a:p>
          <a:p>
            <a:r>
              <a:rPr lang="en-US" sz="2400" dirty="0"/>
              <a:t>You can create extremely complex multi-dimensional models using only Cells and Aquifers</a:t>
            </a:r>
          </a:p>
          <a:p>
            <a:r>
              <a:rPr lang="en-US" sz="2400" dirty="0"/>
              <a:t>Not intended to build highly discretized models</a:t>
            </a:r>
          </a:p>
          <a:p>
            <a:pPr lvl="1"/>
            <a:r>
              <a:rPr lang="en-US" sz="2200" dirty="0"/>
              <a:t>In many cases, it can be argued that this is not necessary or appropriate</a:t>
            </a:r>
          </a:p>
          <a:p>
            <a:r>
              <a:rPr lang="en-US" sz="2400" dirty="0"/>
              <a:t>Best way to learn:</a:t>
            </a:r>
          </a:p>
          <a:p>
            <a:pPr lvl="1"/>
            <a:r>
              <a:rPr lang="en-US" sz="2200" dirty="0"/>
              <a:t>Online Course </a:t>
            </a:r>
          </a:p>
          <a:p>
            <a:pPr lvl="1"/>
            <a:r>
              <a:rPr lang="en-US" sz="2200" dirty="0"/>
              <a:t>User Manual</a:t>
            </a:r>
          </a:p>
          <a:p>
            <a:pPr lvl="1"/>
            <a:r>
              <a:rPr lang="en-US" sz="2200" dirty="0"/>
              <a:t>Example models in Model Library</a:t>
            </a:r>
          </a:p>
          <a:p>
            <a:pPr lvl="1"/>
            <a:r>
              <a:rPr lang="en-US" sz="2200" dirty="0"/>
              <a:t>Send questions to GoldSim</a:t>
            </a:r>
          </a:p>
        </p:txBody>
      </p:sp>
      <p:sp>
        <p:nvSpPr>
          <p:cNvPr id="4" name="Footer Placeholder 3">
            <a:extLst>
              <a:ext uri="{FF2B5EF4-FFF2-40B4-BE49-F238E27FC236}">
                <a16:creationId xmlns:a16="http://schemas.microsoft.com/office/drawing/2014/main" id="{0F0F7E9F-CF01-4547-9500-469CA19C0E2C}"/>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0285071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12F15-4204-4B5E-87D8-6CEF04CEB4BF}"/>
              </a:ext>
            </a:extLst>
          </p:cNvPr>
          <p:cNvSpPr>
            <a:spLocks noGrp="1"/>
          </p:cNvSpPr>
          <p:nvPr>
            <p:ph type="title"/>
          </p:nvPr>
        </p:nvSpPr>
        <p:spPr>
          <a:xfrm>
            <a:off x="272265" y="242170"/>
            <a:ext cx="9393027" cy="838200"/>
          </a:xfrm>
        </p:spPr>
        <p:txBody>
          <a:bodyPr>
            <a:noAutofit/>
          </a:bodyPr>
          <a:lstStyle/>
          <a:p>
            <a:r>
              <a:rPr lang="en-US" sz="4000" dirty="0"/>
              <a:t>There are Two Contaminant Transport Module Versions</a:t>
            </a:r>
          </a:p>
        </p:txBody>
      </p:sp>
      <p:sp>
        <p:nvSpPr>
          <p:cNvPr id="3" name="Content Placeholder 2">
            <a:extLst>
              <a:ext uri="{FF2B5EF4-FFF2-40B4-BE49-F238E27FC236}">
                <a16:creationId xmlns:a16="http://schemas.microsoft.com/office/drawing/2014/main" id="{2B620D13-9BBF-4C01-A725-C40AF5EEC2CA}"/>
              </a:ext>
            </a:extLst>
          </p:cNvPr>
          <p:cNvSpPr>
            <a:spLocks noGrp="1"/>
          </p:cNvSpPr>
          <p:nvPr>
            <p:ph idx="1"/>
          </p:nvPr>
        </p:nvSpPr>
        <p:spPr>
          <a:xfrm>
            <a:off x="101009" y="1825627"/>
            <a:ext cx="9577247" cy="1401987"/>
          </a:xfrm>
        </p:spPr>
        <p:txBody>
          <a:bodyPr/>
          <a:lstStyle/>
          <a:p>
            <a:pPr lvl="1"/>
            <a:r>
              <a:rPr lang="en-US" sz="2400" dirty="0"/>
              <a:t>CT and RT</a:t>
            </a:r>
          </a:p>
          <a:p>
            <a:pPr lvl="1"/>
            <a:r>
              <a:rPr lang="en-US" sz="2400" dirty="0"/>
              <a:t>RT includes several specialized features primarily used to simulate the transport of radionuclides (e.g., simulation of decay chains)</a:t>
            </a:r>
          </a:p>
          <a:p>
            <a:endParaRPr lang="en-US" dirty="0"/>
          </a:p>
        </p:txBody>
      </p:sp>
      <p:sp>
        <p:nvSpPr>
          <p:cNvPr id="4" name="Footer Placeholder 3">
            <a:extLst>
              <a:ext uri="{FF2B5EF4-FFF2-40B4-BE49-F238E27FC236}">
                <a16:creationId xmlns:a16="http://schemas.microsoft.com/office/drawing/2014/main" id="{3B831EB6-7E36-45F9-B05E-801013EA345F}"/>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4683884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altLang="en-US" sz="3200" dirty="0"/>
              <a:t>How Detailed and Highly Discretized Should Your Contaminant Transport Model Be?</a:t>
            </a:r>
            <a:endParaRPr lang="en-US" sz="3200" dirty="0"/>
          </a:p>
        </p:txBody>
      </p:sp>
      <p:sp>
        <p:nvSpPr>
          <p:cNvPr id="5" name="Content Placeholder 4"/>
          <p:cNvSpPr>
            <a:spLocks noGrp="1"/>
          </p:cNvSpPr>
          <p:nvPr>
            <p:ph idx="1"/>
          </p:nvPr>
        </p:nvSpPr>
        <p:spPr>
          <a:xfrm>
            <a:off x="227885" y="1815352"/>
            <a:ext cx="10515600" cy="2700140"/>
          </a:xfrm>
        </p:spPr>
        <p:txBody>
          <a:bodyPr>
            <a:normAutofit fontScale="25000" lnSpcReduction="20000"/>
          </a:bodyPr>
          <a:lstStyle/>
          <a:p>
            <a:pPr marL="512064" indent="-173736" defTabSz="0">
              <a:spcBef>
                <a:spcPts val="0"/>
              </a:spcBef>
            </a:pPr>
            <a:r>
              <a:rPr lang="en-US" sz="9600" dirty="0"/>
              <a:t>Just because you </a:t>
            </a:r>
            <a:r>
              <a:rPr lang="en-US" sz="9600" dirty="0">
                <a:solidFill>
                  <a:srgbClr val="FF0000"/>
                </a:solidFill>
              </a:rPr>
              <a:t>can</a:t>
            </a:r>
            <a:r>
              <a:rPr lang="en-US" sz="9600" dirty="0"/>
              <a:t> build a large, highly discretized model does not mean you </a:t>
            </a:r>
            <a:r>
              <a:rPr lang="en-US" sz="9600" dirty="0">
                <a:solidFill>
                  <a:srgbClr val="FF0000"/>
                </a:solidFill>
              </a:rPr>
              <a:t>should.</a:t>
            </a:r>
          </a:p>
          <a:p>
            <a:pPr marL="859536" lvl="1" indent="-173736"/>
            <a:r>
              <a:rPr lang="en-US" sz="8800" dirty="0"/>
              <a:t>How much uncertainty do you have in the source?</a:t>
            </a:r>
          </a:p>
          <a:p>
            <a:pPr marL="859536" lvl="1" indent="-173736"/>
            <a:r>
              <a:rPr lang="en-US" sz="8800" dirty="0"/>
              <a:t>How much uncertainty do you have in the key transport properties (e.g., partition coefficients, solubilities)?</a:t>
            </a:r>
          </a:p>
          <a:p>
            <a:pPr marL="859536" lvl="1" indent="-173736"/>
            <a:r>
              <a:rPr lang="en-US" sz="8800" dirty="0"/>
              <a:t>Do you really understand the dispersive characteristics of the system?</a:t>
            </a:r>
          </a:p>
          <a:p>
            <a:pPr marL="512064" indent="-173736"/>
            <a:r>
              <a:rPr lang="en-US" sz="9600" dirty="0"/>
              <a:t>As a general rule, our ability to predict concentrations is much poorer (i.e., subject to greater uncertainty) than our ability to predict flows.</a:t>
            </a:r>
          </a:p>
          <a:p>
            <a:endParaRPr lang="en-US" dirty="0"/>
          </a:p>
        </p:txBody>
      </p:sp>
      <p:sp>
        <p:nvSpPr>
          <p:cNvPr id="7"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6663010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7475" y="2572417"/>
            <a:ext cx="7772400" cy="1066800"/>
          </a:xfrm>
        </p:spPr>
        <p:txBody>
          <a:bodyPr>
            <a:normAutofit fontScale="90000"/>
          </a:bodyPr>
          <a:lstStyle/>
          <a:p>
            <a:r>
              <a:rPr lang="en-US" sz="4000" dirty="0"/>
              <a:t> </a:t>
            </a:r>
            <a:br>
              <a:rPr lang="en-US" sz="4000" dirty="0"/>
            </a:br>
            <a:r>
              <a:rPr lang="en-US" sz="4000" dirty="0"/>
              <a:t>Since all models are wrong the scientist cannot obtain a "correct" one by excessive elaboration… Just as the ability to devise simple but evocative models is the signature of the great scientist, so overelaboration and </a:t>
            </a:r>
            <a:r>
              <a:rPr lang="en-US" sz="4000" dirty="0" err="1"/>
              <a:t>overparameterization</a:t>
            </a:r>
            <a:r>
              <a:rPr lang="en-US" sz="4000" dirty="0"/>
              <a:t> is often the mark of mediocrity.</a:t>
            </a:r>
            <a:br>
              <a:rPr lang="en-US" sz="4000" dirty="0"/>
            </a:br>
            <a:r>
              <a:rPr lang="en-US" sz="4000" dirty="0"/>
              <a:t> </a:t>
            </a:r>
            <a:br>
              <a:rPr lang="en-US" sz="4000" dirty="0"/>
            </a:br>
            <a:r>
              <a:rPr lang="en-US" sz="4000" dirty="0"/>
              <a:t>George Box, </a:t>
            </a:r>
            <a:r>
              <a:rPr lang="en-US" sz="4000" i="1" dirty="0"/>
              <a:t>Science and Statistics</a:t>
            </a:r>
            <a:r>
              <a:rPr lang="en-US" sz="4000" dirty="0"/>
              <a:t> (1976)</a:t>
            </a:r>
            <a:br>
              <a:rPr lang="en-US" sz="2400" dirty="0"/>
            </a:br>
            <a:endParaRPr lang="en-US" sz="2400" dirty="0"/>
          </a:p>
        </p:txBody>
      </p:sp>
      <p:sp>
        <p:nvSpPr>
          <p:cNvPr id="3"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6843827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4FD10-972A-1564-B5A1-2C2AE1F770A3}"/>
              </a:ext>
            </a:extLst>
          </p:cNvPr>
          <p:cNvSpPr>
            <a:spLocks noGrp="1"/>
          </p:cNvSpPr>
          <p:nvPr>
            <p:ph type="title"/>
          </p:nvPr>
        </p:nvSpPr>
        <p:spPr/>
        <p:txBody>
          <a:bodyPr>
            <a:normAutofit/>
          </a:bodyPr>
          <a:lstStyle/>
          <a:p>
            <a:r>
              <a:rPr lang="en-US" sz="4000" dirty="0"/>
              <a:t>Top-Down Modeling</a:t>
            </a:r>
          </a:p>
        </p:txBody>
      </p:sp>
      <p:sp>
        <p:nvSpPr>
          <p:cNvPr id="3" name="Footer Placeholder 2">
            <a:extLst>
              <a:ext uri="{FF2B5EF4-FFF2-40B4-BE49-F238E27FC236}">
                <a16:creationId xmlns:a16="http://schemas.microsoft.com/office/drawing/2014/main" id="{63EF8DF1-2122-ADBA-D4BE-5F7F9DB2BCA5}"/>
              </a:ext>
            </a:extLst>
          </p:cNvPr>
          <p:cNvSpPr>
            <a:spLocks noGrp="1"/>
          </p:cNvSpPr>
          <p:nvPr>
            <p:ph type="ftr" sz="quarter" idx="11"/>
          </p:nvPr>
        </p:nvSpPr>
        <p:spPr/>
        <p:txBody>
          <a:bodyPr/>
          <a:lstStyle/>
          <a:p>
            <a:r>
              <a:rPr lang="en-US">
                <a:solidFill>
                  <a:schemeClr val="bg1"/>
                </a:solidFill>
                <a:cs typeface="Arial" charset="0"/>
              </a:rPr>
              <a:t>© GoldSim Technology Group LLC, 2024</a:t>
            </a:r>
            <a:endParaRPr lang="en-US" cap="none" dirty="0">
              <a:solidFill>
                <a:schemeClr val="bg1"/>
              </a:solidFill>
              <a:cs typeface="Arial" charset="0"/>
            </a:endParaRPr>
          </a:p>
        </p:txBody>
      </p:sp>
      <p:sp>
        <p:nvSpPr>
          <p:cNvPr id="4" name="Rectangle 2">
            <a:extLst>
              <a:ext uri="{FF2B5EF4-FFF2-40B4-BE49-F238E27FC236}">
                <a16:creationId xmlns:a16="http://schemas.microsoft.com/office/drawing/2014/main" id="{074CB80C-2E9B-CE99-0A3B-B326B1C9FDB5}"/>
              </a:ext>
            </a:extLst>
          </p:cNvPr>
          <p:cNvSpPr>
            <a:spLocks noChangeArrowheads="1"/>
          </p:cNvSpPr>
          <p:nvPr/>
        </p:nvSpPr>
        <p:spPr bwMode="auto">
          <a:xfrm>
            <a:off x="2347494" y="171115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0A9A350E-C7CC-2437-2462-FCC715E911F3}"/>
              </a:ext>
            </a:extLst>
          </p:cNvPr>
          <p:cNvGraphicFramePr>
            <a:graphicFrameLocks noChangeAspect="1"/>
          </p:cNvGraphicFramePr>
          <p:nvPr>
            <p:extLst>
              <p:ext uri="{D42A27DB-BD31-4B8C-83A1-F6EECF244321}">
                <p14:modId xmlns:p14="http://schemas.microsoft.com/office/powerpoint/2010/main" val="1710815754"/>
              </p:ext>
            </p:extLst>
          </p:nvPr>
        </p:nvGraphicFramePr>
        <p:xfrm>
          <a:off x="2347494" y="1711158"/>
          <a:ext cx="5911850" cy="4495800"/>
        </p:xfrm>
        <a:graphic>
          <a:graphicData uri="http://schemas.openxmlformats.org/presentationml/2006/ole">
            <mc:AlternateContent xmlns:mc="http://schemas.openxmlformats.org/markup-compatibility/2006">
              <mc:Choice xmlns:v="urn:schemas-microsoft-com:vml" Requires="v">
                <p:oleObj r:id="rId2" imgW="5908548" imgH="4495800" progId="Unknown">
                  <p:embed/>
                </p:oleObj>
              </mc:Choice>
              <mc:Fallback>
                <p:oleObj r:id="rId2" imgW="5908548" imgH="4495800" progId="Unknown">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7494" y="1711158"/>
                        <a:ext cx="5911850" cy="449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21344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97" y="49632"/>
            <a:ext cx="10515600" cy="1325563"/>
          </a:xfrm>
        </p:spPr>
        <p:txBody>
          <a:bodyPr>
            <a:normAutofit/>
          </a:bodyPr>
          <a:lstStyle/>
          <a:p>
            <a:r>
              <a:rPr lang="en-US" sz="4000" dirty="0"/>
              <a:t>Uranium Mine Closure</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2050" name="Picture 2" descr="Uranium M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4184" y="1329180"/>
            <a:ext cx="8623817" cy="4433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73273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GoldSim 16_9 2024">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oldSim 16_9 2024" id="{284B63C7-16EA-44E9-A5FF-89EC303FAE77}" vid="{9A5FAD7C-F897-4E60-8018-A07F0B9D54E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FDF5413-915B-40E4-B054-AC20A59CD220}"/>
</file>

<file path=customXml/itemProps2.xml><?xml version="1.0" encoding="utf-8"?>
<ds:datastoreItem xmlns:ds="http://schemas.openxmlformats.org/officeDocument/2006/customXml" ds:itemID="{A2A683C1-859A-47DB-A6D5-1070095FCD24}"/>
</file>

<file path=docProps/app.xml><?xml version="1.0" encoding="utf-8"?>
<Properties xmlns="http://schemas.openxmlformats.org/officeDocument/2006/extended-properties" xmlns:vt="http://schemas.openxmlformats.org/officeDocument/2006/docPropsVTypes">
  <Template/>
  <TotalTime>2604</TotalTime>
  <Words>2558</Words>
  <Application>Microsoft Office PowerPoint</Application>
  <PresentationFormat>Widescreen</PresentationFormat>
  <Paragraphs>282</Paragraphs>
  <Slides>45</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55" baseType="lpstr">
      <vt:lpstr>Aptos</vt:lpstr>
      <vt:lpstr>Aptos ExtraBold</vt:lpstr>
      <vt:lpstr>Arial</vt:lpstr>
      <vt:lpstr>Calibri</vt:lpstr>
      <vt:lpstr>Cambria Math</vt:lpstr>
      <vt:lpstr>Courier New</vt:lpstr>
      <vt:lpstr>Times New Roman</vt:lpstr>
      <vt:lpstr>Wingdings</vt:lpstr>
      <vt:lpstr>GoldSim 16_9 2024</vt:lpstr>
      <vt:lpstr>Unknown</vt:lpstr>
      <vt:lpstr>Introduction to the Contaminant Transport Module</vt:lpstr>
      <vt:lpstr>GoldSim and the Contaminant Transport Module</vt:lpstr>
      <vt:lpstr>GoldSim and the Contaminant Transport Module</vt:lpstr>
      <vt:lpstr>GoldSim and the Contaminant Transport Module</vt:lpstr>
      <vt:lpstr>There are Two Contaminant Transport Module Versions</vt:lpstr>
      <vt:lpstr>How Detailed and Highly Discretized Should Your Contaminant Transport Model Be?</vt:lpstr>
      <vt:lpstr>  Since all models are wrong the scientist cannot obtain a "correct" one by excessive elaboration… Just as the ability to devise simple but evocative models is the signature of the great scientist, so overelaboration and overparameterization is often the mark of mediocrity.   George Box, Science and Statistics (1976) </vt:lpstr>
      <vt:lpstr>Top-Down Modeling</vt:lpstr>
      <vt:lpstr>Uranium Mine Closure</vt:lpstr>
      <vt:lpstr>Mine Water Treatment</vt:lpstr>
      <vt:lpstr>Shallow Radioactive Waste Disposal Facility</vt:lpstr>
      <vt:lpstr>Deep Radioactive Waste Disposal Facility</vt:lpstr>
      <vt:lpstr>Proposed Yucca Mountain Repository</vt:lpstr>
      <vt:lpstr>Contaminant Transport Module</vt:lpstr>
      <vt:lpstr>Contaminant Transport Module</vt:lpstr>
      <vt:lpstr>Steps for Modeling Contaminant Transport</vt:lpstr>
      <vt:lpstr>Defining Species</vt:lpstr>
      <vt:lpstr>Environmental Media</vt:lpstr>
      <vt:lpstr>Transport Pathways</vt:lpstr>
      <vt:lpstr>Transport Pathways</vt:lpstr>
      <vt:lpstr>Transport Pathways</vt:lpstr>
      <vt:lpstr>Transport Pathways</vt:lpstr>
      <vt:lpstr>Pathways Mass Balance</vt:lpstr>
      <vt:lpstr>Contaminant Sources</vt:lpstr>
      <vt:lpstr>Receptors</vt:lpstr>
      <vt:lpstr> Example1: Partitioning and Decay in a Cell</vt:lpstr>
      <vt:lpstr>Cell Pathways</vt:lpstr>
      <vt:lpstr>Equations Solved By GoldSim</vt:lpstr>
      <vt:lpstr> Example1a: Partitioning Decay and Ingrowth in a Cell</vt:lpstr>
      <vt:lpstr>Equations Solved by GoldSim</vt:lpstr>
      <vt:lpstr>Mass Flux Links</vt:lpstr>
      <vt:lpstr>Example2: Simple Advection</vt:lpstr>
      <vt:lpstr>Equations Solved by GoldSim</vt:lpstr>
      <vt:lpstr>Example3: Advection With Solubility</vt:lpstr>
      <vt:lpstr>Diffusive Mass Flux Links</vt:lpstr>
      <vt:lpstr>Example4: Diffusion</vt:lpstr>
      <vt:lpstr>Cells Can Represent Any Geometry</vt:lpstr>
      <vt:lpstr>How to Model Dispersion?</vt:lpstr>
      <vt:lpstr>Aquifer Pathway Element</vt:lpstr>
      <vt:lpstr>Example5: Cylinder - Aquifer Pathway</vt:lpstr>
      <vt:lpstr>Combining Cells and Aquifers</vt:lpstr>
      <vt:lpstr>Coupling Flow and Transport Models</vt:lpstr>
      <vt:lpstr>Example6: Combining Flow and Transport</vt:lpstr>
      <vt:lpstr>This is only the tip of the iceberg…</vt:lpstr>
      <vt:lpstr>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GoldSim Training Section</dc:title>
  <dc:creator>Jason Lillywhite</dc:creator>
  <cp:lastModifiedBy>Rick Kossik</cp:lastModifiedBy>
  <cp:revision>261</cp:revision>
  <cp:lastPrinted>2018-01-16T21:13:11Z</cp:lastPrinted>
  <dcterms:created xsi:type="dcterms:W3CDTF">2015-01-26T23:52:11Z</dcterms:created>
  <dcterms:modified xsi:type="dcterms:W3CDTF">2024-08-07T22:22:29Z</dcterms:modified>
</cp:coreProperties>
</file>