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832" r:id="rId4"/>
  </p:sldMasterIdLst>
  <p:notesMasterIdLst>
    <p:notesMasterId r:id="rId94"/>
  </p:notesMasterIdLst>
  <p:sldIdLst>
    <p:sldId id="264" r:id="rId5"/>
    <p:sldId id="265" r:id="rId6"/>
    <p:sldId id="266" r:id="rId7"/>
    <p:sldId id="268" r:id="rId8"/>
    <p:sldId id="271" r:id="rId9"/>
    <p:sldId id="298" r:id="rId10"/>
    <p:sldId id="299" r:id="rId11"/>
    <p:sldId id="300" r:id="rId12"/>
    <p:sldId id="301" r:id="rId13"/>
    <p:sldId id="291" r:id="rId14"/>
    <p:sldId id="536" r:id="rId15"/>
    <p:sldId id="272" r:id="rId16"/>
    <p:sldId id="274" r:id="rId17"/>
    <p:sldId id="275" r:id="rId18"/>
    <p:sldId id="277" r:id="rId19"/>
    <p:sldId id="284" r:id="rId20"/>
    <p:sldId id="293" r:id="rId21"/>
    <p:sldId id="296" r:id="rId22"/>
    <p:sldId id="256" r:id="rId23"/>
    <p:sldId id="257" r:id="rId24"/>
    <p:sldId id="259" r:id="rId25"/>
    <p:sldId id="538" r:id="rId26"/>
    <p:sldId id="1264" r:id="rId27"/>
    <p:sldId id="425" r:id="rId28"/>
    <p:sldId id="426" r:id="rId29"/>
    <p:sldId id="427" r:id="rId30"/>
    <p:sldId id="428" r:id="rId31"/>
    <p:sldId id="429" r:id="rId32"/>
    <p:sldId id="430" r:id="rId33"/>
    <p:sldId id="431" r:id="rId34"/>
    <p:sldId id="432" r:id="rId35"/>
    <p:sldId id="433" r:id="rId36"/>
    <p:sldId id="434" r:id="rId37"/>
    <p:sldId id="435" r:id="rId38"/>
    <p:sldId id="436" r:id="rId39"/>
    <p:sldId id="437" r:id="rId40"/>
    <p:sldId id="438" r:id="rId41"/>
    <p:sldId id="439" r:id="rId42"/>
    <p:sldId id="440" r:id="rId43"/>
    <p:sldId id="441" r:id="rId44"/>
    <p:sldId id="442" r:id="rId45"/>
    <p:sldId id="443" r:id="rId46"/>
    <p:sldId id="444" r:id="rId47"/>
    <p:sldId id="288" r:id="rId48"/>
    <p:sldId id="555" r:id="rId49"/>
    <p:sldId id="476" r:id="rId50"/>
    <p:sldId id="1258" r:id="rId51"/>
    <p:sldId id="475" r:id="rId52"/>
    <p:sldId id="1257" r:id="rId53"/>
    <p:sldId id="351" r:id="rId54"/>
    <p:sldId id="1259" r:id="rId55"/>
    <p:sldId id="295" r:id="rId56"/>
    <p:sldId id="478" r:id="rId57"/>
    <p:sldId id="479" r:id="rId58"/>
    <p:sldId id="303" r:id="rId59"/>
    <p:sldId id="297" r:id="rId60"/>
    <p:sldId id="500" r:id="rId61"/>
    <p:sldId id="355" r:id="rId62"/>
    <p:sldId id="357" r:id="rId63"/>
    <p:sldId id="360" r:id="rId64"/>
    <p:sldId id="362" r:id="rId65"/>
    <p:sldId id="363" r:id="rId66"/>
    <p:sldId id="366" r:id="rId67"/>
    <p:sldId id="364" r:id="rId68"/>
    <p:sldId id="365" r:id="rId69"/>
    <p:sldId id="473" r:id="rId70"/>
    <p:sldId id="367" r:id="rId71"/>
    <p:sldId id="368" r:id="rId72"/>
    <p:sldId id="523" r:id="rId73"/>
    <p:sldId id="522" r:id="rId74"/>
    <p:sldId id="571" r:id="rId75"/>
    <p:sldId id="572" r:id="rId76"/>
    <p:sldId id="398" r:id="rId77"/>
    <p:sldId id="401" r:id="rId78"/>
    <p:sldId id="406" r:id="rId79"/>
    <p:sldId id="404" r:id="rId80"/>
    <p:sldId id="411" r:id="rId81"/>
    <p:sldId id="412" r:id="rId82"/>
    <p:sldId id="417" r:id="rId83"/>
    <p:sldId id="419" r:id="rId84"/>
    <p:sldId id="1260" r:id="rId85"/>
    <p:sldId id="1261" r:id="rId86"/>
    <p:sldId id="1262" r:id="rId87"/>
    <p:sldId id="1263" r:id="rId88"/>
    <p:sldId id="1254" r:id="rId89"/>
    <p:sldId id="556" r:id="rId90"/>
    <p:sldId id="1255" r:id="rId91"/>
    <p:sldId id="1256" r:id="rId92"/>
    <p:sldId id="1265" r:id="rId9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25CC1FE-0705-42ED-8927-9399C65992E4}">
          <p14:sldIdLst>
            <p14:sldId id="264"/>
            <p14:sldId id="265"/>
            <p14:sldId id="266"/>
            <p14:sldId id="268"/>
            <p14:sldId id="271"/>
          </p14:sldIdLst>
        </p14:section>
        <p14:section name="Default Section" id="{33A7BC36-237A-40D5-82CC-9D60B5D8B0A5}">
          <p14:sldIdLst>
            <p14:sldId id="298"/>
          </p14:sldIdLst>
        </p14:section>
        <p14:section name="Mining" id="{DF8A7701-1679-4EDC-AFCA-23D5731F4B4E}">
          <p14:sldIdLst>
            <p14:sldId id="299"/>
            <p14:sldId id="300"/>
            <p14:sldId id="301"/>
          </p14:sldIdLst>
        </p14:section>
        <p14:section name="Radwaste" id="{E05DE3A9-90A8-4ABB-B218-0F782E24034D}">
          <p14:sldIdLst>
            <p14:sldId id="291"/>
          </p14:sldIdLst>
        </p14:section>
        <p14:section name="Water Resources" id="{748D22C0-C141-49C5-B2DD-96947081421D}">
          <p14:sldIdLst>
            <p14:sldId id="536"/>
            <p14:sldId id="272"/>
            <p14:sldId id="274"/>
            <p14:sldId id="275"/>
          </p14:sldIdLst>
        </p14:section>
        <p14:section name="Process" id="{9DE0D362-B2FF-48FC-8DB1-8F6CB7C8A86D}">
          <p14:sldIdLst>
            <p14:sldId id="277"/>
            <p14:sldId id="284"/>
          </p14:sldIdLst>
        </p14:section>
        <p14:section name="Business" id="{22BB7488-803A-4885-A7B0-9C3E533A5050}">
          <p14:sldIdLst>
            <p14:sldId id="293"/>
            <p14:sldId id="296"/>
            <p14:sldId id="256"/>
            <p14:sldId id="257"/>
            <p14:sldId id="259"/>
            <p14:sldId id="538"/>
            <p14:sldId id="1264"/>
            <p14:sldId id="425"/>
            <p14:sldId id="426"/>
            <p14:sldId id="427"/>
            <p14:sldId id="428"/>
            <p14:sldId id="429"/>
            <p14:sldId id="430"/>
            <p14:sldId id="431"/>
            <p14:sldId id="432"/>
            <p14:sldId id="433"/>
            <p14:sldId id="434"/>
            <p14:sldId id="435"/>
            <p14:sldId id="436"/>
            <p14:sldId id="437"/>
            <p14:sldId id="438"/>
            <p14:sldId id="439"/>
            <p14:sldId id="440"/>
            <p14:sldId id="441"/>
            <p14:sldId id="442"/>
            <p14:sldId id="443"/>
            <p14:sldId id="444"/>
          </p14:sldIdLst>
        </p14:section>
        <p14:section name="Intro" id="{D7EE0748-485A-4EA3-A8E0-E06E708B226B}">
          <p14:sldIdLst>
            <p14:sldId id="288"/>
            <p14:sldId id="555"/>
            <p14:sldId id="476"/>
            <p14:sldId id="1258"/>
            <p14:sldId id="475"/>
            <p14:sldId id="1257"/>
            <p14:sldId id="351"/>
            <p14:sldId id="1259"/>
          </p14:sldIdLst>
        </p14:section>
        <p14:section name="Examples" id="{4D4101EC-C8F3-4920-AC4F-54BF285EAAB2}">
          <p14:sldIdLst>
            <p14:sldId id="295"/>
            <p14:sldId id="478"/>
            <p14:sldId id="479"/>
            <p14:sldId id="303"/>
            <p14:sldId id="297"/>
          </p14:sldIdLst>
        </p14:section>
        <p14:section name="Overview" id="{F726B8D0-3F82-4752-8992-B117DE3E7851}">
          <p14:sldIdLst>
            <p14:sldId id="500"/>
            <p14:sldId id="355"/>
            <p14:sldId id="357"/>
            <p14:sldId id="360"/>
            <p14:sldId id="362"/>
            <p14:sldId id="363"/>
            <p14:sldId id="366"/>
            <p14:sldId id="364"/>
            <p14:sldId id="365"/>
            <p14:sldId id="473"/>
            <p14:sldId id="367"/>
            <p14:sldId id="368"/>
          </p14:sldIdLst>
        </p14:section>
        <p14:section name="Example Problems" id="{3BBAE313-9498-4718-BC60-BFA05ED1A2AA}">
          <p14:sldIdLst>
            <p14:sldId id="523"/>
            <p14:sldId id="522"/>
            <p14:sldId id="571"/>
            <p14:sldId id="572"/>
            <p14:sldId id="398"/>
            <p14:sldId id="401"/>
            <p14:sldId id="406"/>
            <p14:sldId id="404"/>
            <p14:sldId id="411"/>
            <p14:sldId id="412"/>
            <p14:sldId id="417"/>
            <p14:sldId id="419"/>
            <p14:sldId id="1260"/>
            <p14:sldId id="1261"/>
            <p14:sldId id="1262"/>
            <p14:sldId id="1263"/>
            <p14:sldId id="1254"/>
            <p14:sldId id="556"/>
            <p14:sldId id="1255"/>
            <p14:sldId id="1256"/>
            <p14:sldId id="126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FEC54D"/>
    <a:srgbClr val="E2E8EE"/>
    <a:srgbClr val="412837"/>
    <a:srgbClr val="816777"/>
    <a:srgbClr val="C89600"/>
    <a:srgbClr val="9B7439"/>
    <a:srgbClr val="2D3E59"/>
    <a:srgbClr val="6C7C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D2E241-8BA8-4BA3-8687-F45CE1483E55}" v="54" dt="2024-09-09T14:35:33.6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567" autoAdjust="0"/>
    <p:restoredTop sz="83389" autoAdjust="0"/>
  </p:normalViewPr>
  <p:slideViewPr>
    <p:cSldViewPr snapToGrid="0">
      <p:cViewPr varScale="1">
        <p:scale>
          <a:sx n="70" d="100"/>
          <a:sy n="70" d="100"/>
        </p:scale>
        <p:origin x="134" y="151"/>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presProps" Target="pres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notesMaster" Target="notesMasters/notesMaster1.xml"/><Relationship Id="rId9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son Lillywhite" userId="f5135ee0-6ad9-4b04-8840-c96affa9e19e" providerId="ADAL" clId="{1BD2E241-8BA8-4BA3-8687-F45CE1483E55}"/>
    <pc:docChg chg="custSel addSld delSld modSld sldOrd modSection">
      <pc:chgData name="Jason Lillywhite" userId="f5135ee0-6ad9-4b04-8840-c96affa9e19e" providerId="ADAL" clId="{1BD2E241-8BA8-4BA3-8687-F45CE1483E55}" dt="2024-09-09T19:03:12.624" v="652" actId="20577"/>
      <pc:docMkLst>
        <pc:docMk/>
      </pc:docMkLst>
      <pc:sldChg chg="ord">
        <pc:chgData name="Jason Lillywhite" userId="f5135ee0-6ad9-4b04-8840-c96affa9e19e" providerId="ADAL" clId="{1BD2E241-8BA8-4BA3-8687-F45CE1483E55}" dt="2024-08-20T19:55:09.613" v="6"/>
        <pc:sldMkLst>
          <pc:docMk/>
          <pc:sldMk cId="1558752729" sldId="259"/>
        </pc:sldMkLst>
      </pc:sldChg>
      <pc:sldChg chg="addSp delSp modSp mod">
        <pc:chgData name="Jason Lillywhite" userId="f5135ee0-6ad9-4b04-8840-c96affa9e19e" providerId="ADAL" clId="{1BD2E241-8BA8-4BA3-8687-F45CE1483E55}" dt="2024-09-09T14:37:01.689" v="404" actId="1076"/>
        <pc:sldMkLst>
          <pc:docMk/>
          <pc:sldMk cId="2980090038" sldId="265"/>
        </pc:sldMkLst>
        <pc:spChg chg="add mod">
          <ac:chgData name="Jason Lillywhite" userId="f5135ee0-6ad9-4b04-8840-c96affa9e19e" providerId="ADAL" clId="{1BD2E241-8BA8-4BA3-8687-F45CE1483E55}" dt="2024-09-09T14:37:01.689" v="404" actId="1076"/>
          <ac:spMkLst>
            <pc:docMk/>
            <pc:sldMk cId="2980090038" sldId="265"/>
            <ac:spMk id="4" creationId="{6EFB9B8D-6AE3-95E1-0DC0-50C032F9D6A4}"/>
          </ac:spMkLst>
        </pc:spChg>
        <pc:picChg chg="add del mod">
          <ac:chgData name="Jason Lillywhite" userId="f5135ee0-6ad9-4b04-8840-c96affa9e19e" providerId="ADAL" clId="{1BD2E241-8BA8-4BA3-8687-F45CE1483E55}" dt="2024-08-12T21:55:11.910" v="4" actId="478"/>
          <ac:picMkLst>
            <pc:docMk/>
            <pc:sldMk cId="2980090038" sldId="265"/>
            <ac:picMk id="5" creationId="{BFB6BEA1-3BA7-36DF-269C-C8980BDF0626}"/>
          </ac:picMkLst>
        </pc:picChg>
      </pc:sldChg>
      <pc:sldChg chg="modSp add mod">
        <pc:chgData name="Jason Lillywhite" userId="f5135ee0-6ad9-4b04-8840-c96affa9e19e" providerId="ADAL" clId="{1BD2E241-8BA8-4BA3-8687-F45CE1483E55}" dt="2024-08-20T20:04:33.862" v="232" actId="14100"/>
        <pc:sldMkLst>
          <pc:docMk/>
          <pc:sldMk cId="2700993243" sldId="288"/>
        </pc:sldMkLst>
        <pc:spChg chg="mod">
          <ac:chgData name="Jason Lillywhite" userId="f5135ee0-6ad9-4b04-8840-c96affa9e19e" providerId="ADAL" clId="{1BD2E241-8BA8-4BA3-8687-F45CE1483E55}" dt="2024-08-20T20:04:33.862" v="232" actId="14100"/>
          <ac:spMkLst>
            <pc:docMk/>
            <pc:sldMk cId="2700993243" sldId="288"/>
            <ac:spMk id="4" creationId="{00000000-0000-0000-0000-000000000000}"/>
          </ac:spMkLst>
        </pc:spChg>
        <pc:spChg chg="mod">
          <ac:chgData name="Jason Lillywhite" userId="f5135ee0-6ad9-4b04-8840-c96affa9e19e" providerId="ADAL" clId="{1BD2E241-8BA8-4BA3-8687-F45CE1483E55}" dt="2024-08-20T20:03:44.281" v="203"/>
          <ac:spMkLst>
            <pc:docMk/>
            <pc:sldMk cId="2700993243" sldId="288"/>
            <ac:spMk id="8" creationId="{F1198F35-BFBE-6506-7DBB-0A7EA4E30B29}"/>
          </ac:spMkLst>
        </pc:spChg>
      </pc:sldChg>
      <pc:sldChg chg="add">
        <pc:chgData name="Jason Lillywhite" userId="f5135ee0-6ad9-4b04-8840-c96affa9e19e" providerId="ADAL" clId="{1BD2E241-8BA8-4BA3-8687-F45CE1483E55}" dt="2024-08-20T20:03:44.281" v="203"/>
        <pc:sldMkLst>
          <pc:docMk/>
          <pc:sldMk cId="3377327313" sldId="295"/>
        </pc:sldMkLst>
      </pc:sldChg>
      <pc:sldChg chg="del">
        <pc:chgData name="Jason Lillywhite" userId="f5135ee0-6ad9-4b04-8840-c96affa9e19e" providerId="ADAL" clId="{1BD2E241-8BA8-4BA3-8687-F45CE1483E55}" dt="2024-07-30T20:32:22.296" v="0" actId="2696"/>
        <pc:sldMkLst>
          <pc:docMk/>
          <pc:sldMk cId="1039062211" sldId="297"/>
        </pc:sldMkLst>
      </pc:sldChg>
      <pc:sldChg chg="add">
        <pc:chgData name="Jason Lillywhite" userId="f5135ee0-6ad9-4b04-8840-c96affa9e19e" providerId="ADAL" clId="{1BD2E241-8BA8-4BA3-8687-F45CE1483E55}" dt="2024-08-20T20:03:44.281" v="203"/>
        <pc:sldMkLst>
          <pc:docMk/>
          <pc:sldMk cId="1993191085" sldId="297"/>
        </pc:sldMkLst>
      </pc:sldChg>
      <pc:sldChg chg="add">
        <pc:chgData name="Jason Lillywhite" userId="f5135ee0-6ad9-4b04-8840-c96affa9e19e" providerId="ADAL" clId="{1BD2E241-8BA8-4BA3-8687-F45CE1483E55}" dt="2024-08-20T20:03:44.281" v="203"/>
        <pc:sldMkLst>
          <pc:docMk/>
          <pc:sldMk cId="1462183563" sldId="303"/>
        </pc:sldMkLst>
      </pc:sldChg>
      <pc:sldChg chg="del">
        <pc:chgData name="Jason Lillywhite" userId="f5135ee0-6ad9-4b04-8840-c96affa9e19e" providerId="ADAL" clId="{1BD2E241-8BA8-4BA3-8687-F45CE1483E55}" dt="2024-07-30T20:34:08.145" v="1" actId="47"/>
        <pc:sldMkLst>
          <pc:docMk/>
          <pc:sldMk cId="1746235376" sldId="306"/>
        </pc:sldMkLst>
      </pc:sldChg>
      <pc:sldChg chg="del">
        <pc:chgData name="Jason Lillywhite" userId="f5135ee0-6ad9-4b04-8840-c96affa9e19e" providerId="ADAL" clId="{1BD2E241-8BA8-4BA3-8687-F45CE1483E55}" dt="2024-07-30T20:34:08.145" v="1" actId="47"/>
        <pc:sldMkLst>
          <pc:docMk/>
          <pc:sldMk cId="3223639703" sldId="307"/>
        </pc:sldMkLst>
      </pc:sldChg>
      <pc:sldChg chg="del">
        <pc:chgData name="Jason Lillywhite" userId="f5135ee0-6ad9-4b04-8840-c96affa9e19e" providerId="ADAL" clId="{1BD2E241-8BA8-4BA3-8687-F45CE1483E55}" dt="2024-07-30T20:34:08.145" v="1" actId="47"/>
        <pc:sldMkLst>
          <pc:docMk/>
          <pc:sldMk cId="3940529396" sldId="308"/>
        </pc:sldMkLst>
      </pc:sldChg>
      <pc:sldChg chg="del">
        <pc:chgData name="Jason Lillywhite" userId="f5135ee0-6ad9-4b04-8840-c96affa9e19e" providerId="ADAL" clId="{1BD2E241-8BA8-4BA3-8687-F45CE1483E55}" dt="2024-07-30T20:34:08.145" v="1" actId="47"/>
        <pc:sldMkLst>
          <pc:docMk/>
          <pc:sldMk cId="2436999346" sldId="309"/>
        </pc:sldMkLst>
      </pc:sldChg>
      <pc:sldChg chg="del">
        <pc:chgData name="Jason Lillywhite" userId="f5135ee0-6ad9-4b04-8840-c96affa9e19e" providerId="ADAL" clId="{1BD2E241-8BA8-4BA3-8687-F45CE1483E55}" dt="2024-07-30T20:34:08.145" v="1" actId="47"/>
        <pc:sldMkLst>
          <pc:docMk/>
          <pc:sldMk cId="3236029306" sldId="310"/>
        </pc:sldMkLst>
      </pc:sldChg>
      <pc:sldChg chg="del">
        <pc:chgData name="Jason Lillywhite" userId="f5135ee0-6ad9-4b04-8840-c96affa9e19e" providerId="ADAL" clId="{1BD2E241-8BA8-4BA3-8687-F45CE1483E55}" dt="2024-07-30T20:34:08.145" v="1" actId="47"/>
        <pc:sldMkLst>
          <pc:docMk/>
          <pc:sldMk cId="889091117" sldId="311"/>
        </pc:sldMkLst>
      </pc:sldChg>
      <pc:sldChg chg="del">
        <pc:chgData name="Jason Lillywhite" userId="f5135ee0-6ad9-4b04-8840-c96affa9e19e" providerId="ADAL" clId="{1BD2E241-8BA8-4BA3-8687-F45CE1483E55}" dt="2024-07-30T20:34:08.145" v="1" actId="47"/>
        <pc:sldMkLst>
          <pc:docMk/>
          <pc:sldMk cId="3847155835" sldId="312"/>
        </pc:sldMkLst>
      </pc:sldChg>
      <pc:sldChg chg="del">
        <pc:chgData name="Jason Lillywhite" userId="f5135ee0-6ad9-4b04-8840-c96affa9e19e" providerId="ADAL" clId="{1BD2E241-8BA8-4BA3-8687-F45CE1483E55}" dt="2024-07-30T20:34:08.145" v="1" actId="47"/>
        <pc:sldMkLst>
          <pc:docMk/>
          <pc:sldMk cId="848152552" sldId="313"/>
        </pc:sldMkLst>
      </pc:sldChg>
      <pc:sldChg chg="del">
        <pc:chgData name="Jason Lillywhite" userId="f5135ee0-6ad9-4b04-8840-c96affa9e19e" providerId="ADAL" clId="{1BD2E241-8BA8-4BA3-8687-F45CE1483E55}" dt="2024-07-30T20:34:08.145" v="1" actId="47"/>
        <pc:sldMkLst>
          <pc:docMk/>
          <pc:sldMk cId="1043548183" sldId="314"/>
        </pc:sldMkLst>
      </pc:sldChg>
      <pc:sldChg chg="del">
        <pc:chgData name="Jason Lillywhite" userId="f5135ee0-6ad9-4b04-8840-c96affa9e19e" providerId="ADAL" clId="{1BD2E241-8BA8-4BA3-8687-F45CE1483E55}" dt="2024-07-30T20:34:08.145" v="1" actId="47"/>
        <pc:sldMkLst>
          <pc:docMk/>
          <pc:sldMk cId="3765734287" sldId="315"/>
        </pc:sldMkLst>
      </pc:sldChg>
      <pc:sldChg chg="del">
        <pc:chgData name="Jason Lillywhite" userId="f5135ee0-6ad9-4b04-8840-c96affa9e19e" providerId="ADAL" clId="{1BD2E241-8BA8-4BA3-8687-F45CE1483E55}" dt="2024-07-30T20:34:08.145" v="1" actId="47"/>
        <pc:sldMkLst>
          <pc:docMk/>
          <pc:sldMk cId="3921726268" sldId="316"/>
        </pc:sldMkLst>
      </pc:sldChg>
      <pc:sldChg chg="del">
        <pc:chgData name="Jason Lillywhite" userId="f5135ee0-6ad9-4b04-8840-c96affa9e19e" providerId="ADAL" clId="{1BD2E241-8BA8-4BA3-8687-F45CE1483E55}" dt="2024-07-30T20:34:08.145" v="1" actId="47"/>
        <pc:sldMkLst>
          <pc:docMk/>
          <pc:sldMk cId="1276019533" sldId="317"/>
        </pc:sldMkLst>
      </pc:sldChg>
      <pc:sldChg chg="del">
        <pc:chgData name="Jason Lillywhite" userId="f5135ee0-6ad9-4b04-8840-c96affa9e19e" providerId="ADAL" clId="{1BD2E241-8BA8-4BA3-8687-F45CE1483E55}" dt="2024-07-30T20:34:08.145" v="1" actId="47"/>
        <pc:sldMkLst>
          <pc:docMk/>
          <pc:sldMk cId="1178533870" sldId="318"/>
        </pc:sldMkLst>
      </pc:sldChg>
      <pc:sldChg chg="del">
        <pc:chgData name="Jason Lillywhite" userId="f5135ee0-6ad9-4b04-8840-c96affa9e19e" providerId="ADAL" clId="{1BD2E241-8BA8-4BA3-8687-F45CE1483E55}" dt="2024-07-30T20:34:08.145" v="1" actId="47"/>
        <pc:sldMkLst>
          <pc:docMk/>
          <pc:sldMk cId="2503750070" sldId="319"/>
        </pc:sldMkLst>
      </pc:sldChg>
      <pc:sldChg chg="del">
        <pc:chgData name="Jason Lillywhite" userId="f5135ee0-6ad9-4b04-8840-c96affa9e19e" providerId="ADAL" clId="{1BD2E241-8BA8-4BA3-8687-F45CE1483E55}" dt="2024-07-30T20:34:08.145" v="1" actId="47"/>
        <pc:sldMkLst>
          <pc:docMk/>
          <pc:sldMk cId="2337846535" sldId="320"/>
        </pc:sldMkLst>
      </pc:sldChg>
      <pc:sldChg chg="del">
        <pc:chgData name="Jason Lillywhite" userId="f5135ee0-6ad9-4b04-8840-c96affa9e19e" providerId="ADAL" clId="{1BD2E241-8BA8-4BA3-8687-F45CE1483E55}" dt="2024-07-30T20:34:08.145" v="1" actId="47"/>
        <pc:sldMkLst>
          <pc:docMk/>
          <pc:sldMk cId="1660972765" sldId="321"/>
        </pc:sldMkLst>
      </pc:sldChg>
      <pc:sldChg chg="del">
        <pc:chgData name="Jason Lillywhite" userId="f5135ee0-6ad9-4b04-8840-c96affa9e19e" providerId="ADAL" clId="{1BD2E241-8BA8-4BA3-8687-F45CE1483E55}" dt="2024-07-30T20:34:08.145" v="1" actId="47"/>
        <pc:sldMkLst>
          <pc:docMk/>
          <pc:sldMk cId="274771599" sldId="322"/>
        </pc:sldMkLst>
      </pc:sldChg>
      <pc:sldChg chg="del">
        <pc:chgData name="Jason Lillywhite" userId="f5135ee0-6ad9-4b04-8840-c96affa9e19e" providerId="ADAL" clId="{1BD2E241-8BA8-4BA3-8687-F45CE1483E55}" dt="2024-07-30T20:34:08.145" v="1" actId="47"/>
        <pc:sldMkLst>
          <pc:docMk/>
          <pc:sldMk cId="3111118933" sldId="323"/>
        </pc:sldMkLst>
      </pc:sldChg>
      <pc:sldChg chg="del">
        <pc:chgData name="Jason Lillywhite" userId="f5135ee0-6ad9-4b04-8840-c96affa9e19e" providerId="ADAL" clId="{1BD2E241-8BA8-4BA3-8687-F45CE1483E55}" dt="2024-07-30T20:34:08.145" v="1" actId="47"/>
        <pc:sldMkLst>
          <pc:docMk/>
          <pc:sldMk cId="308224085" sldId="324"/>
        </pc:sldMkLst>
      </pc:sldChg>
      <pc:sldChg chg="del">
        <pc:chgData name="Jason Lillywhite" userId="f5135ee0-6ad9-4b04-8840-c96affa9e19e" providerId="ADAL" clId="{1BD2E241-8BA8-4BA3-8687-F45CE1483E55}" dt="2024-07-30T20:34:08.145" v="1" actId="47"/>
        <pc:sldMkLst>
          <pc:docMk/>
          <pc:sldMk cId="2727797369" sldId="325"/>
        </pc:sldMkLst>
      </pc:sldChg>
      <pc:sldChg chg="del">
        <pc:chgData name="Jason Lillywhite" userId="f5135ee0-6ad9-4b04-8840-c96affa9e19e" providerId="ADAL" clId="{1BD2E241-8BA8-4BA3-8687-F45CE1483E55}" dt="2024-07-30T20:34:08.145" v="1" actId="47"/>
        <pc:sldMkLst>
          <pc:docMk/>
          <pc:sldMk cId="1803807357" sldId="327"/>
        </pc:sldMkLst>
      </pc:sldChg>
      <pc:sldChg chg="del">
        <pc:chgData name="Jason Lillywhite" userId="f5135ee0-6ad9-4b04-8840-c96affa9e19e" providerId="ADAL" clId="{1BD2E241-8BA8-4BA3-8687-F45CE1483E55}" dt="2024-07-30T20:34:08.145" v="1" actId="47"/>
        <pc:sldMkLst>
          <pc:docMk/>
          <pc:sldMk cId="4029936206" sldId="334"/>
        </pc:sldMkLst>
      </pc:sldChg>
      <pc:sldChg chg="del">
        <pc:chgData name="Jason Lillywhite" userId="f5135ee0-6ad9-4b04-8840-c96affa9e19e" providerId="ADAL" clId="{1BD2E241-8BA8-4BA3-8687-F45CE1483E55}" dt="2024-07-30T20:34:08.145" v="1" actId="47"/>
        <pc:sldMkLst>
          <pc:docMk/>
          <pc:sldMk cId="1641609282" sldId="338"/>
        </pc:sldMkLst>
      </pc:sldChg>
      <pc:sldChg chg="del">
        <pc:chgData name="Jason Lillywhite" userId="f5135ee0-6ad9-4b04-8840-c96affa9e19e" providerId="ADAL" clId="{1BD2E241-8BA8-4BA3-8687-F45CE1483E55}" dt="2024-07-30T20:34:08.145" v="1" actId="47"/>
        <pc:sldMkLst>
          <pc:docMk/>
          <pc:sldMk cId="3517421162" sldId="339"/>
        </pc:sldMkLst>
      </pc:sldChg>
      <pc:sldChg chg="del">
        <pc:chgData name="Jason Lillywhite" userId="f5135ee0-6ad9-4b04-8840-c96affa9e19e" providerId="ADAL" clId="{1BD2E241-8BA8-4BA3-8687-F45CE1483E55}" dt="2024-07-30T20:34:08.145" v="1" actId="47"/>
        <pc:sldMkLst>
          <pc:docMk/>
          <pc:sldMk cId="4019797206" sldId="345"/>
        </pc:sldMkLst>
      </pc:sldChg>
      <pc:sldChg chg="del">
        <pc:chgData name="Jason Lillywhite" userId="f5135ee0-6ad9-4b04-8840-c96affa9e19e" providerId="ADAL" clId="{1BD2E241-8BA8-4BA3-8687-F45CE1483E55}" dt="2024-07-30T20:34:08.145" v="1" actId="47"/>
        <pc:sldMkLst>
          <pc:docMk/>
          <pc:sldMk cId="2033091650" sldId="346"/>
        </pc:sldMkLst>
      </pc:sldChg>
      <pc:sldChg chg="del">
        <pc:chgData name="Jason Lillywhite" userId="f5135ee0-6ad9-4b04-8840-c96affa9e19e" providerId="ADAL" clId="{1BD2E241-8BA8-4BA3-8687-F45CE1483E55}" dt="2024-07-30T20:34:08.145" v="1" actId="47"/>
        <pc:sldMkLst>
          <pc:docMk/>
          <pc:sldMk cId="3768325397" sldId="347"/>
        </pc:sldMkLst>
      </pc:sldChg>
      <pc:sldChg chg="del">
        <pc:chgData name="Jason Lillywhite" userId="f5135ee0-6ad9-4b04-8840-c96affa9e19e" providerId="ADAL" clId="{1BD2E241-8BA8-4BA3-8687-F45CE1483E55}" dt="2024-07-30T20:34:08.145" v="1" actId="47"/>
        <pc:sldMkLst>
          <pc:docMk/>
          <pc:sldMk cId="4084320298" sldId="348"/>
        </pc:sldMkLst>
      </pc:sldChg>
      <pc:sldChg chg="del">
        <pc:chgData name="Jason Lillywhite" userId="f5135ee0-6ad9-4b04-8840-c96affa9e19e" providerId="ADAL" clId="{1BD2E241-8BA8-4BA3-8687-F45CE1483E55}" dt="2024-07-30T20:34:08.145" v="1" actId="47"/>
        <pc:sldMkLst>
          <pc:docMk/>
          <pc:sldMk cId="909133890" sldId="349"/>
        </pc:sldMkLst>
      </pc:sldChg>
      <pc:sldChg chg="del">
        <pc:chgData name="Jason Lillywhite" userId="f5135ee0-6ad9-4b04-8840-c96affa9e19e" providerId="ADAL" clId="{1BD2E241-8BA8-4BA3-8687-F45CE1483E55}" dt="2024-07-30T20:34:08.145" v="1" actId="47"/>
        <pc:sldMkLst>
          <pc:docMk/>
          <pc:sldMk cId="1070024357" sldId="351"/>
        </pc:sldMkLst>
      </pc:sldChg>
      <pc:sldChg chg="add">
        <pc:chgData name="Jason Lillywhite" userId="f5135ee0-6ad9-4b04-8840-c96affa9e19e" providerId="ADAL" clId="{1BD2E241-8BA8-4BA3-8687-F45CE1483E55}" dt="2024-08-20T20:03:44.281" v="203"/>
        <pc:sldMkLst>
          <pc:docMk/>
          <pc:sldMk cId="2684382743" sldId="351"/>
        </pc:sldMkLst>
      </pc:sldChg>
      <pc:sldChg chg="del">
        <pc:chgData name="Jason Lillywhite" userId="f5135ee0-6ad9-4b04-8840-c96affa9e19e" providerId="ADAL" clId="{1BD2E241-8BA8-4BA3-8687-F45CE1483E55}" dt="2024-07-30T20:34:08.145" v="1" actId="47"/>
        <pc:sldMkLst>
          <pc:docMk/>
          <pc:sldMk cId="3115585786" sldId="352"/>
        </pc:sldMkLst>
      </pc:sldChg>
      <pc:sldChg chg="del">
        <pc:chgData name="Jason Lillywhite" userId="f5135ee0-6ad9-4b04-8840-c96affa9e19e" providerId="ADAL" clId="{1BD2E241-8BA8-4BA3-8687-F45CE1483E55}" dt="2024-07-30T20:34:08.145" v="1" actId="47"/>
        <pc:sldMkLst>
          <pc:docMk/>
          <pc:sldMk cId="752602062" sldId="353"/>
        </pc:sldMkLst>
      </pc:sldChg>
      <pc:sldChg chg="del">
        <pc:chgData name="Jason Lillywhite" userId="f5135ee0-6ad9-4b04-8840-c96affa9e19e" providerId="ADAL" clId="{1BD2E241-8BA8-4BA3-8687-F45CE1483E55}" dt="2024-07-30T20:34:08.145" v="1" actId="47"/>
        <pc:sldMkLst>
          <pc:docMk/>
          <pc:sldMk cId="1214928155" sldId="354"/>
        </pc:sldMkLst>
      </pc:sldChg>
      <pc:sldChg chg="del">
        <pc:chgData name="Jason Lillywhite" userId="f5135ee0-6ad9-4b04-8840-c96affa9e19e" providerId="ADAL" clId="{1BD2E241-8BA8-4BA3-8687-F45CE1483E55}" dt="2024-07-30T20:34:08.145" v="1" actId="47"/>
        <pc:sldMkLst>
          <pc:docMk/>
          <pc:sldMk cId="1266853995" sldId="355"/>
        </pc:sldMkLst>
      </pc:sldChg>
      <pc:sldChg chg="add">
        <pc:chgData name="Jason Lillywhite" userId="f5135ee0-6ad9-4b04-8840-c96affa9e19e" providerId="ADAL" clId="{1BD2E241-8BA8-4BA3-8687-F45CE1483E55}" dt="2024-08-20T20:03:44.281" v="203"/>
        <pc:sldMkLst>
          <pc:docMk/>
          <pc:sldMk cId="1985322280" sldId="355"/>
        </pc:sldMkLst>
      </pc:sldChg>
      <pc:sldChg chg="del">
        <pc:chgData name="Jason Lillywhite" userId="f5135ee0-6ad9-4b04-8840-c96affa9e19e" providerId="ADAL" clId="{1BD2E241-8BA8-4BA3-8687-F45CE1483E55}" dt="2024-07-30T20:34:08.145" v="1" actId="47"/>
        <pc:sldMkLst>
          <pc:docMk/>
          <pc:sldMk cId="335119321" sldId="356"/>
        </pc:sldMkLst>
      </pc:sldChg>
      <pc:sldChg chg="add">
        <pc:chgData name="Jason Lillywhite" userId="f5135ee0-6ad9-4b04-8840-c96affa9e19e" providerId="ADAL" clId="{1BD2E241-8BA8-4BA3-8687-F45CE1483E55}" dt="2024-08-20T20:03:44.281" v="203"/>
        <pc:sldMkLst>
          <pc:docMk/>
          <pc:sldMk cId="1195693810" sldId="357"/>
        </pc:sldMkLst>
      </pc:sldChg>
      <pc:sldChg chg="del">
        <pc:chgData name="Jason Lillywhite" userId="f5135ee0-6ad9-4b04-8840-c96affa9e19e" providerId="ADAL" clId="{1BD2E241-8BA8-4BA3-8687-F45CE1483E55}" dt="2024-07-30T20:34:08.145" v="1" actId="47"/>
        <pc:sldMkLst>
          <pc:docMk/>
          <pc:sldMk cId="3380410684" sldId="357"/>
        </pc:sldMkLst>
      </pc:sldChg>
      <pc:sldChg chg="del">
        <pc:chgData name="Jason Lillywhite" userId="f5135ee0-6ad9-4b04-8840-c96affa9e19e" providerId="ADAL" clId="{1BD2E241-8BA8-4BA3-8687-F45CE1483E55}" dt="2024-07-30T20:34:08.145" v="1" actId="47"/>
        <pc:sldMkLst>
          <pc:docMk/>
          <pc:sldMk cId="363968473" sldId="358"/>
        </pc:sldMkLst>
      </pc:sldChg>
      <pc:sldChg chg="del">
        <pc:chgData name="Jason Lillywhite" userId="f5135ee0-6ad9-4b04-8840-c96affa9e19e" providerId="ADAL" clId="{1BD2E241-8BA8-4BA3-8687-F45CE1483E55}" dt="2024-07-30T20:34:08.145" v="1" actId="47"/>
        <pc:sldMkLst>
          <pc:docMk/>
          <pc:sldMk cId="4136986833" sldId="359"/>
        </pc:sldMkLst>
      </pc:sldChg>
      <pc:sldChg chg="del">
        <pc:chgData name="Jason Lillywhite" userId="f5135ee0-6ad9-4b04-8840-c96affa9e19e" providerId="ADAL" clId="{1BD2E241-8BA8-4BA3-8687-F45CE1483E55}" dt="2024-07-30T20:34:08.145" v="1" actId="47"/>
        <pc:sldMkLst>
          <pc:docMk/>
          <pc:sldMk cId="230753021" sldId="360"/>
        </pc:sldMkLst>
      </pc:sldChg>
      <pc:sldChg chg="add">
        <pc:chgData name="Jason Lillywhite" userId="f5135ee0-6ad9-4b04-8840-c96affa9e19e" providerId="ADAL" clId="{1BD2E241-8BA8-4BA3-8687-F45CE1483E55}" dt="2024-08-20T20:03:44.281" v="203"/>
        <pc:sldMkLst>
          <pc:docMk/>
          <pc:sldMk cId="2713979775" sldId="360"/>
        </pc:sldMkLst>
      </pc:sldChg>
      <pc:sldChg chg="del">
        <pc:chgData name="Jason Lillywhite" userId="f5135ee0-6ad9-4b04-8840-c96affa9e19e" providerId="ADAL" clId="{1BD2E241-8BA8-4BA3-8687-F45CE1483E55}" dt="2024-07-30T20:34:08.145" v="1" actId="47"/>
        <pc:sldMkLst>
          <pc:docMk/>
          <pc:sldMk cId="2259561631" sldId="361"/>
        </pc:sldMkLst>
      </pc:sldChg>
      <pc:sldChg chg="add">
        <pc:chgData name="Jason Lillywhite" userId="f5135ee0-6ad9-4b04-8840-c96affa9e19e" providerId="ADAL" clId="{1BD2E241-8BA8-4BA3-8687-F45CE1483E55}" dt="2024-08-20T20:03:44.281" v="203"/>
        <pc:sldMkLst>
          <pc:docMk/>
          <pc:sldMk cId="3603139740" sldId="362"/>
        </pc:sldMkLst>
      </pc:sldChg>
      <pc:sldChg chg="del">
        <pc:chgData name="Jason Lillywhite" userId="f5135ee0-6ad9-4b04-8840-c96affa9e19e" providerId="ADAL" clId="{1BD2E241-8BA8-4BA3-8687-F45CE1483E55}" dt="2024-07-30T20:34:08.145" v="1" actId="47"/>
        <pc:sldMkLst>
          <pc:docMk/>
          <pc:sldMk cId="3809497218" sldId="362"/>
        </pc:sldMkLst>
      </pc:sldChg>
      <pc:sldChg chg="del">
        <pc:chgData name="Jason Lillywhite" userId="f5135ee0-6ad9-4b04-8840-c96affa9e19e" providerId="ADAL" clId="{1BD2E241-8BA8-4BA3-8687-F45CE1483E55}" dt="2024-07-30T20:34:08.145" v="1" actId="47"/>
        <pc:sldMkLst>
          <pc:docMk/>
          <pc:sldMk cId="3911614919" sldId="363"/>
        </pc:sldMkLst>
      </pc:sldChg>
      <pc:sldChg chg="add">
        <pc:chgData name="Jason Lillywhite" userId="f5135ee0-6ad9-4b04-8840-c96affa9e19e" providerId="ADAL" clId="{1BD2E241-8BA8-4BA3-8687-F45CE1483E55}" dt="2024-08-20T20:03:44.281" v="203"/>
        <pc:sldMkLst>
          <pc:docMk/>
          <pc:sldMk cId="4168578095" sldId="363"/>
        </pc:sldMkLst>
      </pc:sldChg>
      <pc:sldChg chg="add">
        <pc:chgData name="Jason Lillywhite" userId="f5135ee0-6ad9-4b04-8840-c96affa9e19e" providerId="ADAL" clId="{1BD2E241-8BA8-4BA3-8687-F45CE1483E55}" dt="2024-08-20T20:03:44.281" v="203"/>
        <pc:sldMkLst>
          <pc:docMk/>
          <pc:sldMk cId="1139610799" sldId="364"/>
        </pc:sldMkLst>
      </pc:sldChg>
      <pc:sldChg chg="del">
        <pc:chgData name="Jason Lillywhite" userId="f5135ee0-6ad9-4b04-8840-c96affa9e19e" providerId="ADAL" clId="{1BD2E241-8BA8-4BA3-8687-F45CE1483E55}" dt="2024-07-30T20:34:08.145" v="1" actId="47"/>
        <pc:sldMkLst>
          <pc:docMk/>
          <pc:sldMk cId="1837844206" sldId="364"/>
        </pc:sldMkLst>
      </pc:sldChg>
      <pc:sldChg chg="add">
        <pc:chgData name="Jason Lillywhite" userId="f5135ee0-6ad9-4b04-8840-c96affa9e19e" providerId="ADAL" clId="{1BD2E241-8BA8-4BA3-8687-F45CE1483E55}" dt="2024-08-20T20:03:44.281" v="203"/>
        <pc:sldMkLst>
          <pc:docMk/>
          <pc:sldMk cId="156924405" sldId="365"/>
        </pc:sldMkLst>
      </pc:sldChg>
      <pc:sldChg chg="del">
        <pc:chgData name="Jason Lillywhite" userId="f5135ee0-6ad9-4b04-8840-c96affa9e19e" providerId="ADAL" clId="{1BD2E241-8BA8-4BA3-8687-F45CE1483E55}" dt="2024-07-30T20:34:08.145" v="1" actId="47"/>
        <pc:sldMkLst>
          <pc:docMk/>
          <pc:sldMk cId="2939679212" sldId="365"/>
        </pc:sldMkLst>
      </pc:sldChg>
      <pc:sldChg chg="add">
        <pc:chgData name="Jason Lillywhite" userId="f5135ee0-6ad9-4b04-8840-c96affa9e19e" providerId="ADAL" clId="{1BD2E241-8BA8-4BA3-8687-F45CE1483E55}" dt="2024-08-20T20:03:44.281" v="203"/>
        <pc:sldMkLst>
          <pc:docMk/>
          <pc:sldMk cId="599465797" sldId="366"/>
        </pc:sldMkLst>
      </pc:sldChg>
      <pc:sldChg chg="del">
        <pc:chgData name="Jason Lillywhite" userId="f5135ee0-6ad9-4b04-8840-c96affa9e19e" providerId="ADAL" clId="{1BD2E241-8BA8-4BA3-8687-F45CE1483E55}" dt="2024-07-30T20:34:08.145" v="1" actId="47"/>
        <pc:sldMkLst>
          <pc:docMk/>
          <pc:sldMk cId="2149604562" sldId="366"/>
        </pc:sldMkLst>
      </pc:sldChg>
      <pc:sldChg chg="del">
        <pc:chgData name="Jason Lillywhite" userId="f5135ee0-6ad9-4b04-8840-c96affa9e19e" providerId="ADAL" clId="{1BD2E241-8BA8-4BA3-8687-F45CE1483E55}" dt="2024-07-30T20:34:08.145" v="1" actId="47"/>
        <pc:sldMkLst>
          <pc:docMk/>
          <pc:sldMk cId="1728554661" sldId="367"/>
        </pc:sldMkLst>
      </pc:sldChg>
      <pc:sldChg chg="add">
        <pc:chgData name="Jason Lillywhite" userId="f5135ee0-6ad9-4b04-8840-c96affa9e19e" providerId="ADAL" clId="{1BD2E241-8BA8-4BA3-8687-F45CE1483E55}" dt="2024-08-20T20:03:44.281" v="203"/>
        <pc:sldMkLst>
          <pc:docMk/>
          <pc:sldMk cId="4172969695" sldId="367"/>
        </pc:sldMkLst>
      </pc:sldChg>
      <pc:sldChg chg="del">
        <pc:chgData name="Jason Lillywhite" userId="f5135ee0-6ad9-4b04-8840-c96affa9e19e" providerId="ADAL" clId="{1BD2E241-8BA8-4BA3-8687-F45CE1483E55}" dt="2024-07-30T20:34:08.145" v="1" actId="47"/>
        <pc:sldMkLst>
          <pc:docMk/>
          <pc:sldMk cId="3204471054" sldId="368"/>
        </pc:sldMkLst>
      </pc:sldChg>
      <pc:sldChg chg="add">
        <pc:chgData name="Jason Lillywhite" userId="f5135ee0-6ad9-4b04-8840-c96affa9e19e" providerId="ADAL" clId="{1BD2E241-8BA8-4BA3-8687-F45CE1483E55}" dt="2024-08-20T20:03:44.281" v="203"/>
        <pc:sldMkLst>
          <pc:docMk/>
          <pc:sldMk cId="3430830338" sldId="368"/>
        </pc:sldMkLst>
      </pc:sldChg>
      <pc:sldChg chg="del">
        <pc:chgData name="Jason Lillywhite" userId="f5135ee0-6ad9-4b04-8840-c96affa9e19e" providerId="ADAL" clId="{1BD2E241-8BA8-4BA3-8687-F45CE1483E55}" dt="2024-07-30T20:34:08.145" v="1" actId="47"/>
        <pc:sldMkLst>
          <pc:docMk/>
          <pc:sldMk cId="639602199" sldId="369"/>
        </pc:sldMkLst>
      </pc:sldChg>
      <pc:sldChg chg="del">
        <pc:chgData name="Jason Lillywhite" userId="f5135ee0-6ad9-4b04-8840-c96affa9e19e" providerId="ADAL" clId="{1BD2E241-8BA8-4BA3-8687-F45CE1483E55}" dt="2024-07-30T20:34:08.145" v="1" actId="47"/>
        <pc:sldMkLst>
          <pc:docMk/>
          <pc:sldMk cId="4246830958" sldId="370"/>
        </pc:sldMkLst>
      </pc:sldChg>
      <pc:sldChg chg="del">
        <pc:chgData name="Jason Lillywhite" userId="f5135ee0-6ad9-4b04-8840-c96affa9e19e" providerId="ADAL" clId="{1BD2E241-8BA8-4BA3-8687-F45CE1483E55}" dt="2024-07-30T20:34:08.145" v="1" actId="47"/>
        <pc:sldMkLst>
          <pc:docMk/>
          <pc:sldMk cId="663008693" sldId="371"/>
        </pc:sldMkLst>
      </pc:sldChg>
      <pc:sldChg chg="del">
        <pc:chgData name="Jason Lillywhite" userId="f5135ee0-6ad9-4b04-8840-c96affa9e19e" providerId="ADAL" clId="{1BD2E241-8BA8-4BA3-8687-F45CE1483E55}" dt="2024-07-30T20:34:08.145" v="1" actId="47"/>
        <pc:sldMkLst>
          <pc:docMk/>
          <pc:sldMk cId="533026889" sldId="372"/>
        </pc:sldMkLst>
      </pc:sldChg>
      <pc:sldChg chg="del">
        <pc:chgData name="Jason Lillywhite" userId="f5135ee0-6ad9-4b04-8840-c96affa9e19e" providerId="ADAL" clId="{1BD2E241-8BA8-4BA3-8687-F45CE1483E55}" dt="2024-07-30T20:34:08.145" v="1" actId="47"/>
        <pc:sldMkLst>
          <pc:docMk/>
          <pc:sldMk cId="2587298046" sldId="373"/>
        </pc:sldMkLst>
      </pc:sldChg>
      <pc:sldChg chg="del">
        <pc:chgData name="Jason Lillywhite" userId="f5135ee0-6ad9-4b04-8840-c96affa9e19e" providerId="ADAL" clId="{1BD2E241-8BA8-4BA3-8687-F45CE1483E55}" dt="2024-07-30T20:34:08.145" v="1" actId="47"/>
        <pc:sldMkLst>
          <pc:docMk/>
          <pc:sldMk cId="2484008274" sldId="374"/>
        </pc:sldMkLst>
      </pc:sldChg>
      <pc:sldChg chg="del">
        <pc:chgData name="Jason Lillywhite" userId="f5135ee0-6ad9-4b04-8840-c96affa9e19e" providerId="ADAL" clId="{1BD2E241-8BA8-4BA3-8687-F45CE1483E55}" dt="2024-07-30T20:34:08.145" v="1" actId="47"/>
        <pc:sldMkLst>
          <pc:docMk/>
          <pc:sldMk cId="382967074" sldId="375"/>
        </pc:sldMkLst>
      </pc:sldChg>
      <pc:sldChg chg="del">
        <pc:chgData name="Jason Lillywhite" userId="f5135ee0-6ad9-4b04-8840-c96affa9e19e" providerId="ADAL" clId="{1BD2E241-8BA8-4BA3-8687-F45CE1483E55}" dt="2024-07-30T20:34:08.145" v="1" actId="47"/>
        <pc:sldMkLst>
          <pc:docMk/>
          <pc:sldMk cId="2114779592" sldId="376"/>
        </pc:sldMkLst>
      </pc:sldChg>
      <pc:sldChg chg="del">
        <pc:chgData name="Jason Lillywhite" userId="f5135ee0-6ad9-4b04-8840-c96affa9e19e" providerId="ADAL" clId="{1BD2E241-8BA8-4BA3-8687-F45CE1483E55}" dt="2024-07-30T20:34:08.145" v="1" actId="47"/>
        <pc:sldMkLst>
          <pc:docMk/>
          <pc:sldMk cId="1834209068" sldId="377"/>
        </pc:sldMkLst>
      </pc:sldChg>
      <pc:sldChg chg="del">
        <pc:chgData name="Jason Lillywhite" userId="f5135ee0-6ad9-4b04-8840-c96affa9e19e" providerId="ADAL" clId="{1BD2E241-8BA8-4BA3-8687-F45CE1483E55}" dt="2024-07-30T20:34:08.145" v="1" actId="47"/>
        <pc:sldMkLst>
          <pc:docMk/>
          <pc:sldMk cId="2113659178" sldId="378"/>
        </pc:sldMkLst>
      </pc:sldChg>
      <pc:sldChg chg="del">
        <pc:chgData name="Jason Lillywhite" userId="f5135ee0-6ad9-4b04-8840-c96affa9e19e" providerId="ADAL" clId="{1BD2E241-8BA8-4BA3-8687-F45CE1483E55}" dt="2024-07-30T20:34:08.145" v="1" actId="47"/>
        <pc:sldMkLst>
          <pc:docMk/>
          <pc:sldMk cId="4068963564" sldId="379"/>
        </pc:sldMkLst>
      </pc:sldChg>
      <pc:sldChg chg="del">
        <pc:chgData name="Jason Lillywhite" userId="f5135ee0-6ad9-4b04-8840-c96affa9e19e" providerId="ADAL" clId="{1BD2E241-8BA8-4BA3-8687-F45CE1483E55}" dt="2024-07-30T20:34:08.145" v="1" actId="47"/>
        <pc:sldMkLst>
          <pc:docMk/>
          <pc:sldMk cId="3401726487" sldId="380"/>
        </pc:sldMkLst>
      </pc:sldChg>
      <pc:sldChg chg="del">
        <pc:chgData name="Jason Lillywhite" userId="f5135ee0-6ad9-4b04-8840-c96affa9e19e" providerId="ADAL" clId="{1BD2E241-8BA8-4BA3-8687-F45CE1483E55}" dt="2024-07-30T20:34:08.145" v="1" actId="47"/>
        <pc:sldMkLst>
          <pc:docMk/>
          <pc:sldMk cId="1449346743" sldId="381"/>
        </pc:sldMkLst>
      </pc:sldChg>
      <pc:sldChg chg="del">
        <pc:chgData name="Jason Lillywhite" userId="f5135ee0-6ad9-4b04-8840-c96affa9e19e" providerId="ADAL" clId="{1BD2E241-8BA8-4BA3-8687-F45CE1483E55}" dt="2024-07-30T20:34:08.145" v="1" actId="47"/>
        <pc:sldMkLst>
          <pc:docMk/>
          <pc:sldMk cId="2692392210" sldId="382"/>
        </pc:sldMkLst>
      </pc:sldChg>
      <pc:sldChg chg="del">
        <pc:chgData name="Jason Lillywhite" userId="f5135ee0-6ad9-4b04-8840-c96affa9e19e" providerId="ADAL" clId="{1BD2E241-8BA8-4BA3-8687-F45CE1483E55}" dt="2024-07-30T20:34:08.145" v="1" actId="47"/>
        <pc:sldMkLst>
          <pc:docMk/>
          <pc:sldMk cId="3282233520" sldId="383"/>
        </pc:sldMkLst>
      </pc:sldChg>
      <pc:sldChg chg="del">
        <pc:chgData name="Jason Lillywhite" userId="f5135ee0-6ad9-4b04-8840-c96affa9e19e" providerId="ADAL" clId="{1BD2E241-8BA8-4BA3-8687-F45CE1483E55}" dt="2024-07-30T20:34:08.145" v="1" actId="47"/>
        <pc:sldMkLst>
          <pc:docMk/>
          <pc:sldMk cId="2166962858" sldId="384"/>
        </pc:sldMkLst>
      </pc:sldChg>
      <pc:sldChg chg="del">
        <pc:chgData name="Jason Lillywhite" userId="f5135ee0-6ad9-4b04-8840-c96affa9e19e" providerId="ADAL" clId="{1BD2E241-8BA8-4BA3-8687-F45CE1483E55}" dt="2024-07-30T20:34:08.145" v="1" actId="47"/>
        <pc:sldMkLst>
          <pc:docMk/>
          <pc:sldMk cId="1221047131" sldId="385"/>
        </pc:sldMkLst>
      </pc:sldChg>
      <pc:sldChg chg="del">
        <pc:chgData name="Jason Lillywhite" userId="f5135ee0-6ad9-4b04-8840-c96affa9e19e" providerId="ADAL" clId="{1BD2E241-8BA8-4BA3-8687-F45CE1483E55}" dt="2024-07-30T20:34:08.145" v="1" actId="47"/>
        <pc:sldMkLst>
          <pc:docMk/>
          <pc:sldMk cId="1437842973" sldId="386"/>
        </pc:sldMkLst>
      </pc:sldChg>
      <pc:sldChg chg="del">
        <pc:chgData name="Jason Lillywhite" userId="f5135ee0-6ad9-4b04-8840-c96affa9e19e" providerId="ADAL" clId="{1BD2E241-8BA8-4BA3-8687-F45CE1483E55}" dt="2024-07-30T20:34:08.145" v="1" actId="47"/>
        <pc:sldMkLst>
          <pc:docMk/>
          <pc:sldMk cId="2626649990" sldId="387"/>
        </pc:sldMkLst>
      </pc:sldChg>
      <pc:sldChg chg="del">
        <pc:chgData name="Jason Lillywhite" userId="f5135ee0-6ad9-4b04-8840-c96affa9e19e" providerId="ADAL" clId="{1BD2E241-8BA8-4BA3-8687-F45CE1483E55}" dt="2024-07-30T20:34:08.145" v="1" actId="47"/>
        <pc:sldMkLst>
          <pc:docMk/>
          <pc:sldMk cId="2364052622" sldId="388"/>
        </pc:sldMkLst>
      </pc:sldChg>
      <pc:sldChg chg="del">
        <pc:chgData name="Jason Lillywhite" userId="f5135ee0-6ad9-4b04-8840-c96affa9e19e" providerId="ADAL" clId="{1BD2E241-8BA8-4BA3-8687-F45CE1483E55}" dt="2024-07-30T20:34:08.145" v="1" actId="47"/>
        <pc:sldMkLst>
          <pc:docMk/>
          <pc:sldMk cId="3606038745" sldId="389"/>
        </pc:sldMkLst>
      </pc:sldChg>
      <pc:sldChg chg="del">
        <pc:chgData name="Jason Lillywhite" userId="f5135ee0-6ad9-4b04-8840-c96affa9e19e" providerId="ADAL" clId="{1BD2E241-8BA8-4BA3-8687-F45CE1483E55}" dt="2024-07-30T20:34:08.145" v="1" actId="47"/>
        <pc:sldMkLst>
          <pc:docMk/>
          <pc:sldMk cId="641218012" sldId="390"/>
        </pc:sldMkLst>
      </pc:sldChg>
      <pc:sldChg chg="del">
        <pc:chgData name="Jason Lillywhite" userId="f5135ee0-6ad9-4b04-8840-c96affa9e19e" providerId="ADAL" clId="{1BD2E241-8BA8-4BA3-8687-F45CE1483E55}" dt="2024-07-30T20:34:08.145" v="1" actId="47"/>
        <pc:sldMkLst>
          <pc:docMk/>
          <pc:sldMk cId="1688516413" sldId="391"/>
        </pc:sldMkLst>
      </pc:sldChg>
      <pc:sldChg chg="del">
        <pc:chgData name="Jason Lillywhite" userId="f5135ee0-6ad9-4b04-8840-c96affa9e19e" providerId="ADAL" clId="{1BD2E241-8BA8-4BA3-8687-F45CE1483E55}" dt="2024-07-30T20:34:08.145" v="1" actId="47"/>
        <pc:sldMkLst>
          <pc:docMk/>
          <pc:sldMk cId="1457091414" sldId="392"/>
        </pc:sldMkLst>
      </pc:sldChg>
      <pc:sldChg chg="del">
        <pc:chgData name="Jason Lillywhite" userId="f5135ee0-6ad9-4b04-8840-c96affa9e19e" providerId="ADAL" clId="{1BD2E241-8BA8-4BA3-8687-F45CE1483E55}" dt="2024-07-30T20:34:08.145" v="1" actId="47"/>
        <pc:sldMkLst>
          <pc:docMk/>
          <pc:sldMk cId="1668619443" sldId="393"/>
        </pc:sldMkLst>
      </pc:sldChg>
      <pc:sldChg chg="del">
        <pc:chgData name="Jason Lillywhite" userId="f5135ee0-6ad9-4b04-8840-c96affa9e19e" providerId="ADAL" clId="{1BD2E241-8BA8-4BA3-8687-F45CE1483E55}" dt="2024-07-30T20:34:08.145" v="1" actId="47"/>
        <pc:sldMkLst>
          <pc:docMk/>
          <pc:sldMk cId="3136025406" sldId="394"/>
        </pc:sldMkLst>
      </pc:sldChg>
      <pc:sldChg chg="del">
        <pc:chgData name="Jason Lillywhite" userId="f5135ee0-6ad9-4b04-8840-c96affa9e19e" providerId="ADAL" clId="{1BD2E241-8BA8-4BA3-8687-F45CE1483E55}" dt="2024-07-30T20:34:08.145" v="1" actId="47"/>
        <pc:sldMkLst>
          <pc:docMk/>
          <pc:sldMk cId="3206913764" sldId="395"/>
        </pc:sldMkLst>
      </pc:sldChg>
      <pc:sldChg chg="del">
        <pc:chgData name="Jason Lillywhite" userId="f5135ee0-6ad9-4b04-8840-c96affa9e19e" providerId="ADAL" clId="{1BD2E241-8BA8-4BA3-8687-F45CE1483E55}" dt="2024-07-30T20:34:08.145" v="1" actId="47"/>
        <pc:sldMkLst>
          <pc:docMk/>
          <pc:sldMk cId="1554613611" sldId="396"/>
        </pc:sldMkLst>
      </pc:sldChg>
      <pc:sldChg chg="del">
        <pc:chgData name="Jason Lillywhite" userId="f5135ee0-6ad9-4b04-8840-c96affa9e19e" providerId="ADAL" clId="{1BD2E241-8BA8-4BA3-8687-F45CE1483E55}" dt="2024-07-30T20:34:08.145" v="1" actId="47"/>
        <pc:sldMkLst>
          <pc:docMk/>
          <pc:sldMk cId="2894420490" sldId="397"/>
        </pc:sldMkLst>
      </pc:sldChg>
      <pc:sldChg chg="add">
        <pc:chgData name="Jason Lillywhite" userId="f5135ee0-6ad9-4b04-8840-c96affa9e19e" providerId="ADAL" clId="{1BD2E241-8BA8-4BA3-8687-F45CE1483E55}" dt="2024-08-20T20:03:44.281" v="203"/>
        <pc:sldMkLst>
          <pc:docMk/>
          <pc:sldMk cId="2672749341" sldId="398"/>
        </pc:sldMkLst>
      </pc:sldChg>
      <pc:sldChg chg="del">
        <pc:chgData name="Jason Lillywhite" userId="f5135ee0-6ad9-4b04-8840-c96affa9e19e" providerId="ADAL" clId="{1BD2E241-8BA8-4BA3-8687-F45CE1483E55}" dt="2024-07-30T20:34:08.145" v="1" actId="47"/>
        <pc:sldMkLst>
          <pc:docMk/>
          <pc:sldMk cId="2940181470" sldId="398"/>
        </pc:sldMkLst>
      </pc:sldChg>
      <pc:sldChg chg="del">
        <pc:chgData name="Jason Lillywhite" userId="f5135ee0-6ad9-4b04-8840-c96affa9e19e" providerId="ADAL" clId="{1BD2E241-8BA8-4BA3-8687-F45CE1483E55}" dt="2024-07-30T20:34:08.145" v="1" actId="47"/>
        <pc:sldMkLst>
          <pc:docMk/>
          <pc:sldMk cId="2368960837" sldId="399"/>
        </pc:sldMkLst>
      </pc:sldChg>
      <pc:sldChg chg="del">
        <pc:chgData name="Jason Lillywhite" userId="f5135ee0-6ad9-4b04-8840-c96affa9e19e" providerId="ADAL" clId="{1BD2E241-8BA8-4BA3-8687-F45CE1483E55}" dt="2024-07-30T20:34:08.145" v="1" actId="47"/>
        <pc:sldMkLst>
          <pc:docMk/>
          <pc:sldMk cId="599159939" sldId="400"/>
        </pc:sldMkLst>
      </pc:sldChg>
      <pc:sldChg chg="del">
        <pc:chgData name="Jason Lillywhite" userId="f5135ee0-6ad9-4b04-8840-c96affa9e19e" providerId="ADAL" clId="{1BD2E241-8BA8-4BA3-8687-F45CE1483E55}" dt="2024-07-30T20:34:08.145" v="1" actId="47"/>
        <pc:sldMkLst>
          <pc:docMk/>
          <pc:sldMk cId="1518715345" sldId="401"/>
        </pc:sldMkLst>
      </pc:sldChg>
      <pc:sldChg chg="add">
        <pc:chgData name="Jason Lillywhite" userId="f5135ee0-6ad9-4b04-8840-c96affa9e19e" providerId="ADAL" clId="{1BD2E241-8BA8-4BA3-8687-F45CE1483E55}" dt="2024-08-20T20:03:44.281" v="203"/>
        <pc:sldMkLst>
          <pc:docMk/>
          <pc:sldMk cId="3891058652" sldId="401"/>
        </pc:sldMkLst>
      </pc:sldChg>
      <pc:sldChg chg="del">
        <pc:chgData name="Jason Lillywhite" userId="f5135ee0-6ad9-4b04-8840-c96affa9e19e" providerId="ADAL" clId="{1BD2E241-8BA8-4BA3-8687-F45CE1483E55}" dt="2024-07-30T20:34:08.145" v="1" actId="47"/>
        <pc:sldMkLst>
          <pc:docMk/>
          <pc:sldMk cId="1163436407" sldId="402"/>
        </pc:sldMkLst>
      </pc:sldChg>
      <pc:sldChg chg="del">
        <pc:chgData name="Jason Lillywhite" userId="f5135ee0-6ad9-4b04-8840-c96affa9e19e" providerId="ADAL" clId="{1BD2E241-8BA8-4BA3-8687-F45CE1483E55}" dt="2024-07-30T20:34:08.145" v="1" actId="47"/>
        <pc:sldMkLst>
          <pc:docMk/>
          <pc:sldMk cId="2665010182" sldId="403"/>
        </pc:sldMkLst>
      </pc:sldChg>
      <pc:sldChg chg="add">
        <pc:chgData name="Jason Lillywhite" userId="f5135ee0-6ad9-4b04-8840-c96affa9e19e" providerId="ADAL" clId="{1BD2E241-8BA8-4BA3-8687-F45CE1483E55}" dt="2024-08-20T20:03:44.281" v="203"/>
        <pc:sldMkLst>
          <pc:docMk/>
          <pc:sldMk cId="776500482" sldId="404"/>
        </pc:sldMkLst>
      </pc:sldChg>
      <pc:sldChg chg="del">
        <pc:chgData name="Jason Lillywhite" userId="f5135ee0-6ad9-4b04-8840-c96affa9e19e" providerId="ADAL" clId="{1BD2E241-8BA8-4BA3-8687-F45CE1483E55}" dt="2024-07-30T20:34:08.145" v="1" actId="47"/>
        <pc:sldMkLst>
          <pc:docMk/>
          <pc:sldMk cId="1459742672" sldId="404"/>
        </pc:sldMkLst>
      </pc:sldChg>
      <pc:sldChg chg="del">
        <pc:chgData name="Jason Lillywhite" userId="f5135ee0-6ad9-4b04-8840-c96affa9e19e" providerId="ADAL" clId="{1BD2E241-8BA8-4BA3-8687-F45CE1483E55}" dt="2024-07-30T20:34:08.145" v="1" actId="47"/>
        <pc:sldMkLst>
          <pc:docMk/>
          <pc:sldMk cId="1286492797" sldId="405"/>
        </pc:sldMkLst>
      </pc:sldChg>
      <pc:sldChg chg="del">
        <pc:chgData name="Jason Lillywhite" userId="f5135ee0-6ad9-4b04-8840-c96affa9e19e" providerId="ADAL" clId="{1BD2E241-8BA8-4BA3-8687-F45CE1483E55}" dt="2024-07-30T20:34:08.145" v="1" actId="47"/>
        <pc:sldMkLst>
          <pc:docMk/>
          <pc:sldMk cId="1122937151" sldId="406"/>
        </pc:sldMkLst>
      </pc:sldChg>
      <pc:sldChg chg="add setBg">
        <pc:chgData name="Jason Lillywhite" userId="f5135ee0-6ad9-4b04-8840-c96affa9e19e" providerId="ADAL" clId="{1BD2E241-8BA8-4BA3-8687-F45CE1483E55}" dt="2024-08-20T20:05:19.680" v="235"/>
        <pc:sldMkLst>
          <pc:docMk/>
          <pc:sldMk cId="1129004519" sldId="406"/>
        </pc:sldMkLst>
      </pc:sldChg>
      <pc:sldChg chg="del">
        <pc:chgData name="Jason Lillywhite" userId="f5135ee0-6ad9-4b04-8840-c96affa9e19e" providerId="ADAL" clId="{1BD2E241-8BA8-4BA3-8687-F45CE1483E55}" dt="2024-07-30T20:34:08.145" v="1" actId="47"/>
        <pc:sldMkLst>
          <pc:docMk/>
          <pc:sldMk cId="3240604646" sldId="407"/>
        </pc:sldMkLst>
      </pc:sldChg>
      <pc:sldChg chg="del">
        <pc:chgData name="Jason Lillywhite" userId="f5135ee0-6ad9-4b04-8840-c96affa9e19e" providerId="ADAL" clId="{1BD2E241-8BA8-4BA3-8687-F45CE1483E55}" dt="2024-07-30T20:34:08.145" v="1" actId="47"/>
        <pc:sldMkLst>
          <pc:docMk/>
          <pc:sldMk cId="2052742156" sldId="408"/>
        </pc:sldMkLst>
      </pc:sldChg>
      <pc:sldChg chg="del">
        <pc:chgData name="Jason Lillywhite" userId="f5135ee0-6ad9-4b04-8840-c96affa9e19e" providerId="ADAL" clId="{1BD2E241-8BA8-4BA3-8687-F45CE1483E55}" dt="2024-07-30T20:34:08.145" v="1" actId="47"/>
        <pc:sldMkLst>
          <pc:docMk/>
          <pc:sldMk cId="98565591" sldId="409"/>
        </pc:sldMkLst>
      </pc:sldChg>
      <pc:sldChg chg="del">
        <pc:chgData name="Jason Lillywhite" userId="f5135ee0-6ad9-4b04-8840-c96affa9e19e" providerId="ADAL" clId="{1BD2E241-8BA8-4BA3-8687-F45CE1483E55}" dt="2024-07-30T20:34:08.145" v="1" actId="47"/>
        <pc:sldMkLst>
          <pc:docMk/>
          <pc:sldMk cId="2318568102" sldId="410"/>
        </pc:sldMkLst>
      </pc:sldChg>
      <pc:sldChg chg="add setBg">
        <pc:chgData name="Jason Lillywhite" userId="f5135ee0-6ad9-4b04-8840-c96affa9e19e" providerId="ADAL" clId="{1BD2E241-8BA8-4BA3-8687-F45CE1483E55}" dt="2024-08-20T20:05:26.899" v="236"/>
        <pc:sldMkLst>
          <pc:docMk/>
          <pc:sldMk cId="473826499" sldId="411"/>
        </pc:sldMkLst>
      </pc:sldChg>
      <pc:sldChg chg="del">
        <pc:chgData name="Jason Lillywhite" userId="f5135ee0-6ad9-4b04-8840-c96affa9e19e" providerId="ADAL" clId="{1BD2E241-8BA8-4BA3-8687-F45CE1483E55}" dt="2024-07-30T20:34:08.145" v="1" actId="47"/>
        <pc:sldMkLst>
          <pc:docMk/>
          <pc:sldMk cId="3989081899" sldId="411"/>
        </pc:sldMkLst>
      </pc:sldChg>
      <pc:sldChg chg="del">
        <pc:chgData name="Jason Lillywhite" userId="f5135ee0-6ad9-4b04-8840-c96affa9e19e" providerId="ADAL" clId="{1BD2E241-8BA8-4BA3-8687-F45CE1483E55}" dt="2024-07-30T20:34:08.145" v="1" actId="47"/>
        <pc:sldMkLst>
          <pc:docMk/>
          <pc:sldMk cId="1938417463" sldId="412"/>
        </pc:sldMkLst>
      </pc:sldChg>
      <pc:sldChg chg="add">
        <pc:chgData name="Jason Lillywhite" userId="f5135ee0-6ad9-4b04-8840-c96affa9e19e" providerId="ADAL" clId="{1BD2E241-8BA8-4BA3-8687-F45CE1483E55}" dt="2024-08-20T20:03:44.281" v="203"/>
        <pc:sldMkLst>
          <pc:docMk/>
          <pc:sldMk cId="2431811369" sldId="412"/>
        </pc:sldMkLst>
      </pc:sldChg>
      <pc:sldChg chg="del">
        <pc:chgData name="Jason Lillywhite" userId="f5135ee0-6ad9-4b04-8840-c96affa9e19e" providerId="ADAL" clId="{1BD2E241-8BA8-4BA3-8687-F45CE1483E55}" dt="2024-07-30T20:34:08.145" v="1" actId="47"/>
        <pc:sldMkLst>
          <pc:docMk/>
          <pc:sldMk cId="1032280890" sldId="413"/>
        </pc:sldMkLst>
      </pc:sldChg>
      <pc:sldChg chg="del">
        <pc:chgData name="Jason Lillywhite" userId="f5135ee0-6ad9-4b04-8840-c96affa9e19e" providerId="ADAL" clId="{1BD2E241-8BA8-4BA3-8687-F45CE1483E55}" dt="2024-07-30T20:34:08.145" v="1" actId="47"/>
        <pc:sldMkLst>
          <pc:docMk/>
          <pc:sldMk cId="1075373130" sldId="414"/>
        </pc:sldMkLst>
      </pc:sldChg>
      <pc:sldChg chg="del">
        <pc:chgData name="Jason Lillywhite" userId="f5135ee0-6ad9-4b04-8840-c96affa9e19e" providerId="ADAL" clId="{1BD2E241-8BA8-4BA3-8687-F45CE1483E55}" dt="2024-07-30T20:34:08.145" v="1" actId="47"/>
        <pc:sldMkLst>
          <pc:docMk/>
          <pc:sldMk cId="987515622" sldId="415"/>
        </pc:sldMkLst>
      </pc:sldChg>
      <pc:sldChg chg="del">
        <pc:chgData name="Jason Lillywhite" userId="f5135ee0-6ad9-4b04-8840-c96affa9e19e" providerId="ADAL" clId="{1BD2E241-8BA8-4BA3-8687-F45CE1483E55}" dt="2024-07-30T20:34:08.145" v="1" actId="47"/>
        <pc:sldMkLst>
          <pc:docMk/>
          <pc:sldMk cId="1199877415" sldId="416"/>
        </pc:sldMkLst>
      </pc:sldChg>
      <pc:sldChg chg="del">
        <pc:chgData name="Jason Lillywhite" userId="f5135ee0-6ad9-4b04-8840-c96affa9e19e" providerId="ADAL" clId="{1BD2E241-8BA8-4BA3-8687-F45CE1483E55}" dt="2024-07-30T20:34:08.145" v="1" actId="47"/>
        <pc:sldMkLst>
          <pc:docMk/>
          <pc:sldMk cId="1391246883" sldId="417"/>
        </pc:sldMkLst>
      </pc:sldChg>
      <pc:sldChg chg="add setBg">
        <pc:chgData name="Jason Lillywhite" userId="f5135ee0-6ad9-4b04-8840-c96affa9e19e" providerId="ADAL" clId="{1BD2E241-8BA8-4BA3-8687-F45CE1483E55}" dt="2024-08-20T20:05:33.146" v="237"/>
        <pc:sldMkLst>
          <pc:docMk/>
          <pc:sldMk cId="2821065703" sldId="417"/>
        </pc:sldMkLst>
      </pc:sldChg>
      <pc:sldChg chg="del">
        <pc:chgData name="Jason Lillywhite" userId="f5135ee0-6ad9-4b04-8840-c96affa9e19e" providerId="ADAL" clId="{1BD2E241-8BA8-4BA3-8687-F45CE1483E55}" dt="2024-07-30T20:34:08.145" v="1" actId="47"/>
        <pc:sldMkLst>
          <pc:docMk/>
          <pc:sldMk cId="1066048078" sldId="418"/>
        </pc:sldMkLst>
      </pc:sldChg>
      <pc:sldChg chg="del">
        <pc:chgData name="Jason Lillywhite" userId="f5135ee0-6ad9-4b04-8840-c96affa9e19e" providerId="ADAL" clId="{1BD2E241-8BA8-4BA3-8687-F45CE1483E55}" dt="2024-07-30T20:34:08.145" v="1" actId="47"/>
        <pc:sldMkLst>
          <pc:docMk/>
          <pc:sldMk cId="123173676" sldId="419"/>
        </pc:sldMkLst>
      </pc:sldChg>
      <pc:sldChg chg="add">
        <pc:chgData name="Jason Lillywhite" userId="f5135ee0-6ad9-4b04-8840-c96affa9e19e" providerId="ADAL" clId="{1BD2E241-8BA8-4BA3-8687-F45CE1483E55}" dt="2024-08-20T20:03:44.281" v="203"/>
        <pc:sldMkLst>
          <pc:docMk/>
          <pc:sldMk cId="3639661401" sldId="419"/>
        </pc:sldMkLst>
      </pc:sldChg>
      <pc:sldChg chg="del">
        <pc:chgData name="Jason Lillywhite" userId="f5135ee0-6ad9-4b04-8840-c96affa9e19e" providerId="ADAL" clId="{1BD2E241-8BA8-4BA3-8687-F45CE1483E55}" dt="2024-07-30T20:34:08.145" v="1" actId="47"/>
        <pc:sldMkLst>
          <pc:docMk/>
          <pc:sldMk cId="248737352" sldId="420"/>
        </pc:sldMkLst>
      </pc:sldChg>
      <pc:sldChg chg="del">
        <pc:chgData name="Jason Lillywhite" userId="f5135ee0-6ad9-4b04-8840-c96affa9e19e" providerId="ADAL" clId="{1BD2E241-8BA8-4BA3-8687-F45CE1483E55}" dt="2024-07-30T20:34:08.145" v="1" actId="47"/>
        <pc:sldMkLst>
          <pc:docMk/>
          <pc:sldMk cId="2678395331" sldId="421"/>
        </pc:sldMkLst>
      </pc:sldChg>
      <pc:sldChg chg="del">
        <pc:chgData name="Jason Lillywhite" userId="f5135ee0-6ad9-4b04-8840-c96affa9e19e" providerId="ADAL" clId="{1BD2E241-8BA8-4BA3-8687-F45CE1483E55}" dt="2024-07-30T20:34:08.145" v="1" actId="47"/>
        <pc:sldMkLst>
          <pc:docMk/>
          <pc:sldMk cId="4262136898" sldId="422"/>
        </pc:sldMkLst>
      </pc:sldChg>
      <pc:sldChg chg="del">
        <pc:chgData name="Jason Lillywhite" userId="f5135ee0-6ad9-4b04-8840-c96affa9e19e" providerId="ADAL" clId="{1BD2E241-8BA8-4BA3-8687-F45CE1483E55}" dt="2024-07-30T20:34:08.145" v="1" actId="47"/>
        <pc:sldMkLst>
          <pc:docMk/>
          <pc:sldMk cId="1873656171" sldId="423"/>
        </pc:sldMkLst>
      </pc:sldChg>
      <pc:sldChg chg="del">
        <pc:chgData name="Jason Lillywhite" userId="f5135ee0-6ad9-4b04-8840-c96affa9e19e" providerId="ADAL" clId="{1BD2E241-8BA8-4BA3-8687-F45CE1483E55}" dt="2024-07-30T20:34:08.145" v="1" actId="47"/>
        <pc:sldMkLst>
          <pc:docMk/>
          <pc:sldMk cId="3039805671" sldId="424"/>
        </pc:sldMkLst>
      </pc:sldChg>
      <pc:sldChg chg="addSp delSp modSp mod modClrScheme chgLayout">
        <pc:chgData name="Jason Lillywhite" userId="f5135ee0-6ad9-4b04-8840-c96affa9e19e" providerId="ADAL" clId="{1BD2E241-8BA8-4BA3-8687-F45CE1483E55}" dt="2024-08-20T19:56:10.658" v="47" actId="700"/>
        <pc:sldMkLst>
          <pc:docMk/>
          <pc:sldMk cId="887275519" sldId="425"/>
        </pc:sldMkLst>
        <pc:spChg chg="mod ord">
          <ac:chgData name="Jason Lillywhite" userId="f5135ee0-6ad9-4b04-8840-c96affa9e19e" providerId="ADAL" clId="{1BD2E241-8BA8-4BA3-8687-F45CE1483E55}" dt="2024-08-20T19:56:10.658" v="47" actId="700"/>
          <ac:spMkLst>
            <pc:docMk/>
            <pc:sldMk cId="887275519" sldId="425"/>
            <ac:spMk id="2" creationId="{00000000-0000-0000-0000-000000000000}"/>
          </ac:spMkLst>
        </pc:spChg>
        <pc:spChg chg="del mod ord">
          <ac:chgData name="Jason Lillywhite" userId="f5135ee0-6ad9-4b04-8840-c96affa9e19e" providerId="ADAL" clId="{1BD2E241-8BA8-4BA3-8687-F45CE1483E55}" dt="2024-08-20T19:56:10.658" v="47" actId="700"/>
          <ac:spMkLst>
            <pc:docMk/>
            <pc:sldMk cId="887275519" sldId="425"/>
            <ac:spMk id="3" creationId="{7856B529-5033-486D-B852-E0A1AA0BEDFF}"/>
          </ac:spMkLst>
        </pc:spChg>
        <pc:spChg chg="add mod ord">
          <ac:chgData name="Jason Lillywhite" userId="f5135ee0-6ad9-4b04-8840-c96affa9e19e" providerId="ADAL" clId="{1BD2E241-8BA8-4BA3-8687-F45CE1483E55}" dt="2024-08-20T19:56:10.658" v="47" actId="700"/>
          <ac:spMkLst>
            <pc:docMk/>
            <pc:sldMk cId="887275519" sldId="425"/>
            <ac:spMk id="4" creationId="{94803837-32D9-4289-9197-C5A4A7ABCDBD}"/>
          </ac:spMkLst>
        </pc:spChg>
      </pc:sldChg>
      <pc:sldChg chg="addSp delSp modSp mod delAnim modAnim">
        <pc:chgData name="Jason Lillywhite" userId="f5135ee0-6ad9-4b04-8840-c96affa9e19e" providerId="ADAL" clId="{1BD2E241-8BA8-4BA3-8687-F45CE1483E55}" dt="2024-08-20T20:00:18.838" v="126"/>
        <pc:sldMkLst>
          <pc:docMk/>
          <pc:sldMk cId="3140744569" sldId="433"/>
        </pc:sldMkLst>
        <pc:spChg chg="mod">
          <ac:chgData name="Jason Lillywhite" userId="f5135ee0-6ad9-4b04-8840-c96affa9e19e" providerId="ADAL" clId="{1BD2E241-8BA8-4BA3-8687-F45CE1483E55}" dt="2024-08-20T20:00:03.823" v="125" actId="5793"/>
          <ac:spMkLst>
            <pc:docMk/>
            <pc:sldMk cId="3140744569" sldId="433"/>
            <ac:spMk id="2" creationId="{00000000-0000-0000-0000-000000000000}"/>
          </ac:spMkLst>
        </pc:spChg>
        <pc:spChg chg="del">
          <ac:chgData name="Jason Lillywhite" userId="f5135ee0-6ad9-4b04-8840-c96affa9e19e" providerId="ADAL" clId="{1BD2E241-8BA8-4BA3-8687-F45CE1483E55}" dt="2024-08-20T19:57:42.055" v="54"/>
          <ac:spMkLst>
            <pc:docMk/>
            <pc:sldMk cId="3140744569" sldId="433"/>
            <ac:spMk id="16" creationId="{171BEFA3-37CE-F386-002A-A1DD8AEB47AC}"/>
          </ac:spMkLst>
        </pc:spChg>
        <pc:picChg chg="del">
          <ac:chgData name="Jason Lillywhite" userId="f5135ee0-6ad9-4b04-8840-c96affa9e19e" providerId="ADAL" clId="{1BD2E241-8BA8-4BA3-8687-F45CE1483E55}" dt="2024-08-20T19:56:53.872" v="48" actId="478"/>
          <ac:picMkLst>
            <pc:docMk/>
            <pc:sldMk cId="3140744569" sldId="433"/>
            <ac:picMk id="4" creationId="{00000000-0000-0000-0000-000000000000}"/>
          </ac:picMkLst>
        </pc:picChg>
        <pc:picChg chg="del">
          <ac:chgData name="Jason Lillywhite" userId="f5135ee0-6ad9-4b04-8840-c96affa9e19e" providerId="ADAL" clId="{1BD2E241-8BA8-4BA3-8687-F45CE1483E55}" dt="2024-08-20T19:56:59.247" v="49" actId="478"/>
          <ac:picMkLst>
            <pc:docMk/>
            <pc:sldMk cId="3140744569" sldId="433"/>
            <ac:picMk id="5" creationId="{00000000-0000-0000-0000-000000000000}"/>
          </ac:picMkLst>
        </pc:picChg>
        <pc:picChg chg="del">
          <ac:chgData name="Jason Lillywhite" userId="f5135ee0-6ad9-4b04-8840-c96affa9e19e" providerId="ADAL" clId="{1BD2E241-8BA8-4BA3-8687-F45CE1483E55}" dt="2024-08-20T19:57:01.620" v="50" actId="478"/>
          <ac:picMkLst>
            <pc:docMk/>
            <pc:sldMk cId="3140744569" sldId="433"/>
            <ac:picMk id="6" creationId="{00000000-0000-0000-0000-000000000000}"/>
          </ac:picMkLst>
        </pc:picChg>
        <pc:picChg chg="del">
          <ac:chgData name="Jason Lillywhite" userId="f5135ee0-6ad9-4b04-8840-c96affa9e19e" providerId="ADAL" clId="{1BD2E241-8BA8-4BA3-8687-F45CE1483E55}" dt="2024-08-20T19:57:03.625" v="51" actId="478"/>
          <ac:picMkLst>
            <pc:docMk/>
            <pc:sldMk cId="3140744569" sldId="433"/>
            <ac:picMk id="8" creationId="{00000000-0000-0000-0000-000000000000}"/>
          </ac:picMkLst>
        </pc:picChg>
        <pc:picChg chg="del">
          <ac:chgData name="Jason Lillywhite" userId="f5135ee0-6ad9-4b04-8840-c96affa9e19e" providerId="ADAL" clId="{1BD2E241-8BA8-4BA3-8687-F45CE1483E55}" dt="2024-08-20T19:57:05.545" v="52" actId="478"/>
          <ac:picMkLst>
            <pc:docMk/>
            <pc:sldMk cId="3140744569" sldId="433"/>
            <ac:picMk id="9" creationId="{00000000-0000-0000-0000-000000000000}"/>
          </ac:picMkLst>
        </pc:picChg>
        <pc:picChg chg="del">
          <ac:chgData name="Jason Lillywhite" userId="f5135ee0-6ad9-4b04-8840-c96affa9e19e" providerId="ADAL" clId="{1BD2E241-8BA8-4BA3-8687-F45CE1483E55}" dt="2024-08-20T19:57:08.939" v="53" actId="478"/>
          <ac:picMkLst>
            <pc:docMk/>
            <pc:sldMk cId="3140744569" sldId="433"/>
            <ac:picMk id="10" creationId="{00000000-0000-0000-0000-000000000000}"/>
          </ac:picMkLst>
        </pc:picChg>
        <pc:picChg chg="add mod">
          <ac:chgData name="Jason Lillywhite" userId="f5135ee0-6ad9-4b04-8840-c96affa9e19e" providerId="ADAL" clId="{1BD2E241-8BA8-4BA3-8687-F45CE1483E55}" dt="2024-08-20T19:59:54.969" v="93" actId="1076"/>
          <ac:picMkLst>
            <pc:docMk/>
            <pc:sldMk cId="3140744569" sldId="433"/>
            <ac:picMk id="1026" creationId="{0749A075-C996-6536-FFBB-F915B36215BC}"/>
          </ac:picMkLst>
        </pc:picChg>
        <pc:picChg chg="add mod">
          <ac:chgData name="Jason Lillywhite" userId="f5135ee0-6ad9-4b04-8840-c96affa9e19e" providerId="ADAL" clId="{1BD2E241-8BA8-4BA3-8687-F45CE1483E55}" dt="2024-08-20T19:59:57.470" v="94" actId="1076"/>
          <ac:picMkLst>
            <pc:docMk/>
            <pc:sldMk cId="3140744569" sldId="433"/>
            <ac:picMk id="1028" creationId="{F19EE097-B4D4-3079-34AA-EB778134E256}"/>
          </ac:picMkLst>
        </pc:picChg>
        <pc:picChg chg="add mod">
          <ac:chgData name="Jason Lillywhite" userId="f5135ee0-6ad9-4b04-8840-c96affa9e19e" providerId="ADAL" clId="{1BD2E241-8BA8-4BA3-8687-F45CE1483E55}" dt="2024-08-20T19:59:52.744" v="91" actId="1076"/>
          <ac:picMkLst>
            <pc:docMk/>
            <pc:sldMk cId="3140744569" sldId="433"/>
            <ac:picMk id="1030" creationId="{17A2379C-C9FB-8F49-E124-290C475E9147}"/>
          </ac:picMkLst>
        </pc:picChg>
      </pc:sldChg>
      <pc:sldChg chg="addSp delSp modSp mod">
        <pc:chgData name="Jason Lillywhite" userId="f5135ee0-6ad9-4b04-8840-c96affa9e19e" providerId="ADAL" clId="{1BD2E241-8BA8-4BA3-8687-F45CE1483E55}" dt="2024-08-20T20:02:00.197" v="128" actId="22"/>
        <pc:sldMkLst>
          <pc:docMk/>
          <pc:sldMk cId="260347327" sldId="434"/>
        </pc:sldMkLst>
        <pc:spChg chg="add del mod">
          <ac:chgData name="Jason Lillywhite" userId="f5135ee0-6ad9-4b04-8840-c96affa9e19e" providerId="ADAL" clId="{1BD2E241-8BA8-4BA3-8687-F45CE1483E55}" dt="2024-08-20T20:02:00.197" v="128" actId="22"/>
          <ac:spMkLst>
            <pc:docMk/>
            <pc:sldMk cId="260347327" sldId="434"/>
            <ac:spMk id="6" creationId="{00E76132-18FA-3DF6-0BDD-3ED07418E8AC}"/>
          </ac:spMkLst>
        </pc:spChg>
        <pc:picChg chg="del">
          <ac:chgData name="Jason Lillywhite" userId="f5135ee0-6ad9-4b04-8840-c96affa9e19e" providerId="ADAL" clId="{1BD2E241-8BA8-4BA3-8687-F45CE1483E55}" dt="2024-08-20T20:00:32.805" v="127" actId="478"/>
          <ac:picMkLst>
            <pc:docMk/>
            <pc:sldMk cId="260347327" sldId="434"/>
            <ac:picMk id="5" creationId="{F2B27787-39F5-43D0-A423-249CB2198F0E}"/>
          </ac:picMkLst>
        </pc:picChg>
        <pc:picChg chg="add mod ord">
          <ac:chgData name="Jason Lillywhite" userId="f5135ee0-6ad9-4b04-8840-c96affa9e19e" providerId="ADAL" clId="{1BD2E241-8BA8-4BA3-8687-F45CE1483E55}" dt="2024-08-20T20:02:00.197" v="128" actId="22"/>
          <ac:picMkLst>
            <pc:docMk/>
            <pc:sldMk cId="260347327" sldId="434"/>
            <ac:picMk id="8" creationId="{22F098F1-583B-D1B7-69F7-48CE8350AA3F}"/>
          </ac:picMkLst>
        </pc:picChg>
      </pc:sldChg>
      <pc:sldChg chg="addSp modSp mod">
        <pc:chgData name="Jason Lillywhite" userId="f5135ee0-6ad9-4b04-8840-c96affa9e19e" providerId="ADAL" clId="{1BD2E241-8BA8-4BA3-8687-F45CE1483E55}" dt="2024-08-20T20:02:34.986" v="176" actId="1076"/>
        <pc:sldMkLst>
          <pc:docMk/>
          <pc:sldMk cId="2964410683" sldId="435"/>
        </pc:sldMkLst>
        <pc:grpChg chg="add mod">
          <ac:chgData name="Jason Lillywhite" userId="f5135ee0-6ad9-4b04-8840-c96affa9e19e" providerId="ADAL" clId="{1BD2E241-8BA8-4BA3-8687-F45CE1483E55}" dt="2024-08-20T20:02:34.986" v="176" actId="1076"/>
          <ac:grpSpMkLst>
            <pc:docMk/>
            <pc:sldMk cId="2964410683" sldId="435"/>
            <ac:grpSpMk id="7" creationId="{F6108CC7-43A9-B76C-25EA-CF5A3B1D5BA2}"/>
          </ac:grpSpMkLst>
        </pc:grpChg>
        <pc:picChg chg="mod">
          <ac:chgData name="Jason Lillywhite" userId="f5135ee0-6ad9-4b04-8840-c96affa9e19e" providerId="ADAL" clId="{1BD2E241-8BA8-4BA3-8687-F45CE1483E55}" dt="2024-08-20T20:02:33" v="175" actId="164"/>
          <ac:picMkLst>
            <pc:docMk/>
            <pc:sldMk cId="2964410683" sldId="435"/>
            <ac:picMk id="2" creationId="{00000000-0000-0000-0000-000000000000}"/>
          </ac:picMkLst>
        </pc:picChg>
        <pc:picChg chg="mod">
          <ac:chgData name="Jason Lillywhite" userId="f5135ee0-6ad9-4b04-8840-c96affa9e19e" providerId="ADAL" clId="{1BD2E241-8BA8-4BA3-8687-F45CE1483E55}" dt="2024-08-20T20:02:33" v="175" actId="164"/>
          <ac:picMkLst>
            <pc:docMk/>
            <pc:sldMk cId="2964410683" sldId="435"/>
            <ac:picMk id="10" creationId="{00000000-0000-0000-0000-000000000000}"/>
          </ac:picMkLst>
        </pc:picChg>
        <pc:cxnChg chg="mod">
          <ac:chgData name="Jason Lillywhite" userId="f5135ee0-6ad9-4b04-8840-c96affa9e19e" providerId="ADAL" clId="{1BD2E241-8BA8-4BA3-8687-F45CE1483E55}" dt="2024-08-20T20:02:33" v="175" actId="164"/>
          <ac:cxnSpMkLst>
            <pc:docMk/>
            <pc:sldMk cId="2964410683" sldId="435"/>
            <ac:cxnSpMk id="11" creationId="{00000000-0000-0000-0000-000000000000}"/>
          </ac:cxnSpMkLst>
        </pc:cxnChg>
      </pc:sldChg>
      <pc:sldChg chg="add">
        <pc:chgData name="Jason Lillywhite" userId="f5135ee0-6ad9-4b04-8840-c96affa9e19e" providerId="ADAL" clId="{1BD2E241-8BA8-4BA3-8687-F45CE1483E55}" dt="2024-08-20T20:03:44.281" v="203"/>
        <pc:sldMkLst>
          <pc:docMk/>
          <pc:sldMk cId="1466679123" sldId="473"/>
        </pc:sldMkLst>
      </pc:sldChg>
      <pc:sldChg chg="add">
        <pc:chgData name="Jason Lillywhite" userId="f5135ee0-6ad9-4b04-8840-c96affa9e19e" providerId="ADAL" clId="{1BD2E241-8BA8-4BA3-8687-F45CE1483E55}" dt="2024-08-20T20:03:44.281" v="203"/>
        <pc:sldMkLst>
          <pc:docMk/>
          <pc:sldMk cId="1468388486" sldId="475"/>
        </pc:sldMkLst>
      </pc:sldChg>
      <pc:sldChg chg="add">
        <pc:chgData name="Jason Lillywhite" userId="f5135ee0-6ad9-4b04-8840-c96affa9e19e" providerId="ADAL" clId="{1BD2E241-8BA8-4BA3-8687-F45CE1483E55}" dt="2024-08-20T20:03:44.281" v="203"/>
        <pc:sldMkLst>
          <pc:docMk/>
          <pc:sldMk cId="2284381178" sldId="476"/>
        </pc:sldMkLst>
      </pc:sldChg>
      <pc:sldChg chg="add">
        <pc:chgData name="Jason Lillywhite" userId="f5135ee0-6ad9-4b04-8840-c96affa9e19e" providerId="ADAL" clId="{1BD2E241-8BA8-4BA3-8687-F45CE1483E55}" dt="2024-08-20T20:03:44.281" v="203"/>
        <pc:sldMkLst>
          <pc:docMk/>
          <pc:sldMk cId="1805889455" sldId="478"/>
        </pc:sldMkLst>
      </pc:sldChg>
      <pc:sldChg chg="add">
        <pc:chgData name="Jason Lillywhite" userId="f5135ee0-6ad9-4b04-8840-c96affa9e19e" providerId="ADAL" clId="{1BD2E241-8BA8-4BA3-8687-F45CE1483E55}" dt="2024-08-20T20:03:44.281" v="203"/>
        <pc:sldMkLst>
          <pc:docMk/>
          <pc:sldMk cId="4273171877" sldId="479"/>
        </pc:sldMkLst>
      </pc:sldChg>
      <pc:sldChg chg="add">
        <pc:chgData name="Jason Lillywhite" userId="f5135ee0-6ad9-4b04-8840-c96affa9e19e" providerId="ADAL" clId="{1BD2E241-8BA8-4BA3-8687-F45CE1483E55}" dt="2024-08-20T20:03:44.281" v="203"/>
        <pc:sldMkLst>
          <pc:docMk/>
          <pc:sldMk cId="3765299907" sldId="500"/>
        </pc:sldMkLst>
      </pc:sldChg>
      <pc:sldChg chg="add">
        <pc:chgData name="Jason Lillywhite" userId="f5135ee0-6ad9-4b04-8840-c96affa9e19e" providerId="ADAL" clId="{1BD2E241-8BA8-4BA3-8687-F45CE1483E55}" dt="2024-08-20T20:03:44.281" v="203"/>
        <pc:sldMkLst>
          <pc:docMk/>
          <pc:sldMk cId="1377736728" sldId="522"/>
        </pc:sldMkLst>
      </pc:sldChg>
      <pc:sldChg chg="add setBg">
        <pc:chgData name="Jason Lillywhite" userId="f5135ee0-6ad9-4b04-8840-c96affa9e19e" providerId="ADAL" clId="{1BD2E241-8BA8-4BA3-8687-F45CE1483E55}" dt="2024-08-20T20:05:05.842" v="233"/>
        <pc:sldMkLst>
          <pc:docMk/>
          <pc:sldMk cId="287616327" sldId="523"/>
        </pc:sldMkLst>
      </pc:sldChg>
      <pc:sldChg chg="modSp mod">
        <pc:chgData name="Jason Lillywhite" userId="f5135ee0-6ad9-4b04-8840-c96affa9e19e" providerId="ADAL" clId="{1BD2E241-8BA8-4BA3-8687-F45CE1483E55}" dt="2024-08-20T19:56:04.509" v="46" actId="20577"/>
        <pc:sldMkLst>
          <pc:docMk/>
          <pc:sldMk cId="1394338463" sldId="538"/>
        </pc:sldMkLst>
        <pc:spChg chg="mod">
          <ac:chgData name="Jason Lillywhite" userId="f5135ee0-6ad9-4b04-8840-c96affa9e19e" providerId="ADAL" clId="{1BD2E241-8BA8-4BA3-8687-F45CE1483E55}" dt="2024-08-20T19:56:04.509" v="46" actId="20577"/>
          <ac:spMkLst>
            <pc:docMk/>
            <pc:sldMk cId="1394338463" sldId="538"/>
            <ac:spMk id="3" creationId="{DF65FDAF-A1F2-62EE-3B04-0296A3CC842A}"/>
          </ac:spMkLst>
        </pc:spChg>
      </pc:sldChg>
      <pc:sldChg chg="del">
        <pc:chgData name="Jason Lillywhite" userId="f5135ee0-6ad9-4b04-8840-c96affa9e19e" providerId="ADAL" clId="{1BD2E241-8BA8-4BA3-8687-F45CE1483E55}" dt="2024-07-30T20:32:22.296" v="0" actId="2696"/>
        <pc:sldMkLst>
          <pc:docMk/>
          <pc:sldMk cId="2448785743" sldId="540"/>
        </pc:sldMkLst>
      </pc:sldChg>
      <pc:sldChg chg="del">
        <pc:chgData name="Jason Lillywhite" userId="f5135ee0-6ad9-4b04-8840-c96affa9e19e" providerId="ADAL" clId="{1BD2E241-8BA8-4BA3-8687-F45CE1483E55}" dt="2024-07-30T20:32:22.296" v="0" actId="2696"/>
        <pc:sldMkLst>
          <pc:docMk/>
          <pc:sldMk cId="642344098" sldId="541"/>
        </pc:sldMkLst>
      </pc:sldChg>
      <pc:sldChg chg="del">
        <pc:chgData name="Jason Lillywhite" userId="f5135ee0-6ad9-4b04-8840-c96affa9e19e" providerId="ADAL" clId="{1BD2E241-8BA8-4BA3-8687-F45CE1483E55}" dt="2024-07-30T20:32:22.296" v="0" actId="2696"/>
        <pc:sldMkLst>
          <pc:docMk/>
          <pc:sldMk cId="4163584812" sldId="542"/>
        </pc:sldMkLst>
      </pc:sldChg>
      <pc:sldChg chg="del">
        <pc:chgData name="Jason Lillywhite" userId="f5135ee0-6ad9-4b04-8840-c96affa9e19e" providerId="ADAL" clId="{1BD2E241-8BA8-4BA3-8687-F45CE1483E55}" dt="2024-07-30T20:32:22.296" v="0" actId="2696"/>
        <pc:sldMkLst>
          <pc:docMk/>
          <pc:sldMk cId="2122055111" sldId="545"/>
        </pc:sldMkLst>
      </pc:sldChg>
      <pc:sldChg chg="del">
        <pc:chgData name="Jason Lillywhite" userId="f5135ee0-6ad9-4b04-8840-c96affa9e19e" providerId="ADAL" clId="{1BD2E241-8BA8-4BA3-8687-F45CE1483E55}" dt="2024-07-30T20:32:22.296" v="0" actId="2696"/>
        <pc:sldMkLst>
          <pc:docMk/>
          <pc:sldMk cId="4116706356" sldId="546"/>
        </pc:sldMkLst>
      </pc:sldChg>
      <pc:sldChg chg="del">
        <pc:chgData name="Jason Lillywhite" userId="f5135ee0-6ad9-4b04-8840-c96affa9e19e" providerId="ADAL" clId="{1BD2E241-8BA8-4BA3-8687-F45CE1483E55}" dt="2024-07-30T20:32:22.296" v="0" actId="2696"/>
        <pc:sldMkLst>
          <pc:docMk/>
          <pc:sldMk cId="1848658868" sldId="548"/>
        </pc:sldMkLst>
      </pc:sldChg>
      <pc:sldChg chg="del">
        <pc:chgData name="Jason Lillywhite" userId="f5135ee0-6ad9-4b04-8840-c96affa9e19e" providerId="ADAL" clId="{1BD2E241-8BA8-4BA3-8687-F45CE1483E55}" dt="2024-07-30T20:34:08.145" v="1" actId="47"/>
        <pc:sldMkLst>
          <pc:docMk/>
          <pc:sldMk cId="598795711" sldId="552"/>
        </pc:sldMkLst>
      </pc:sldChg>
      <pc:sldChg chg="del">
        <pc:chgData name="Jason Lillywhite" userId="f5135ee0-6ad9-4b04-8840-c96affa9e19e" providerId="ADAL" clId="{1BD2E241-8BA8-4BA3-8687-F45CE1483E55}" dt="2024-07-30T20:34:08.145" v="1" actId="47"/>
        <pc:sldMkLst>
          <pc:docMk/>
          <pc:sldMk cId="3356676044" sldId="553"/>
        </pc:sldMkLst>
      </pc:sldChg>
      <pc:sldChg chg="modSp del mod">
        <pc:chgData name="Jason Lillywhite" userId="f5135ee0-6ad9-4b04-8840-c96affa9e19e" providerId="ADAL" clId="{1BD2E241-8BA8-4BA3-8687-F45CE1483E55}" dt="2024-08-20T20:04:26.956" v="230" actId="2696"/>
        <pc:sldMkLst>
          <pc:docMk/>
          <pc:sldMk cId="316926591" sldId="554"/>
        </pc:sldMkLst>
        <pc:spChg chg="mod">
          <ac:chgData name="Jason Lillywhite" userId="f5135ee0-6ad9-4b04-8840-c96affa9e19e" providerId="ADAL" clId="{1BD2E241-8BA8-4BA3-8687-F45CE1483E55}" dt="2024-08-20T20:04:05.910" v="229" actId="20577"/>
          <ac:spMkLst>
            <pc:docMk/>
            <pc:sldMk cId="316926591" sldId="554"/>
            <ac:spMk id="4" creationId="{F110451A-F8AF-A8CC-36E9-C812D263D865}"/>
          </ac:spMkLst>
        </pc:spChg>
      </pc:sldChg>
      <pc:sldChg chg="del">
        <pc:chgData name="Jason Lillywhite" userId="f5135ee0-6ad9-4b04-8840-c96affa9e19e" providerId="ADAL" clId="{1BD2E241-8BA8-4BA3-8687-F45CE1483E55}" dt="2024-08-20T20:03:13.636" v="202" actId="2696"/>
        <pc:sldMkLst>
          <pc:docMk/>
          <pc:sldMk cId="2601977539" sldId="555"/>
        </pc:sldMkLst>
      </pc:sldChg>
      <pc:sldChg chg="add">
        <pc:chgData name="Jason Lillywhite" userId="f5135ee0-6ad9-4b04-8840-c96affa9e19e" providerId="ADAL" clId="{1BD2E241-8BA8-4BA3-8687-F45CE1483E55}" dt="2024-08-20T20:03:44.281" v="203"/>
        <pc:sldMkLst>
          <pc:docMk/>
          <pc:sldMk cId="3280572304" sldId="555"/>
        </pc:sldMkLst>
      </pc:sldChg>
      <pc:sldChg chg="new del">
        <pc:chgData name="Jason Lillywhite" userId="f5135ee0-6ad9-4b04-8840-c96affa9e19e" providerId="ADAL" clId="{1BD2E241-8BA8-4BA3-8687-F45CE1483E55}" dt="2024-08-20T19:55:28.424" v="8" actId="2696"/>
        <pc:sldMkLst>
          <pc:docMk/>
          <pc:sldMk cId="57790760" sldId="556"/>
        </pc:sldMkLst>
      </pc:sldChg>
      <pc:sldChg chg="add setBg">
        <pc:chgData name="Jason Lillywhite" userId="f5135ee0-6ad9-4b04-8840-c96affa9e19e" providerId="ADAL" clId="{1BD2E241-8BA8-4BA3-8687-F45CE1483E55}" dt="2024-08-20T20:05:47.659" v="239"/>
        <pc:sldMkLst>
          <pc:docMk/>
          <pc:sldMk cId="3917539078" sldId="556"/>
        </pc:sldMkLst>
      </pc:sldChg>
      <pc:sldChg chg="del">
        <pc:chgData name="Jason Lillywhite" userId="f5135ee0-6ad9-4b04-8840-c96affa9e19e" providerId="ADAL" clId="{1BD2E241-8BA8-4BA3-8687-F45CE1483E55}" dt="2024-07-30T20:34:08.145" v="1" actId="47"/>
        <pc:sldMkLst>
          <pc:docMk/>
          <pc:sldMk cId="4061402808" sldId="556"/>
        </pc:sldMkLst>
      </pc:sldChg>
      <pc:sldChg chg="del">
        <pc:chgData name="Jason Lillywhite" userId="f5135ee0-6ad9-4b04-8840-c96affa9e19e" providerId="ADAL" clId="{1BD2E241-8BA8-4BA3-8687-F45CE1483E55}" dt="2024-07-30T20:32:22.296" v="0" actId="2696"/>
        <pc:sldMkLst>
          <pc:docMk/>
          <pc:sldMk cId="450036433" sldId="557"/>
        </pc:sldMkLst>
      </pc:sldChg>
      <pc:sldChg chg="add">
        <pc:chgData name="Jason Lillywhite" userId="f5135ee0-6ad9-4b04-8840-c96affa9e19e" providerId="ADAL" clId="{1BD2E241-8BA8-4BA3-8687-F45CE1483E55}" dt="2024-08-20T20:03:44.281" v="203"/>
        <pc:sldMkLst>
          <pc:docMk/>
          <pc:sldMk cId="1999528986" sldId="571"/>
        </pc:sldMkLst>
      </pc:sldChg>
      <pc:sldChg chg="add setBg">
        <pc:chgData name="Jason Lillywhite" userId="f5135ee0-6ad9-4b04-8840-c96affa9e19e" providerId="ADAL" clId="{1BD2E241-8BA8-4BA3-8687-F45CE1483E55}" dt="2024-08-20T20:05:11.772" v="234"/>
        <pc:sldMkLst>
          <pc:docMk/>
          <pc:sldMk cId="3246383832" sldId="572"/>
        </pc:sldMkLst>
      </pc:sldChg>
      <pc:sldChg chg="del">
        <pc:chgData name="Jason Lillywhite" userId="f5135ee0-6ad9-4b04-8840-c96affa9e19e" providerId="ADAL" clId="{1BD2E241-8BA8-4BA3-8687-F45CE1483E55}" dt="2024-07-30T20:32:22.296" v="0" actId="2696"/>
        <pc:sldMkLst>
          <pc:docMk/>
          <pc:sldMk cId="1333814341" sldId="579"/>
        </pc:sldMkLst>
      </pc:sldChg>
      <pc:sldChg chg="del">
        <pc:chgData name="Jason Lillywhite" userId="f5135ee0-6ad9-4b04-8840-c96affa9e19e" providerId="ADAL" clId="{1BD2E241-8BA8-4BA3-8687-F45CE1483E55}" dt="2024-07-30T20:32:22.296" v="0" actId="2696"/>
        <pc:sldMkLst>
          <pc:docMk/>
          <pc:sldMk cId="1642434660" sldId="581"/>
        </pc:sldMkLst>
      </pc:sldChg>
      <pc:sldChg chg="del">
        <pc:chgData name="Jason Lillywhite" userId="f5135ee0-6ad9-4b04-8840-c96affa9e19e" providerId="ADAL" clId="{1BD2E241-8BA8-4BA3-8687-F45CE1483E55}" dt="2024-07-30T20:34:08.145" v="1" actId="47"/>
        <pc:sldMkLst>
          <pc:docMk/>
          <pc:sldMk cId="1231693727" sldId="582"/>
        </pc:sldMkLst>
      </pc:sldChg>
      <pc:sldChg chg="del">
        <pc:chgData name="Jason Lillywhite" userId="f5135ee0-6ad9-4b04-8840-c96affa9e19e" providerId="ADAL" clId="{1BD2E241-8BA8-4BA3-8687-F45CE1483E55}" dt="2024-07-30T20:32:22.296" v="0" actId="2696"/>
        <pc:sldMkLst>
          <pc:docMk/>
          <pc:sldMk cId="3252964931" sldId="586"/>
        </pc:sldMkLst>
      </pc:sldChg>
      <pc:sldChg chg="del">
        <pc:chgData name="Jason Lillywhite" userId="f5135ee0-6ad9-4b04-8840-c96affa9e19e" providerId="ADAL" clId="{1BD2E241-8BA8-4BA3-8687-F45CE1483E55}" dt="2024-07-30T20:34:08.145" v="1" actId="47"/>
        <pc:sldMkLst>
          <pc:docMk/>
          <pc:sldMk cId="2158624265" sldId="605"/>
        </pc:sldMkLst>
      </pc:sldChg>
      <pc:sldChg chg="del">
        <pc:chgData name="Jason Lillywhite" userId="f5135ee0-6ad9-4b04-8840-c96affa9e19e" providerId="ADAL" clId="{1BD2E241-8BA8-4BA3-8687-F45CE1483E55}" dt="2024-07-30T20:34:08.145" v="1" actId="47"/>
        <pc:sldMkLst>
          <pc:docMk/>
          <pc:sldMk cId="2159847998" sldId="606"/>
        </pc:sldMkLst>
      </pc:sldChg>
      <pc:sldChg chg="del">
        <pc:chgData name="Jason Lillywhite" userId="f5135ee0-6ad9-4b04-8840-c96affa9e19e" providerId="ADAL" clId="{1BD2E241-8BA8-4BA3-8687-F45CE1483E55}" dt="2024-07-30T20:34:08.145" v="1" actId="47"/>
        <pc:sldMkLst>
          <pc:docMk/>
          <pc:sldMk cId="543563100" sldId="607"/>
        </pc:sldMkLst>
      </pc:sldChg>
      <pc:sldChg chg="del">
        <pc:chgData name="Jason Lillywhite" userId="f5135ee0-6ad9-4b04-8840-c96affa9e19e" providerId="ADAL" clId="{1BD2E241-8BA8-4BA3-8687-F45CE1483E55}" dt="2024-07-30T20:34:08.145" v="1" actId="47"/>
        <pc:sldMkLst>
          <pc:docMk/>
          <pc:sldMk cId="1881277927" sldId="612"/>
        </pc:sldMkLst>
      </pc:sldChg>
      <pc:sldChg chg="add">
        <pc:chgData name="Jason Lillywhite" userId="f5135ee0-6ad9-4b04-8840-c96affa9e19e" providerId="ADAL" clId="{1BD2E241-8BA8-4BA3-8687-F45CE1483E55}" dt="2024-08-20T20:03:44.281" v="203"/>
        <pc:sldMkLst>
          <pc:docMk/>
          <pc:sldMk cId="1611371353" sldId="1254"/>
        </pc:sldMkLst>
      </pc:sldChg>
      <pc:sldChg chg="add">
        <pc:chgData name="Jason Lillywhite" userId="f5135ee0-6ad9-4b04-8840-c96affa9e19e" providerId="ADAL" clId="{1BD2E241-8BA8-4BA3-8687-F45CE1483E55}" dt="2024-08-20T20:03:44.281" v="203"/>
        <pc:sldMkLst>
          <pc:docMk/>
          <pc:sldMk cId="472085771" sldId="1255"/>
        </pc:sldMkLst>
      </pc:sldChg>
      <pc:sldChg chg="add">
        <pc:chgData name="Jason Lillywhite" userId="f5135ee0-6ad9-4b04-8840-c96affa9e19e" providerId="ADAL" clId="{1BD2E241-8BA8-4BA3-8687-F45CE1483E55}" dt="2024-08-20T20:03:44.281" v="203"/>
        <pc:sldMkLst>
          <pc:docMk/>
          <pc:sldMk cId="2028507158" sldId="1256"/>
        </pc:sldMkLst>
      </pc:sldChg>
      <pc:sldChg chg="add">
        <pc:chgData name="Jason Lillywhite" userId="f5135ee0-6ad9-4b04-8840-c96affa9e19e" providerId="ADAL" clId="{1BD2E241-8BA8-4BA3-8687-F45CE1483E55}" dt="2024-08-20T20:03:44.281" v="203"/>
        <pc:sldMkLst>
          <pc:docMk/>
          <pc:sldMk cId="1666301006" sldId="1257"/>
        </pc:sldMkLst>
      </pc:sldChg>
      <pc:sldChg chg="add">
        <pc:chgData name="Jason Lillywhite" userId="f5135ee0-6ad9-4b04-8840-c96affa9e19e" providerId="ADAL" clId="{1BD2E241-8BA8-4BA3-8687-F45CE1483E55}" dt="2024-08-20T20:03:44.281" v="203"/>
        <pc:sldMkLst>
          <pc:docMk/>
          <pc:sldMk cId="3851176207" sldId="1258"/>
        </pc:sldMkLst>
      </pc:sldChg>
      <pc:sldChg chg="add">
        <pc:chgData name="Jason Lillywhite" userId="f5135ee0-6ad9-4b04-8840-c96affa9e19e" providerId="ADAL" clId="{1BD2E241-8BA8-4BA3-8687-F45CE1483E55}" dt="2024-08-20T20:03:44.281" v="203"/>
        <pc:sldMkLst>
          <pc:docMk/>
          <pc:sldMk cId="172134445" sldId="1259"/>
        </pc:sldMkLst>
      </pc:sldChg>
      <pc:sldChg chg="add">
        <pc:chgData name="Jason Lillywhite" userId="f5135ee0-6ad9-4b04-8840-c96affa9e19e" providerId="ADAL" clId="{1BD2E241-8BA8-4BA3-8687-F45CE1483E55}" dt="2024-08-20T20:03:44.281" v="203"/>
        <pc:sldMkLst>
          <pc:docMk/>
          <pc:sldMk cId="759629468" sldId="1260"/>
        </pc:sldMkLst>
      </pc:sldChg>
      <pc:sldChg chg="add">
        <pc:chgData name="Jason Lillywhite" userId="f5135ee0-6ad9-4b04-8840-c96affa9e19e" providerId="ADAL" clId="{1BD2E241-8BA8-4BA3-8687-F45CE1483E55}" dt="2024-08-20T20:03:44.281" v="203"/>
        <pc:sldMkLst>
          <pc:docMk/>
          <pc:sldMk cId="850948985" sldId="1261"/>
        </pc:sldMkLst>
      </pc:sldChg>
      <pc:sldChg chg="add setBg">
        <pc:chgData name="Jason Lillywhite" userId="f5135ee0-6ad9-4b04-8840-c96affa9e19e" providerId="ADAL" clId="{1BD2E241-8BA8-4BA3-8687-F45CE1483E55}" dt="2024-08-20T20:05:40.628" v="238"/>
        <pc:sldMkLst>
          <pc:docMk/>
          <pc:sldMk cId="282419988" sldId="1262"/>
        </pc:sldMkLst>
      </pc:sldChg>
      <pc:sldChg chg="add">
        <pc:chgData name="Jason Lillywhite" userId="f5135ee0-6ad9-4b04-8840-c96affa9e19e" providerId="ADAL" clId="{1BD2E241-8BA8-4BA3-8687-F45CE1483E55}" dt="2024-08-20T20:03:44.281" v="203"/>
        <pc:sldMkLst>
          <pc:docMk/>
          <pc:sldMk cId="2863211660" sldId="1263"/>
        </pc:sldMkLst>
      </pc:sldChg>
      <pc:sldChg chg="addSp delSp modSp new mod modClrScheme chgLayout">
        <pc:chgData name="Jason Lillywhite" userId="f5135ee0-6ad9-4b04-8840-c96affa9e19e" providerId="ADAL" clId="{1BD2E241-8BA8-4BA3-8687-F45CE1483E55}" dt="2024-08-20T20:08:31.725" v="342" actId="20577"/>
        <pc:sldMkLst>
          <pc:docMk/>
          <pc:sldMk cId="906680374" sldId="1264"/>
        </pc:sldMkLst>
        <pc:spChg chg="del mod ord">
          <ac:chgData name="Jason Lillywhite" userId="f5135ee0-6ad9-4b04-8840-c96affa9e19e" providerId="ADAL" clId="{1BD2E241-8BA8-4BA3-8687-F45CE1483E55}" dt="2024-08-20T20:06:18.192" v="241" actId="700"/>
          <ac:spMkLst>
            <pc:docMk/>
            <pc:sldMk cId="906680374" sldId="1264"/>
            <ac:spMk id="2" creationId="{2DFC85DA-0411-0D3C-B249-582F6F53F765}"/>
          </ac:spMkLst>
        </pc:spChg>
        <pc:spChg chg="del">
          <ac:chgData name="Jason Lillywhite" userId="f5135ee0-6ad9-4b04-8840-c96affa9e19e" providerId="ADAL" clId="{1BD2E241-8BA8-4BA3-8687-F45CE1483E55}" dt="2024-08-20T20:06:18.192" v="241" actId="700"/>
          <ac:spMkLst>
            <pc:docMk/>
            <pc:sldMk cId="906680374" sldId="1264"/>
            <ac:spMk id="3" creationId="{21EDDF31-AC7B-A6D5-869F-6B4AF5BD4E5F}"/>
          </ac:spMkLst>
        </pc:spChg>
        <pc:spChg chg="add mod ord">
          <ac:chgData name="Jason Lillywhite" userId="f5135ee0-6ad9-4b04-8840-c96affa9e19e" providerId="ADAL" clId="{1BD2E241-8BA8-4BA3-8687-F45CE1483E55}" dt="2024-08-20T20:08:31.725" v="342" actId="20577"/>
          <ac:spMkLst>
            <pc:docMk/>
            <pc:sldMk cId="906680374" sldId="1264"/>
            <ac:spMk id="4" creationId="{B8B61206-6173-4C6B-D714-FAADC9484160}"/>
          </ac:spMkLst>
        </pc:spChg>
      </pc:sldChg>
      <pc:sldChg chg="modSp new mod">
        <pc:chgData name="Jason Lillywhite" userId="f5135ee0-6ad9-4b04-8840-c96affa9e19e" providerId="ADAL" clId="{1BD2E241-8BA8-4BA3-8687-F45CE1483E55}" dt="2024-09-09T19:03:12.624" v="652" actId="20577"/>
        <pc:sldMkLst>
          <pc:docMk/>
          <pc:sldMk cId="1567976328" sldId="1265"/>
        </pc:sldMkLst>
        <pc:spChg chg="mod">
          <ac:chgData name="Jason Lillywhite" userId="f5135ee0-6ad9-4b04-8840-c96affa9e19e" providerId="ADAL" clId="{1BD2E241-8BA8-4BA3-8687-F45CE1483E55}" dt="2024-09-09T14:48:11.259" v="429" actId="20577"/>
          <ac:spMkLst>
            <pc:docMk/>
            <pc:sldMk cId="1567976328" sldId="1265"/>
            <ac:spMk id="2" creationId="{85434F3D-CC2C-FE5E-E07C-98397AA69E0D}"/>
          </ac:spMkLst>
        </pc:spChg>
        <pc:spChg chg="mod">
          <ac:chgData name="Jason Lillywhite" userId="f5135ee0-6ad9-4b04-8840-c96affa9e19e" providerId="ADAL" clId="{1BD2E241-8BA8-4BA3-8687-F45CE1483E55}" dt="2024-09-09T19:03:12.624" v="652" actId="20577"/>
          <ac:spMkLst>
            <pc:docMk/>
            <pc:sldMk cId="1567976328" sldId="1265"/>
            <ac:spMk id="3" creationId="{C697BD8B-FAC6-64D4-2E4D-52C687EF7C53}"/>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B8AA-457A-8C2B-83D10CDE28B1}"/>
              </c:ext>
            </c:extLst>
          </c:dPt>
          <c:dPt>
            <c:idx val="1"/>
            <c:bubble3D val="0"/>
            <c:spPr>
              <a:solidFill>
                <a:schemeClr val="accent4"/>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B8AA-457A-8C2B-83D10CDE28B1}"/>
              </c:ext>
            </c:extLst>
          </c:dPt>
          <c:dPt>
            <c:idx val="2"/>
            <c:bubble3D val="0"/>
            <c:spPr>
              <a:solidFill>
                <a:schemeClr val="accent6"/>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B8AA-457A-8C2B-83D10CDE28B1}"/>
              </c:ext>
            </c:extLst>
          </c:dPt>
          <c:dPt>
            <c:idx val="3"/>
            <c:bubble3D val="0"/>
            <c:spPr>
              <a:solidFill>
                <a:schemeClr val="accent2">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7-B8AA-457A-8C2B-83D10CDE28B1}"/>
              </c:ext>
            </c:extLst>
          </c:dPt>
          <c:dPt>
            <c:idx val="4"/>
            <c:bubble3D val="0"/>
            <c:spPr>
              <a:solidFill>
                <a:schemeClr val="accent4">
                  <a:lumMod val="60000"/>
                </a:schemeClr>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9-B8AA-457A-8C2B-83D10CDE28B1}"/>
              </c:ext>
            </c:extLst>
          </c:dPt>
          <c:dLbls>
            <c:dLbl>
              <c:idx val="2"/>
              <c:layout>
                <c:manualLayout>
                  <c:x val="0.11076022694132924"/>
                  <c:y val="-4.8909138152699497E-2"/>
                </c:manualLayout>
              </c:layout>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8AA-457A-8C2B-83D10CDE28B1}"/>
                </c:ext>
              </c:extLst>
            </c:dLbl>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330" b="1" i="0" u="none" strike="noStrike" kern="1200" baseline="0">
                    <a:solidFill>
                      <a:schemeClr val="lt1"/>
                    </a:solidFill>
                    <a:latin typeface="+mn-lt"/>
                    <a:ea typeface="+mn-ea"/>
                    <a:cs typeface="+mn-cs"/>
                  </a:defRPr>
                </a:pPr>
                <a:endParaRPr lang="en-US"/>
              </a:p>
            </c:txPr>
            <c:showLegendKey val="0"/>
            <c:showVal val="1"/>
            <c:showCatName val="1"/>
            <c:showSerName val="0"/>
            <c:showPercent val="0"/>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Sheet1!$A$2:$A$6</c:f>
              <c:strCache>
                <c:ptCount val="5"/>
                <c:pt idx="0">
                  <c:v>Water Resources and Mining</c:v>
                </c:pt>
                <c:pt idx="1">
                  <c:v>Energy</c:v>
                </c:pt>
                <c:pt idx="2">
                  <c:v>Radwaste</c:v>
                </c:pt>
                <c:pt idx="3">
                  <c:v>Engineering Design and Risk</c:v>
                </c:pt>
                <c:pt idx="4">
                  <c:v>Other</c:v>
                </c:pt>
              </c:strCache>
            </c:strRef>
          </c:cat>
          <c:val>
            <c:numRef>
              <c:f>Sheet1!$B$2:$B$6</c:f>
              <c:numCache>
                <c:formatCode>0%</c:formatCode>
                <c:ptCount val="5"/>
                <c:pt idx="0">
                  <c:v>0.55000000000000004</c:v>
                </c:pt>
                <c:pt idx="1">
                  <c:v>0.05</c:v>
                </c:pt>
                <c:pt idx="2">
                  <c:v>0.19</c:v>
                </c:pt>
                <c:pt idx="3">
                  <c:v>0.06</c:v>
                </c:pt>
                <c:pt idx="4">
                  <c:v>0.15</c:v>
                </c:pt>
              </c:numCache>
            </c:numRef>
          </c:val>
          <c:extLst>
            <c:ext xmlns:c16="http://schemas.microsoft.com/office/drawing/2014/chart" uri="{C3380CC4-5D6E-409C-BE32-E72D297353CC}">
              <c16:uniqueId val="{00000000-E03F-4F8F-BE9A-80B43F07FCD2}"/>
            </c:ext>
          </c:extLst>
        </c:ser>
        <c:dLbls>
          <c:showLegendKey val="0"/>
          <c:showVal val="1"/>
          <c:showCatName val="1"/>
          <c:showSerName val="0"/>
          <c:showPercent val="0"/>
          <c:showBubbleSize val="0"/>
          <c:showLeaderLines val="1"/>
        </c:dLbls>
        <c:firstSliceAng val="0"/>
      </c:pieChart>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33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658E477-09F2-4C73-808C-A23658D67584}" type="datetimeFigureOut">
              <a:rPr lang="en-US" smtClean="0"/>
              <a:t>9/9/2024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0755CB-9B37-40ED-B732-2C15694C1A88}" type="slidenum">
              <a:rPr lang="en-US" smtClean="0"/>
              <a:t>‹#›</a:t>
            </a:fld>
            <a:endParaRPr lang="en-US"/>
          </a:p>
        </p:txBody>
      </p:sp>
    </p:spTree>
    <p:extLst>
      <p:ext uri="{BB962C8B-B14F-4D97-AF65-F5344CB8AC3E}">
        <p14:creationId xmlns:p14="http://schemas.microsoft.com/office/powerpoint/2010/main" val="3629246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1</a:t>
            </a:fld>
            <a:endParaRPr lang="en-US"/>
          </a:p>
        </p:txBody>
      </p:sp>
    </p:spTree>
    <p:extLst>
      <p:ext uri="{BB962C8B-B14F-4D97-AF65-F5344CB8AC3E}">
        <p14:creationId xmlns:p14="http://schemas.microsoft.com/office/powerpoint/2010/main" val="2756717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Learn the fundamentals of how GoldSim carries out its calculations</a:t>
            </a:r>
          </a:p>
          <a:p>
            <a:pPr lvl="1"/>
            <a:r>
              <a:rPr lang="en-US" dirty="0"/>
              <a:t>You should not use “black boxes”; if you don’t understand how a tool works, don’t use it.</a:t>
            </a:r>
          </a:p>
          <a:p>
            <a:endParaRPr lang="en-US" dirty="0"/>
          </a:p>
        </p:txBody>
      </p:sp>
      <p:sp>
        <p:nvSpPr>
          <p:cNvPr id="4" name="Slide Number Placeholder 3"/>
          <p:cNvSpPr>
            <a:spLocks noGrp="1"/>
          </p:cNvSpPr>
          <p:nvPr>
            <p:ph type="sldNum" sz="quarter" idx="10"/>
          </p:nvPr>
        </p:nvSpPr>
        <p:spPr/>
        <p:txBody>
          <a:bodyPr/>
          <a:lstStyle/>
          <a:p>
            <a:fld id="{DC026D1C-2AD4-474D-B077-6F0FEE97B510}" type="slidenum">
              <a:rPr lang="en-US" smtClean="0"/>
              <a:t>3</a:t>
            </a:fld>
            <a:endParaRPr lang="en-US"/>
          </a:p>
        </p:txBody>
      </p:sp>
    </p:spTree>
    <p:extLst>
      <p:ext uri="{BB962C8B-B14F-4D97-AF65-F5344CB8AC3E}">
        <p14:creationId xmlns:p14="http://schemas.microsoft.com/office/powerpoint/2010/main" val="39381680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Requires no programming expertise</a:t>
            </a:r>
          </a:p>
          <a:p>
            <a:r>
              <a:rPr lang="en-US" dirty="0"/>
              <a:t>- Similar to a spreadsheet, but:</a:t>
            </a:r>
          </a:p>
          <a:p>
            <a:pPr lvl="1"/>
            <a:r>
              <a:rPr lang="en-US" dirty="0"/>
              <a:t>Graphical so models are easier to maintain and explain to others</a:t>
            </a:r>
          </a:p>
          <a:p>
            <a:pPr lvl="1"/>
            <a:r>
              <a:rPr lang="en-US" dirty="0"/>
              <a:t>Understands concept of “time”</a:t>
            </a:r>
          </a:p>
          <a:p>
            <a:pPr lvl="1"/>
            <a:r>
              <a:rPr lang="en-US" dirty="0"/>
              <a:t>GoldSim models are much more realistic than anything that can be created using a spreadsheet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D50755CB-9B37-40ED-B732-2C15694C1A88}" type="slidenum">
              <a:rPr lang="en-US" smtClean="0"/>
              <a:t>4</a:t>
            </a:fld>
            <a:endParaRPr lang="en-US"/>
          </a:p>
        </p:txBody>
      </p:sp>
    </p:spTree>
    <p:extLst>
      <p:ext uri="{BB962C8B-B14F-4D97-AF65-F5344CB8AC3E}">
        <p14:creationId xmlns:p14="http://schemas.microsoft.com/office/powerpoint/2010/main" val="27948813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The purpose of this model was to provide a model that would help a large and diverse stakeholder group come to a consensus on a preferred water supply alternative for a growing  water demand. The model includes logic that allocates water to more than 30 diverters using a complex priority system based on state issued water rights. An integrated approach was used in this model in order to conceptualize aspects from multiple disciplines, including hydrologic, regulatory, and economic considerations. Model scenarios included an evaluation of many reservoirs, pumps, pipes, canals, and environmental constraints. An interactive user interface was created to modify scenarios during critical stakeholder meetings, which helped streamline the decision making process.</a:t>
            </a:r>
          </a:p>
        </p:txBody>
      </p:sp>
      <p:sp>
        <p:nvSpPr>
          <p:cNvPr id="501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cs typeface="Arial" panose="020B0604020202020204" pitchFamily="34" charset="0"/>
              </a:defRPr>
            </a:lvl1pPr>
            <a:lvl2pPr marL="742950" indent="-285750" defTabSz="930275">
              <a:defRPr>
                <a:solidFill>
                  <a:schemeClr val="tx1"/>
                </a:solidFill>
                <a:latin typeface="Arial" panose="020B0604020202020204" pitchFamily="34" charset="0"/>
                <a:cs typeface="Arial" panose="020B0604020202020204" pitchFamily="34" charset="0"/>
              </a:defRPr>
            </a:lvl2pPr>
            <a:lvl3pPr marL="1143000" indent="-228600" defTabSz="930275">
              <a:defRPr>
                <a:solidFill>
                  <a:schemeClr val="tx1"/>
                </a:solidFill>
                <a:latin typeface="Arial" panose="020B0604020202020204" pitchFamily="34" charset="0"/>
                <a:cs typeface="Arial" panose="020B0604020202020204" pitchFamily="34" charset="0"/>
              </a:defRPr>
            </a:lvl3pPr>
            <a:lvl4pPr marL="1600200" indent="-228600" defTabSz="930275">
              <a:defRPr>
                <a:solidFill>
                  <a:schemeClr val="tx1"/>
                </a:solidFill>
                <a:latin typeface="Arial" panose="020B0604020202020204" pitchFamily="34" charset="0"/>
                <a:cs typeface="Arial" panose="020B0604020202020204" pitchFamily="34" charset="0"/>
              </a:defRPr>
            </a:lvl4pPr>
            <a:lvl5pPr marL="2057400" indent="-228600" defTabSz="930275">
              <a:defRPr>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FCB2977-123D-4ACB-A58F-A0C0CB9AF329}" type="slidenum">
              <a:rPr lang="en-US" altLang="en-US" smtClean="0">
                <a:latin typeface="Calibri" panose="020F0502020204030204" pitchFamily="34" charset="0"/>
              </a:rPr>
              <a:pPr/>
              <a:t>12</a:t>
            </a:fld>
            <a:endParaRPr lang="en-US" altLang="en-US">
              <a:latin typeface="Calibri" panose="020F0502020204030204" pitchFamily="34" charset="0"/>
            </a:endParaRPr>
          </a:p>
        </p:txBody>
      </p:sp>
    </p:spTree>
    <p:extLst>
      <p:ext uri="{BB962C8B-B14F-4D97-AF65-F5344CB8AC3E}">
        <p14:creationId xmlns:p14="http://schemas.microsoft.com/office/powerpoint/2010/main" val="3170352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This model uses highly visual representations of a water system to provide an interface that was used by water system operators to simulate and test start up scenarios for a newly constructed water system. The system consists of two water treatment plants, reservoirs, a large pump station, sleeve valve vault, and bi-directional, 20 mile pipeline. The model is run in slow motion, mimicking real-time operations of the system so that operators could play what-if scenarios by interacting with the model as if they were actually operating the real system.</a:t>
            </a:r>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903C4BFC-0EE0-4299-82C5-CEC2A2FE7B14}" type="slidenum">
              <a:rPr lang="en-US" altLang="en-US" smtClean="0"/>
              <a:pPr>
                <a:spcBef>
                  <a:spcPct val="0"/>
                </a:spcBef>
              </a:pPr>
              <a:t>13</a:t>
            </a:fld>
            <a:endParaRPr lang="en-US" altLang="en-US"/>
          </a:p>
        </p:txBody>
      </p:sp>
    </p:spTree>
    <p:extLst>
      <p:ext uri="{BB962C8B-B14F-4D97-AF65-F5344CB8AC3E}">
        <p14:creationId xmlns:p14="http://schemas.microsoft.com/office/powerpoint/2010/main" val="1965331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8238">
              <a:defRPr>
                <a:solidFill>
                  <a:schemeClr val="tx1"/>
                </a:solidFill>
                <a:latin typeface="Arial" panose="020B0604020202020204" pitchFamily="34" charset="0"/>
                <a:cs typeface="Arial" panose="020B0604020202020204" pitchFamily="34" charset="0"/>
              </a:defRPr>
            </a:lvl1pPr>
            <a:lvl2pPr marL="773269" indent="-297411" defTabSz="968238">
              <a:defRPr>
                <a:solidFill>
                  <a:schemeClr val="tx1"/>
                </a:solidFill>
                <a:latin typeface="Arial" panose="020B0604020202020204" pitchFamily="34" charset="0"/>
                <a:cs typeface="Arial" panose="020B0604020202020204" pitchFamily="34" charset="0"/>
              </a:defRPr>
            </a:lvl2pPr>
            <a:lvl3pPr marL="1189644" indent="-237929" defTabSz="968238">
              <a:defRPr>
                <a:solidFill>
                  <a:schemeClr val="tx1"/>
                </a:solidFill>
                <a:latin typeface="Arial" panose="020B0604020202020204" pitchFamily="34" charset="0"/>
                <a:cs typeface="Arial" panose="020B0604020202020204" pitchFamily="34" charset="0"/>
              </a:defRPr>
            </a:lvl3pPr>
            <a:lvl4pPr marL="1665501" indent="-237929" defTabSz="968238">
              <a:defRPr>
                <a:solidFill>
                  <a:schemeClr val="tx1"/>
                </a:solidFill>
                <a:latin typeface="Arial" panose="020B0604020202020204" pitchFamily="34" charset="0"/>
                <a:cs typeface="Arial" panose="020B0604020202020204" pitchFamily="34" charset="0"/>
              </a:defRPr>
            </a:lvl4pPr>
            <a:lvl5pPr marL="2141358" indent="-237929" defTabSz="968238">
              <a:defRPr>
                <a:solidFill>
                  <a:schemeClr val="tx1"/>
                </a:solidFill>
                <a:latin typeface="Arial" panose="020B0604020202020204" pitchFamily="34" charset="0"/>
                <a:cs typeface="Arial" panose="020B0604020202020204" pitchFamily="34" charset="0"/>
              </a:defRPr>
            </a:lvl5pPr>
            <a:lvl6pPr marL="2617216" indent="-237929" defTabSz="968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93073" indent="-237929" defTabSz="968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68931" indent="-237929" defTabSz="968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44788" indent="-237929" defTabSz="968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416E417-86D3-4B41-84C3-5C75E552658C}" type="datetime1">
              <a:rPr lang="en-US" altLang="en-US" smtClean="0">
                <a:latin typeface="Times New Roman" panose="02020603050405020304" pitchFamily="18" charset="0"/>
              </a:rPr>
              <a:pPr/>
              <a:t>9/9/2024</a:t>
            </a:fld>
            <a:endParaRPr lang="en-US" altLang="en-US">
              <a:latin typeface="Times New Roman" panose="02020603050405020304" pitchFamily="18" charset="0"/>
            </a:endParaRPr>
          </a:p>
        </p:txBody>
      </p:sp>
      <p:sp>
        <p:nvSpPr>
          <p:cNvPr id="2457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8238">
              <a:defRPr>
                <a:solidFill>
                  <a:schemeClr val="tx1"/>
                </a:solidFill>
                <a:latin typeface="Arial" panose="020B0604020202020204" pitchFamily="34" charset="0"/>
                <a:cs typeface="Arial" panose="020B0604020202020204" pitchFamily="34" charset="0"/>
              </a:defRPr>
            </a:lvl1pPr>
            <a:lvl2pPr marL="773269" indent="-297411" defTabSz="968238">
              <a:defRPr>
                <a:solidFill>
                  <a:schemeClr val="tx1"/>
                </a:solidFill>
                <a:latin typeface="Arial" panose="020B0604020202020204" pitchFamily="34" charset="0"/>
                <a:cs typeface="Arial" panose="020B0604020202020204" pitchFamily="34" charset="0"/>
              </a:defRPr>
            </a:lvl2pPr>
            <a:lvl3pPr marL="1189644" indent="-237929" defTabSz="968238">
              <a:defRPr>
                <a:solidFill>
                  <a:schemeClr val="tx1"/>
                </a:solidFill>
                <a:latin typeface="Arial" panose="020B0604020202020204" pitchFamily="34" charset="0"/>
                <a:cs typeface="Arial" panose="020B0604020202020204" pitchFamily="34" charset="0"/>
              </a:defRPr>
            </a:lvl3pPr>
            <a:lvl4pPr marL="1665501" indent="-237929" defTabSz="968238">
              <a:defRPr>
                <a:solidFill>
                  <a:schemeClr val="tx1"/>
                </a:solidFill>
                <a:latin typeface="Arial" panose="020B0604020202020204" pitchFamily="34" charset="0"/>
                <a:cs typeface="Arial" panose="020B0604020202020204" pitchFamily="34" charset="0"/>
              </a:defRPr>
            </a:lvl4pPr>
            <a:lvl5pPr marL="2141358" indent="-237929" defTabSz="968238">
              <a:defRPr>
                <a:solidFill>
                  <a:schemeClr val="tx1"/>
                </a:solidFill>
                <a:latin typeface="Arial" panose="020B0604020202020204" pitchFamily="34" charset="0"/>
                <a:cs typeface="Arial" panose="020B0604020202020204" pitchFamily="34" charset="0"/>
              </a:defRPr>
            </a:lvl5pPr>
            <a:lvl6pPr marL="2617216" indent="-237929" defTabSz="968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93073" indent="-237929" defTabSz="968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68931" indent="-237929" defTabSz="968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44788" indent="-237929" defTabSz="96823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77FBF42-429D-496F-8DE6-7D7A5CF68642}" type="slidenum">
              <a:rPr lang="en-US" altLang="en-US" smtClean="0">
                <a:latin typeface="Times New Roman" panose="02020603050405020304" pitchFamily="18" charset="0"/>
              </a:rPr>
              <a:pPr/>
              <a:t>20</a:t>
            </a:fld>
            <a:endParaRPr lang="en-US" altLang="en-US">
              <a:latin typeface="Times New Roman" panose="02020603050405020304" pitchFamily="18" charset="0"/>
            </a:endParaRPr>
          </a:p>
        </p:txBody>
      </p:sp>
      <p:sp>
        <p:nvSpPr>
          <p:cNvPr id="24580" name="Rectangle 2"/>
          <p:cNvSpPr>
            <a:spLocks noGrp="1" noRot="1" noChangeAspect="1" noChangeArrowheads="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Tree>
    <p:extLst>
      <p:ext uri="{BB962C8B-B14F-4D97-AF65-F5344CB8AC3E}">
        <p14:creationId xmlns:p14="http://schemas.microsoft.com/office/powerpoint/2010/main" val="2833800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Allows you to design and construct a "dashboard" interface for models. </a:t>
            </a:r>
          </a:p>
          <a:p>
            <a:pPr lvl="1"/>
            <a:r>
              <a:rPr lang="en-US" dirty="0"/>
              <a:t>The interfaces can be designed to look like "control panels", with buttons, gauges, sliders and display panels, instructions, etc.</a:t>
            </a:r>
          </a:p>
          <a:p>
            <a:r>
              <a:rPr lang="en-US" dirty="0"/>
              <a:t>Enables you to use GoldSim as a high-level programming language to create custom simulation applications for distribution to end users who may not necessarily be modelers. </a:t>
            </a:r>
          </a:p>
          <a:p>
            <a:r>
              <a:rPr lang="en-US" dirty="0"/>
              <a:t>A “</a:t>
            </a:r>
            <a:r>
              <a:rPr lang="en-US" dirty="0" err="1"/>
              <a:t>dashboarded</a:t>
            </a:r>
            <a:r>
              <a:rPr lang="en-US" dirty="0"/>
              <a:t>” model can be viewed and run using the free GoldSim Player.</a:t>
            </a:r>
          </a:p>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30</a:t>
            </a:fld>
            <a:endParaRPr lang="en-US"/>
          </a:p>
        </p:txBody>
      </p:sp>
    </p:spTree>
    <p:extLst>
      <p:ext uri="{BB962C8B-B14F-4D97-AF65-F5344CB8AC3E}">
        <p14:creationId xmlns:p14="http://schemas.microsoft.com/office/powerpoint/2010/main" val="41978425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Optimization Inputs:</a:t>
            </a:r>
          </a:p>
          <a:p>
            <a:pPr lvl="1"/>
            <a:r>
              <a:rPr lang="en-US" dirty="0"/>
              <a:t>an objective function (a specific result that you would like to minimize or maximize), </a:t>
            </a:r>
          </a:p>
          <a:p>
            <a:pPr lvl="1"/>
            <a:r>
              <a:rPr lang="en-US" dirty="0"/>
              <a:t>an optional constraint (a condition that must be met), and </a:t>
            </a:r>
          </a:p>
          <a:p>
            <a:pPr lvl="1"/>
            <a:r>
              <a:rPr lang="en-US" dirty="0"/>
              <a:t>one or more optimization variables (variables in your model that you have control over). </a:t>
            </a:r>
          </a:p>
          <a:p>
            <a:r>
              <a:rPr lang="en-US" dirty="0"/>
              <a:t>GoldSim then runs the model multiple times, systematically selecting combinations of values for each of the optimization variables. </a:t>
            </a:r>
          </a:p>
          <a:p>
            <a:r>
              <a:rPr lang="en-US" dirty="0"/>
              <a:t>Applications:</a:t>
            </a:r>
          </a:p>
          <a:p>
            <a:pPr lvl="1"/>
            <a:r>
              <a:rPr lang="en-US" dirty="0"/>
              <a:t>Optimizing a design or plan</a:t>
            </a:r>
          </a:p>
          <a:p>
            <a:pPr lvl="1"/>
            <a:r>
              <a:rPr lang="en-US" dirty="0"/>
              <a:t>Calibrating to historic data</a:t>
            </a:r>
          </a:p>
          <a:p>
            <a:endParaRPr lang="en-US" dirty="0"/>
          </a:p>
        </p:txBody>
      </p:sp>
      <p:sp>
        <p:nvSpPr>
          <p:cNvPr id="4" name="Slide Number Placeholder 3"/>
          <p:cNvSpPr>
            <a:spLocks noGrp="1"/>
          </p:cNvSpPr>
          <p:nvPr>
            <p:ph type="sldNum" sz="quarter" idx="10"/>
          </p:nvPr>
        </p:nvSpPr>
        <p:spPr/>
        <p:txBody>
          <a:bodyPr/>
          <a:lstStyle/>
          <a:p>
            <a:fld id="{64ECACC0-4D6D-42D9-B714-3677A24B9121}" type="slidenum">
              <a:rPr lang="en-US" smtClean="0"/>
              <a:t>37</a:t>
            </a:fld>
            <a:endParaRPr lang="en-US"/>
          </a:p>
        </p:txBody>
      </p:sp>
    </p:spTree>
    <p:extLst>
      <p:ext uri="{BB962C8B-B14F-4D97-AF65-F5344CB8AC3E}">
        <p14:creationId xmlns:p14="http://schemas.microsoft.com/office/powerpoint/2010/main" val="27020558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One of the most powerful and unique features of GoldSim is its ability to incorporate graphics, text, images and hyperlinks into a model.</a:t>
            </a:r>
          </a:p>
          <a:p>
            <a:r>
              <a:rPr lang="en-US" dirty="0"/>
              <a:t>These capabilities, coupled with </a:t>
            </a:r>
            <a:r>
              <a:rPr lang="en-US" dirty="0" err="1"/>
              <a:t>GoldSim’s</a:t>
            </a:r>
            <a:r>
              <a:rPr lang="en-US" dirty="0"/>
              <a:t> ability to create “top-down” models, allow you to describe your model at different levels of detail to different audiences</a:t>
            </a:r>
          </a:p>
        </p:txBody>
      </p:sp>
      <p:sp>
        <p:nvSpPr>
          <p:cNvPr id="4" name="Slide Number Placeholder 3"/>
          <p:cNvSpPr>
            <a:spLocks noGrp="1"/>
          </p:cNvSpPr>
          <p:nvPr>
            <p:ph type="sldNum" sz="quarter" idx="10"/>
          </p:nvPr>
        </p:nvSpPr>
        <p:spPr/>
        <p:txBody>
          <a:bodyPr/>
          <a:lstStyle/>
          <a:p>
            <a:fld id="{64ECACC0-4D6D-42D9-B714-3677A24B9121}" type="slidenum">
              <a:rPr lang="en-US" smtClean="0"/>
              <a:t>39</a:t>
            </a:fld>
            <a:endParaRPr lang="en-US"/>
          </a:p>
        </p:txBody>
      </p:sp>
    </p:spTree>
    <p:extLst>
      <p:ext uri="{BB962C8B-B14F-4D97-AF65-F5344CB8AC3E}">
        <p14:creationId xmlns:p14="http://schemas.microsoft.com/office/powerpoint/2010/main" val="42417086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10" name="Picture 9" descr="Graphical user interface, website&#10;&#10;Description automatically generated">
            <a:extLst>
              <a:ext uri="{FF2B5EF4-FFF2-40B4-BE49-F238E27FC236}">
                <a16:creationId xmlns:a16="http://schemas.microsoft.com/office/drawing/2014/main" id="{A0DEA490-6BC1-B14C-AB27-6F56683311BE}"/>
              </a:ext>
            </a:extLst>
          </p:cNvPr>
          <p:cNvPicPr>
            <a:picLocks noChangeAspect="1"/>
          </p:cNvPicPr>
          <p:nvPr/>
        </p:nvPicPr>
        <p:blipFill>
          <a:blip r:embed="rId2"/>
          <a:stretch>
            <a:fillRect/>
          </a:stretch>
        </p:blipFill>
        <p:spPr>
          <a:xfrm>
            <a:off x="6350" y="0"/>
            <a:ext cx="12179300" cy="6858000"/>
          </a:xfrm>
          <a:prstGeom prst="rect">
            <a:avLst/>
          </a:prstGeom>
        </p:spPr>
      </p:pic>
      <p:sp>
        <p:nvSpPr>
          <p:cNvPr id="2" name="Title 1">
            <a:extLst>
              <a:ext uri="{FF2B5EF4-FFF2-40B4-BE49-F238E27FC236}">
                <a16:creationId xmlns:a16="http://schemas.microsoft.com/office/drawing/2014/main" id="{4118CA7D-7C75-7644-A798-A6E62EBDC042}"/>
              </a:ext>
            </a:extLst>
          </p:cNvPr>
          <p:cNvSpPr>
            <a:spLocks noGrp="1"/>
          </p:cNvSpPr>
          <p:nvPr>
            <p:ph type="ctrTitle"/>
          </p:nvPr>
        </p:nvSpPr>
        <p:spPr>
          <a:xfrm>
            <a:off x="1524000" y="1292771"/>
            <a:ext cx="9144000" cy="1075449"/>
          </a:xfrm>
        </p:spPr>
        <p:txBody>
          <a:bodyPr anchor="b">
            <a:noAutofit/>
          </a:bodyPr>
          <a:lstStyle>
            <a:lvl1pPr algn="ctr">
              <a:defRPr sz="4800">
                <a:solidFill>
                  <a:schemeClr val="bg1"/>
                </a:solidFill>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60C7A4C2-9669-9D4A-8E4C-F2B2CC09D65F}"/>
              </a:ext>
            </a:extLst>
          </p:cNvPr>
          <p:cNvSpPr>
            <a:spLocks noGrp="1"/>
          </p:cNvSpPr>
          <p:nvPr>
            <p:ph type="subTitle" idx="1"/>
          </p:nvPr>
        </p:nvSpPr>
        <p:spPr>
          <a:xfrm>
            <a:off x="1524000" y="2388333"/>
            <a:ext cx="9144000" cy="626034"/>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8308B1DF-00C9-9FC0-6E45-AAC6B78D4495}"/>
              </a:ext>
            </a:extLst>
          </p:cNvPr>
          <p:cNvPicPr>
            <a:picLocks noChangeAspect="1"/>
          </p:cNvPicPr>
          <p:nvPr/>
        </p:nvPicPr>
        <p:blipFill>
          <a:blip r:embed="rId3"/>
          <a:srcRect/>
          <a:stretch/>
        </p:blipFill>
        <p:spPr>
          <a:xfrm>
            <a:off x="4410623" y="555009"/>
            <a:ext cx="3370754" cy="589506"/>
          </a:xfrm>
          <a:prstGeom prst="rect">
            <a:avLst/>
          </a:prstGeom>
        </p:spPr>
      </p:pic>
    </p:spTree>
    <p:extLst>
      <p:ext uri="{BB962C8B-B14F-4D97-AF65-F5344CB8AC3E}">
        <p14:creationId xmlns:p14="http://schemas.microsoft.com/office/powerpoint/2010/main" val="3452402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C5B0793-3BF0-E14D-BB90-43EF19044AA1}"/>
              </a:ext>
            </a:extLst>
          </p:cNvPr>
          <p:cNvSpPr/>
          <p:nvPr/>
        </p:nvSpPr>
        <p:spPr>
          <a:xfrm>
            <a:off x="0" y="6907"/>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Graphical user interface, website&#10;&#10;Description automatically generated">
            <a:extLst>
              <a:ext uri="{FF2B5EF4-FFF2-40B4-BE49-F238E27FC236}">
                <a16:creationId xmlns:a16="http://schemas.microsoft.com/office/drawing/2014/main" id="{BC7A4DED-616F-604A-9ADB-B22E40BB22F5}"/>
              </a:ext>
            </a:extLst>
          </p:cNvPr>
          <p:cNvPicPr>
            <a:picLocks noChangeAspect="1"/>
          </p:cNvPicPr>
          <p:nvPr/>
        </p:nvPicPr>
        <p:blipFill rotWithShape="1">
          <a:blip r:embed="rId2"/>
          <a:srcRect t="56252" b="8691"/>
          <a:stretch/>
        </p:blipFill>
        <p:spPr>
          <a:xfrm>
            <a:off x="1524" y="4453812"/>
            <a:ext cx="12188952" cy="2406093"/>
          </a:xfrm>
          <a:prstGeom prst="rect">
            <a:avLst/>
          </a:prstGeom>
        </p:spPr>
      </p:pic>
      <p:sp>
        <p:nvSpPr>
          <p:cNvPr id="8" name="Rectangle 7">
            <a:extLst>
              <a:ext uri="{FF2B5EF4-FFF2-40B4-BE49-F238E27FC236}">
                <a16:creationId xmlns:a16="http://schemas.microsoft.com/office/drawing/2014/main" id="{42F9E614-9211-3A41-9CA9-DE4DE2D830AD}"/>
              </a:ext>
            </a:extLst>
          </p:cNvPr>
          <p:cNvSpPr/>
          <p:nvPr/>
        </p:nvSpPr>
        <p:spPr>
          <a:xfrm>
            <a:off x="1524" y="4453812"/>
            <a:ext cx="12188952" cy="2404188"/>
          </a:xfrm>
          <a:prstGeom prst="rect">
            <a:avLst/>
          </a:prstGeom>
          <a:solidFill>
            <a:schemeClr val="accent2">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FE248F9-D7BE-8645-921D-9F4080BDDC20}"/>
              </a:ext>
            </a:extLst>
          </p:cNvPr>
          <p:cNvSpPr>
            <a:spLocks noGrp="1"/>
          </p:cNvSpPr>
          <p:nvPr>
            <p:ph type="title"/>
          </p:nvPr>
        </p:nvSpPr>
        <p:spPr>
          <a:xfrm>
            <a:off x="831850" y="356395"/>
            <a:ext cx="10515600" cy="2852737"/>
          </a:xfrm>
        </p:spPr>
        <p:txBody>
          <a:bodyPr anchor="b">
            <a:normAutofit/>
          </a:bodyPr>
          <a:lstStyle>
            <a:lvl1pPr>
              <a:defRPr sz="4800">
                <a:solidFill>
                  <a:schemeClr val="tx2"/>
                </a:solidFill>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2F14D2D-0841-0F49-AFAF-0C4F138BE953}"/>
              </a:ext>
            </a:extLst>
          </p:cNvPr>
          <p:cNvSpPr>
            <a:spLocks noGrp="1"/>
          </p:cNvSpPr>
          <p:nvPr>
            <p:ph type="body" idx="1"/>
          </p:nvPr>
        </p:nvSpPr>
        <p:spPr>
          <a:xfrm>
            <a:off x="831850" y="3236120"/>
            <a:ext cx="10515600" cy="332399"/>
          </a:xfrm>
        </p:spPr>
        <p:txBody>
          <a:bodyPr/>
          <a:lstStyle>
            <a:lvl1pPr marL="0" indent="0">
              <a:buNone/>
              <a:defRPr sz="240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1" name="Picture 10">
            <a:extLst>
              <a:ext uri="{FF2B5EF4-FFF2-40B4-BE49-F238E27FC236}">
                <a16:creationId xmlns:a16="http://schemas.microsoft.com/office/drawing/2014/main" id="{9A99DA44-42CB-54DB-6CB9-B7C25D18D93E}"/>
              </a:ext>
            </a:extLst>
          </p:cNvPr>
          <p:cNvPicPr>
            <a:picLocks noChangeAspect="1"/>
          </p:cNvPicPr>
          <p:nvPr/>
        </p:nvPicPr>
        <p:blipFill>
          <a:blip r:embed="rId3"/>
          <a:srcRect/>
          <a:stretch/>
        </p:blipFill>
        <p:spPr>
          <a:xfrm>
            <a:off x="9778893" y="6356349"/>
            <a:ext cx="1568557" cy="274320"/>
          </a:xfrm>
          <a:prstGeom prst="rect">
            <a:avLst/>
          </a:prstGeom>
        </p:spPr>
      </p:pic>
      <p:pic>
        <p:nvPicPr>
          <p:cNvPr id="13" name="Picture 12">
            <a:extLst>
              <a:ext uri="{FF2B5EF4-FFF2-40B4-BE49-F238E27FC236}">
                <a16:creationId xmlns:a16="http://schemas.microsoft.com/office/drawing/2014/main" id="{6EF66B20-61AE-E570-76B1-944F6714B5F3}"/>
              </a:ext>
            </a:extLst>
          </p:cNvPr>
          <p:cNvPicPr>
            <a:picLocks noChangeAspect="1"/>
          </p:cNvPicPr>
          <p:nvPr/>
        </p:nvPicPr>
        <p:blipFill>
          <a:blip r:embed="rId4"/>
          <a:srcRect/>
          <a:stretch/>
        </p:blipFill>
        <p:spPr>
          <a:xfrm rot="5400000">
            <a:off x="5586476" y="-2150569"/>
            <a:ext cx="1016000" cy="12188952"/>
          </a:xfrm>
          <a:prstGeom prst="rect">
            <a:avLst/>
          </a:prstGeom>
        </p:spPr>
      </p:pic>
    </p:spTree>
    <p:extLst>
      <p:ext uri="{BB962C8B-B14F-4D97-AF65-F5344CB8AC3E}">
        <p14:creationId xmlns:p14="http://schemas.microsoft.com/office/powerpoint/2010/main" val="3543930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2BD72-F941-A14E-97BD-32E59E8327E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AAEA8D-C5D3-7542-90D0-CD9253FD4D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A370208-8550-D1C9-6197-9154208A45BA}"/>
              </a:ext>
            </a:extLst>
          </p:cNvPr>
          <p:cNvSpPr>
            <a:spLocks noGrp="1"/>
          </p:cNvSpPr>
          <p:nvPr>
            <p:ph type="dt" sz="half" idx="10"/>
          </p:nvPr>
        </p:nvSpPr>
        <p:spPr/>
        <p:txBody>
          <a:bodyPr/>
          <a:lstStyle/>
          <a:p>
            <a:endParaRPr lang="en-US" dirty="0"/>
          </a:p>
        </p:txBody>
      </p:sp>
      <p:sp>
        <p:nvSpPr>
          <p:cNvPr id="5" name="Footer Placeholder 4">
            <a:extLst>
              <a:ext uri="{FF2B5EF4-FFF2-40B4-BE49-F238E27FC236}">
                <a16:creationId xmlns:a16="http://schemas.microsoft.com/office/drawing/2014/main" id="{43CF7356-2202-6083-9DB4-F3EDABF07598}"/>
              </a:ext>
            </a:extLst>
          </p:cNvPr>
          <p:cNvSpPr>
            <a:spLocks noGrp="1"/>
          </p:cNvSpPr>
          <p:nvPr>
            <p:ph type="ftr" sz="quarter" idx="11"/>
          </p:nvPr>
        </p:nvSpPr>
        <p:spPr/>
        <p:txBody>
          <a:bodyPr/>
          <a:lstStyle/>
          <a:p>
            <a:r>
              <a:rPr lang="en-US"/>
              <a:t>© GoldSim Technology Group LLC, 2024</a:t>
            </a:r>
            <a:endParaRPr lang="en-US" dirty="0"/>
          </a:p>
        </p:txBody>
      </p:sp>
      <p:sp>
        <p:nvSpPr>
          <p:cNvPr id="6" name="Slide Number Placeholder 5">
            <a:extLst>
              <a:ext uri="{FF2B5EF4-FFF2-40B4-BE49-F238E27FC236}">
                <a16:creationId xmlns:a16="http://schemas.microsoft.com/office/drawing/2014/main" id="{35F6ECA4-DB40-82F1-EE96-31E041671623}"/>
              </a:ext>
            </a:extLst>
          </p:cNvPr>
          <p:cNvSpPr>
            <a:spLocks noGrp="1"/>
          </p:cNvSpPr>
          <p:nvPr>
            <p:ph type="sldNum" sz="quarter" idx="12"/>
          </p:nvPr>
        </p:nvSpPr>
        <p:spPr/>
        <p:txBody>
          <a:bodyPr/>
          <a:lstStyle/>
          <a:p>
            <a:fld id="{561927F7-16AA-E945-B7BB-731D3EE0D244}" type="slidenum">
              <a:rPr lang="en-US" smtClean="0"/>
              <a:pPr/>
              <a:t>‹#›</a:t>
            </a:fld>
            <a:endParaRPr lang="en-US" dirty="0"/>
          </a:p>
        </p:txBody>
      </p:sp>
    </p:spTree>
    <p:extLst>
      <p:ext uri="{BB962C8B-B14F-4D97-AF65-F5344CB8AC3E}">
        <p14:creationId xmlns:p14="http://schemas.microsoft.com/office/powerpoint/2010/main" val="3251115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EB5AA-B54C-9C4F-920B-14EEE5A35EB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95E93EE-E2F4-8A4C-AC67-47D37AF2A30D}"/>
              </a:ext>
            </a:extLst>
          </p:cNvPr>
          <p:cNvSpPr>
            <a:spLocks noGrp="1"/>
          </p:cNvSpPr>
          <p:nvPr>
            <p:ph sz="half" idx="1"/>
          </p:nvPr>
        </p:nvSpPr>
        <p:spPr>
          <a:xfrm>
            <a:off x="505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605EAAAE-7472-3F47-A9D1-75CA1D09B192}"/>
              </a:ext>
            </a:extLst>
          </p:cNvPr>
          <p:cNvSpPr>
            <a:spLocks noGrp="1"/>
          </p:cNvSpPr>
          <p:nvPr>
            <p:ph sz="half" idx="2"/>
          </p:nvPr>
        </p:nvSpPr>
        <p:spPr>
          <a:xfrm>
            <a:off x="5839286"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B148C0F-6DAD-AC4E-34F3-D985E6C90882}"/>
              </a:ext>
            </a:extLst>
          </p:cNvPr>
          <p:cNvSpPr>
            <a:spLocks noGrp="1"/>
          </p:cNvSpPr>
          <p:nvPr>
            <p:ph type="dt" sz="half" idx="10"/>
          </p:nvPr>
        </p:nvSpPr>
        <p:spPr/>
        <p:txBody>
          <a:bodyPr/>
          <a:lstStyle/>
          <a:p>
            <a:endParaRPr lang="en-US" dirty="0"/>
          </a:p>
        </p:txBody>
      </p:sp>
      <p:sp>
        <p:nvSpPr>
          <p:cNvPr id="6" name="Footer Placeholder 5">
            <a:extLst>
              <a:ext uri="{FF2B5EF4-FFF2-40B4-BE49-F238E27FC236}">
                <a16:creationId xmlns:a16="http://schemas.microsoft.com/office/drawing/2014/main" id="{E7711098-4888-626F-B4D2-AC9B50F94D13}"/>
              </a:ext>
            </a:extLst>
          </p:cNvPr>
          <p:cNvSpPr>
            <a:spLocks noGrp="1"/>
          </p:cNvSpPr>
          <p:nvPr>
            <p:ph type="ftr" sz="quarter" idx="11"/>
          </p:nvPr>
        </p:nvSpPr>
        <p:spPr/>
        <p:txBody>
          <a:bodyPr/>
          <a:lstStyle/>
          <a:p>
            <a:r>
              <a:rPr lang="en-US"/>
              <a:t>© GoldSim Technology Group LLC, 2024</a:t>
            </a:r>
            <a:endParaRPr lang="en-US" dirty="0"/>
          </a:p>
        </p:txBody>
      </p:sp>
      <p:sp>
        <p:nvSpPr>
          <p:cNvPr id="7" name="Slide Number Placeholder 6">
            <a:extLst>
              <a:ext uri="{FF2B5EF4-FFF2-40B4-BE49-F238E27FC236}">
                <a16:creationId xmlns:a16="http://schemas.microsoft.com/office/drawing/2014/main" id="{BE3C183D-05E3-CBF9-E578-CA0E3856D1BA}"/>
              </a:ext>
            </a:extLst>
          </p:cNvPr>
          <p:cNvSpPr>
            <a:spLocks noGrp="1"/>
          </p:cNvSpPr>
          <p:nvPr>
            <p:ph type="sldNum" sz="quarter" idx="12"/>
          </p:nvPr>
        </p:nvSpPr>
        <p:spPr/>
        <p:txBody>
          <a:bodyPr/>
          <a:lstStyle/>
          <a:p>
            <a:fld id="{561927F7-16AA-E945-B7BB-731D3EE0D244}" type="slidenum">
              <a:rPr lang="en-US" smtClean="0"/>
              <a:pPr/>
              <a:t>‹#›</a:t>
            </a:fld>
            <a:endParaRPr lang="en-US" dirty="0"/>
          </a:p>
        </p:txBody>
      </p:sp>
    </p:spTree>
    <p:extLst>
      <p:ext uri="{BB962C8B-B14F-4D97-AF65-F5344CB8AC3E}">
        <p14:creationId xmlns:p14="http://schemas.microsoft.com/office/powerpoint/2010/main" val="135992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47F15-9B9A-EA40-8B40-2073B784B5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FB32582-9DFC-D035-2D40-57742C0AFFBD}"/>
              </a:ext>
            </a:extLst>
          </p:cNvPr>
          <p:cNvSpPr>
            <a:spLocks noGrp="1"/>
          </p:cNvSpPr>
          <p:nvPr>
            <p:ph type="dt" sz="half" idx="10"/>
          </p:nvPr>
        </p:nvSpPr>
        <p:spPr/>
        <p:txBody>
          <a:bodyPr/>
          <a:lstStyle/>
          <a:p>
            <a:endParaRPr lang="en-US" dirty="0"/>
          </a:p>
        </p:txBody>
      </p:sp>
      <p:sp>
        <p:nvSpPr>
          <p:cNvPr id="4" name="Footer Placeholder 3">
            <a:extLst>
              <a:ext uri="{FF2B5EF4-FFF2-40B4-BE49-F238E27FC236}">
                <a16:creationId xmlns:a16="http://schemas.microsoft.com/office/drawing/2014/main" id="{3528CFC6-22D4-A960-8641-1C7E8B2A9C72}"/>
              </a:ext>
            </a:extLst>
          </p:cNvPr>
          <p:cNvSpPr>
            <a:spLocks noGrp="1"/>
          </p:cNvSpPr>
          <p:nvPr>
            <p:ph type="ftr" sz="quarter" idx="11"/>
          </p:nvPr>
        </p:nvSpPr>
        <p:spPr/>
        <p:txBody>
          <a:bodyPr/>
          <a:lstStyle/>
          <a:p>
            <a:r>
              <a:rPr lang="en-US"/>
              <a:t>© GoldSim Technology Group LLC, 2024</a:t>
            </a:r>
            <a:endParaRPr lang="en-US" dirty="0"/>
          </a:p>
        </p:txBody>
      </p:sp>
      <p:sp>
        <p:nvSpPr>
          <p:cNvPr id="5" name="Slide Number Placeholder 4">
            <a:extLst>
              <a:ext uri="{FF2B5EF4-FFF2-40B4-BE49-F238E27FC236}">
                <a16:creationId xmlns:a16="http://schemas.microsoft.com/office/drawing/2014/main" id="{60C4160D-F348-925F-2BD9-FAAA2F8C43DD}"/>
              </a:ext>
            </a:extLst>
          </p:cNvPr>
          <p:cNvSpPr>
            <a:spLocks noGrp="1"/>
          </p:cNvSpPr>
          <p:nvPr>
            <p:ph type="sldNum" sz="quarter" idx="12"/>
          </p:nvPr>
        </p:nvSpPr>
        <p:spPr/>
        <p:txBody>
          <a:bodyPr/>
          <a:lstStyle/>
          <a:p>
            <a:fld id="{561927F7-16AA-E945-B7BB-731D3EE0D244}" type="slidenum">
              <a:rPr lang="en-US" smtClean="0"/>
              <a:pPr/>
              <a:t>‹#›</a:t>
            </a:fld>
            <a:endParaRPr lang="en-US" dirty="0"/>
          </a:p>
        </p:txBody>
      </p:sp>
    </p:spTree>
    <p:extLst>
      <p:ext uri="{BB962C8B-B14F-4D97-AF65-F5344CB8AC3E}">
        <p14:creationId xmlns:p14="http://schemas.microsoft.com/office/powerpoint/2010/main" val="398124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2B9CE2A-E3E8-44EB-D6E3-8DF5DB15EAE3}"/>
              </a:ext>
            </a:extLst>
          </p:cNvPr>
          <p:cNvSpPr>
            <a:spLocks noGrp="1"/>
          </p:cNvSpPr>
          <p:nvPr>
            <p:ph type="dt" sz="half" idx="10"/>
          </p:nvPr>
        </p:nvSpPr>
        <p:spPr/>
        <p:txBody>
          <a:bodyPr/>
          <a:lstStyle/>
          <a:p>
            <a:endParaRPr lang="en-US" dirty="0"/>
          </a:p>
        </p:txBody>
      </p:sp>
      <p:sp>
        <p:nvSpPr>
          <p:cNvPr id="3" name="Footer Placeholder 2">
            <a:extLst>
              <a:ext uri="{FF2B5EF4-FFF2-40B4-BE49-F238E27FC236}">
                <a16:creationId xmlns:a16="http://schemas.microsoft.com/office/drawing/2014/main" id="{3FC179F6-6603-523E-60C8-944E6668669C}"/>
              </a:ext>
            </a:extLst>
          </p:cNvPr>
          <p:cNvSpPr>
            <a:spLocks noGrp="1"/>
          </p:cNvSpPr>
          <p:nvPr>
            <p:ph type="ftr" sz="quarter" idx="11"/>
          </p:nvPr>
        </p:nvSpPr>
        <p:spPr/>
        <p:txBody>
          <a:bodyPr/>
          <a:lstStyle/>
          <a:p>
            <a:r>
              <a:rPr lang="en-US"/>
              <a:t>© GoldSim Technology Group LLC, 2024</a:t>
            </a:r>
            <a:endParaRPr lang="en-US" dirty="0"/>
          </a:p>
        </p:txBody>
      </p:sp>
      <p:sp>
        <p:nvSpPr>
          <p:cNvPr id="4" name="Slide Number Placeholder 3">
            <a:extLst>
              <a:ext uri="{FF2B5EF4-FFF2-40B4-BE49-F238E27FC236}">
                <a16:creationId xmlns:a16="http://schemas.microsoft.com/office/drawing/2014/main" id="{576D59EA-DA60-7984-2992-47C8FB7BAE80}"/>
              </a:ext>
            </a:extLst>
          </p:cNvPr>
          <p:cNvSpPr>
            <a:spLocks noGrp="1"/>
          </p:cNvSpPr>
          <p:nvPr>
            <p:ph type="sldNum" sz="quarter" idx="12"/>
          </p:nvPr>
        </p:nvSpPr>
        <p:spPr/>
        <p:txBody>
          <a:bodyPr/>
          <a:lstStyle/>
          <a:p>
            <a:fld id="{561927F7-16AA-E945-B7BB-731D3EE0D244}" type="slidenum">
              <a:rPr lang="en-US" smtClean="0"/>
              <a:pPr/>
              <a:t>‹#›</a:t>
            </a:fld>
            <a:endParaRPr lang="en-US" dirty="0"/>
          </a:p>
        </p:txBody>
      </p:sp>
    </p:spTree>
    <p:extLst>
      <p:ext uri="{BB962C8B-B14F-4D97-AF65-F5344CB8AC3E}">
        <p14:creationId xmlns:p14="http://schemas.microsoft.com/office/powerpoint/2010/main" val="2898973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cSld name="2_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5074920"/>
            <a:ext cx="10119360" cy="822960"/>
          </a:xfrm>
        </p:spPr>
        <p:txBody>
          <a:bodyPr tIns="0" bIns="0" anchor="b">
            <a:noAutofit/>
          </a:bodyPr>
          <a:lstStyle>
            <a:lvl1pPr>
              <a:defRPr sz="2700" b="0">
                <a:solidFill>
                  <a:srgbClr val="FFFFFF"/>
                </a:solidFill>
              </a:defRPr>
            </a:lvl1pPr>
          </a:lstStyle>
          <a:p>
            <a:r>
              <a:rPr lang="en-US"/>
              <a:t>Click to edit Master title style</a:t>
            </a:r>
            <a:endParaRPr lang="en-US"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450"/>
              </a:spcAft>
              <a:buNone/>
              <a:defRPr sz="1125">
                <a:solidFill>
                  <a:srgbClr val="FFFFFF"/>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Tree>
    <p:extLst>
      <p:ext uri="{BB962C8B-B14F-4D97-AF65-F5344CB8AC3E}">
        <p14:creationId xmlns:p14="http://schemas.microsoft.com/office/powerpoint/2010/main" val="4213885800"/>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5A134E-23F4-6D97-FD74-8E3CC7E4E3CB}"/>
              </a:ext>
            </a:extLst>
          </p:cNvPr>
          <p:cNvPicPr>
            <a:picLocks noChangeAspect="1"/>
          </p:cNvPicPr>
          <p:nvPr/>
        </p:nvPicPr>
        <p:blipFill>
          <a:blip r:embed="rId9"/>
          <a:srcRect/>
          <a:stretch/>
        </p:blipFill>
        <p:spPr>
          <a:xfrm>
            <a:off x="11176000" y="0"/>
            <a:ext cx="1016000" cy="6858000"/>
          </a:xfrm>
          <a:prstGeom prst="rect">
            <a:avLst/>
          </a:prstGeom>
        </p:spPr>
      </p:pic>
      <p:sp>
        <p:nvSpPr>
          <p:cNvPr id="2" name="Title Placeholder 1">
            <a:extLst>
              <a:ext uri="{FF2B5EF4-FFF2-40B4-BE49-F238E27FC236}">
                <a16:creationId xmlns:a16="http://schemas.microsoft.com/office/drawing/2014/main" id="{F3C8089D-E8EC-1849-B6D5-4AD090952DEE}"/>
              </a:ext>
            </a:extLst>
          </p:cNvPr>
          <p:cNvSpPr>
            <a:spLocks noGrp="1"/>
          </p:cNvSpPr>
          <p:nvPr>
            <p:ph type="title"/>
          </p:nvPr>
        </p:nvSpPr>
        <p:spPr>
          <a:xfrm>
            <a:off x="505286" y="365125"/>
            <a:ext cx="10515600" cy="1325563"/>
          </a:xfrm>
          <a:prstGeom prst="rect">
            <a:avLst/>
          </a:prstGeom>
        </p:spPr>
        <p:txBody>
          <a:bodyPr vert="horz" lIns="0" tIns="0" rIns="0" bIns="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8BD129-3E04-954E-9364-8C60B7173F2D}"/>
              </a:ext>
            </a:extLst>
          </p:cNvPr>
          <p:cNvSpPr>
            <a:spLocks noGrp="1"/>
          </p:cNvSpPr>
          <p:nvPr>
            <p:ph type="body" idx="1"/>
          </p:nvPr>
        </p:nvSpPr>
        <p:spPr>
          <a:xfrm>
            <a:off x="505286" y="1825625"/>
            <a:ext cx="10515600" cy="1587550"/>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B4E2674D-9158-C74F-8855-888A0B41D67C}"/>
              </a:ext>
            </a:extLst>
          </p:cNvPr>
          <p:cNvSpPr>
            <a:spLocks noGrp="1"/>
          </p:cNvSpPr>
          <p:nvPr>
            <p:ph type="dt" sz="half" idx="2"/>
          </p:nvPr>
        </p:nvSpPr>
        <p:spPr>
          <a:xfrm>
            <a:off x="505286" y="6356350"/>
            <a:ext cx="1047356" cy="365125"/>
          </a:xfrm>
          <a:prstGeom prst="rect">
            <a:avLst/>
          </a:prstGeom>
        </p:spPr>
        <p:txBody>
          <a:bodyPr vert="horz" lIns="0" tIns="0" rIns="0" bIns="0" rtlCol="0" anchor="ctr"/>
          <a:lstStyle>
            <a:lvl1pPr algn="l">
              <a:defRPr sz="1200">
                <a:solidFill>
                  <a:schemeClr val="tx1"/>
                </a:solidFill>
              </a:defRPr>
            </a:lvl1pPr>
          </a:lstStyle>
          <a:p>
            <a:endParaRPr lang="en-US" dirty="0"/>
          </a:p>
        </p:txBody>
      </p:sp>
      <p:sp>
        <p:nvSpPr>
          <p:cNvPr id="5" name="Footer Placeholder 4">
            <a:extLst>
              <a:ext uri="{FF2B5EF4-FFF2-40B4-BE49-F238E27FC236}">
                <a16:creationId xmlns:a16="http://schemas.microsoft.com/office/drawing/2014/main" id="{DE72A347-883D-984D-B08A-4C9EBA09688B}"/>
              </a:ext>
            </a:extLst>
          </p:cNvPr>
          <p:cNvSpPr>
            <a:spLocks noGrp="1"/>
          </p:cNvSpPr>
          <p:nvPr>
            <p:ph type="ftr" sz="quarter" idx="3"/>
          </p:nvPr>
        </p:nvSpPr>
        <p:spPr>
          <a:xfrm>
            <a:off x="1669832" y="6356350"/>
            <a:ext cx="4114800" cy="365125"/>
          </a:xfrm>
          <a:prstGeom prst="rect">
            <a:avLst/>
          </a:prstGeom>
        </p:spPr>
        <p:txBody>
          <a:bodyPr vert="horz" lIns="0" tIns="0" rIns="0" bIns="0" rtlCol="0" anchor="ctr"/>
          <a:lstStyle>
            <a:lvl1pPr algn="l">
              <a:defRPr sz="1200">
                <a:solidFill>
                  <a:schemeClr val="tx1"/>
                </a:solidFill>
              </a:defRPr>
            </a:lvl1pPr>
          </a:lstStyle>
          <a:p>
            <a:r>
              <a:rPr lang="en-US"/>
              <a:t>© GoldSim Technology Group LLC, 2024</a:t>
            </a:r>
            <a:endParaRPr lang="en-US" dirty="0"/>
          </a:p>
        </p:txBody>
      </p:sp>
      <p:sp>
        <p:nvSpPr>
          <p:cNvPr id="6" name="Slide Number Placeholder 5">
            <a:extLst>
              <a:ext uri="{FF2B5EF4-FFF2-40B4-BE49-F238E27FC236}">
                <a16:creationId xmlns:a16="http://schemas.microsoft.com/office/drawing/2014/main" id="{D03A949F-686D-0F4D-8D75-7FD63B298394}"/>
              </a:ext>
            </a:extLst>
          </p:cNvPr>
          <p:cNvSpPr>
            <a:spLocks noGrp="1"/>
          </p:cNvSpPr>
          <p:nvPr>
            <p:ph type="sldNum" sz="quarter" idx="4"/>
          </p:nvPr>
        </p:nvSpPr>
        <p:spPr>
          <a:xfrm>
            <a:off x="11502520" y="6356350"/>
            <a:ext cx="517109" cy="365125"/>
          </a:xfrm>
          <a:prstGeom prst="rect">
            <a:avLst/>
          </a:prstGeom>
        </p:spPr>
        <p:txBody>
          <a:bodyPr vert="horz" lIns="0" tIns="0" rIns="0" bIns="0" rtlCol="0" anchor="ctr"/>
          <a:lstStyle>
            <a:lvl1pPr algn="ctr">
              <a:defRPr sz="1200">
                <a:solidFill>
                  <a:schemeClr val="tx1"/>
                </a:solidFill>
              </a:defRPr>
            </a:lvl1pPr>
          </a:lstStyle>
          <a:p>
            <a:fld id="{561927F7-16AA-E945-B7BB-731D3EE0D244}" type="slidenum">
              <a:rPr lang="en-US" smtClean="0"/>
              <a:pPr/>
              <a:t>‹#›</a:t>
            </a:fld>
            <a:endParaRPr lang="en-US" dirty="0"/>
          </a:p>
        </p:txBody>
      </p:sp>
      <p:pic>
        <p:nvPicPr>
          <p:cNvPr id="9" name="Picture 8">
            <a:extLst>
              <a:ext uri="{FF2B5EF4-FFF2-40B4-BE49-F238E27FC236}">
                <a16:creationId xmlns:a16="http://schemas.microsoft.com/office/drawing/2014/main" id="{B2079EEF-E3A2-E5B9-194D-CF614A8A1BE9}"/>
              </a:ext>
            </a:extLst>
          </p:cNvPr>
          <p:cNvPicPr>
            <a:picLocks noChangeAspect="1"/>
          </p:cNvPicPr>
          <p:nvPr/>
        </p:nvPicPr>
        <p:blipFill>
          <a:blip r:embed="rId10"/>
          <a:srcRect/>
          <a:stretch/>
        </p:blipFill>
        <p:spPr>
          <a:xfrm>
            <a:off x="9780517" y="6355715"/>
            <a:ext cx="1568553" cy="274320"/>
          </a:xfrm>
          <a:prstGeom prst="rect">
            <a:avLst/>
          </a:prstGeom>
        </p:spPr>
      </p:pic>
    </p:spTree>
    <p:extLst>
      <p:ext uri="{BB962C8B-B14F-4D97-AF65-F5344CB8AC3E}">
        <p14:creationId xmlns:p14="http://schemas.microsoft.com/office/powerpoint/2010/main" val="3824489541"/>
      </p:ext>
    </p:extLst>
  </p:cSld>
  <p:clrMap bg1="lt1" tx1="dk1" bg2="lt2" tx2="dk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46" r:id="rId7"/>
  </p:sldLayoutIdLst>
  <p:hf hdr="0" dt="0"/>
  <p:txStyles>
    <p:titleStyle>
      <a:lvl1pPr algn="l" defTabSz="914400" rtl="0" eaLnBrk="1" latinLnBrk="0" hangingPunct="1">
        <a:lnSpc>
          <a:spcPct val="90000"/>
        </a:lnSpc>
        <a:spcBef>
          <a:spcPct val="0"/>
        </a:spcBef>
        <a:buNone/>
        <a:defRPr sz="4400" kern="1200">
          <a:solidFill>
            <a:schemeClr val="accent2"/>
          </a:solidFill>
          <a:latin typeface="Aptos ExtraBold"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Clr>
          <a:schemeClr val="tx2"/>
        </a:buClr>
        <a:buFont typeface="Arial" panose="020B0604020202020204" pitchFamily="34" charset="0"/>
        <a:buChar char="•"/>
        <a:defRPr sz="2400" kern="1200">
          <a:solidFill>
            <a:schemeClr val="tx1"/>
          </a:solidFill>
          <a:latin typeface="Aptos" panose="020B0004020202020204" pitchFamily="34" charset="0"/>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Aptos" panose="020B0004020202020204" pitchFamily="34" charset="0"/>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Aptos" panose="020B0004020202020204" pitchFamily="34" charset="0"/>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600" kern="1200">
          <a:solidFill>
            <a:schemeClr val="tx1"/>
          </a:solidFill>
          <a:latin typeface="Aptos" panose="020B0004020202020204" pitchFamily="34" charset="0"/>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400" kern="1200">
          <a:solidFill>
            <a:schemeClr val="tx1"/>
          </a:solidFill>
          <a:latin typeface="Aptos" panose="020B00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16.jpg"/><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eg"/><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2" Type="http://schemas.openxmlformats.org/officeDocument/2006/relationships/image" Target="../media/image31.png"/><Relationship Id="rId1" Type="http://schemas.openxmlformats.org/officeDocument/2006/relationships/slideLayout" Target="../slideLayouts/slideLayout4.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 Id="rId14"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4.xml"/><Relationship Id="rId4" Type="http://schemas.openxmlformats.org/officeDocument/2006/relationships/image" Target="../media/image51.png"/></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oleObject" Target="../embeddings/oleObject1.bin"/><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xml"/><Relationship Id="rId4" Type="http://schemas.openxmlformats.org/officeDocument/2006/relationships/image" Target="../media/image77.png"/></Relationships>
</file>

<file path=ppt/slides/_rels/slide6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3.xml"/><Relationship Id="rId5" Type="http://schemas.openxmlformats.org/officeDocument/2006/relationships/image" Target="../media/image81.png"/><Relationship Id="rId4" Type="http://schemas.openxmlformats.org/officeDocument/2006/relationships/image" Target="../media/image8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280.png"/><Relationship Id="rId2" Type="http://schemas.openxmlformats.org/officeDocument/2006/relationships/image" Target="../media/image270.png"/><Relationship Id="rId1" Type="http://schemas.openxmlformats.org/officeDocument/2006/relationships/slideLayout" Target="../slideLayouts/slideLayout3.xml"/><Relationship Id="rId6" Type="http://schemas.openxmlformats.org/officeDocument/2006/relationships/image" Target="../media/image310.png"/><Relationship Id="rId5" Type="http://schemas.openxmlformats.org/officeDocument/2006/relationships/image" Target="../media/image30.png"/><Relationship Id="rId4" Type="http://schemas.openxmlformats.org/officeDocument/2006/relationships/image" Target="../media/image29.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330.png"/><Relationship Id="rId7" Type="http://schemas.openxmlformats.org/officeDocument/2006/relationships/image" Target="../media/image370.png"/><Relationship Id="rId2" Type="http://schemas.openxmlformats.org/officeDocument/2006/relationships/image" Target="../media/image320.png"/><Relationship Id="rId1" Type="http://schemas.openxmlformats.org/officeDocument/2006/relationships/slideLayout" Target="../slideLayouts/slideLayout3.xml"/><Relationship Id="rId6" Type="http://schemas.openxmlformats.org/officeDocument/2006/relationships/image" Target="../media/image360.png"/><Relationship Id="rId5" Type="http://schemas.openxmlformats.org/officeDocument/2006/relationships/image" Target="../media/image350.png"/><Relationship Id="rId4" Type="http://schemas.openxmlformats.org/officeDocument/2006/relationships/image" Target="../media/image340.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image" Target="../media/image390.png"/><Relationship Id="rId7" Type="http://schemas.openxmlformats.org/officeDocument/2006/relationships/image" Target="../media/image430.png"/><Relationship Id="rId2" Type="http://schemas.openxmlformats.org/officeDocument/2006/relationships/image" Target="../media/image380.png"/><Relationship Id="rId1" Type="http://schemas.openxmlformats.org/officeDocument/2006/relationships/slideLayout" Target="../slideLayouts/slideLayout3.xml"/><Relationship Id="rId6" Type="http://schemas.openxmlformats.org/officeDocument/2006/relationships/image" Target="../media/image420.png"/><Relationship Id="rId5" Type="http://schemas.openxmlformats.org/officeDocument/2006/relationships/image" Target="../media/image410.png"/><Relationship Id="rId4" Type="http://schemas.openxmlformats.org/officeDocument/2006/relationships/image" Target="../media/image400.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87.jpeg"/><Relationship Id="rId1" Type="http://schemas.openxmlformats.org/officeDocument/2006/relationships/slideLayout" Target="../slideLayouts/slideLayout3.xml"/><Relationship Id="rId5" Type="http://schemas.openxmlformats.org/officeDocument/2006/relationships/image" Target="../media/image89.jpeg"/><Relationship Id="rId4" Type="http://schemas.openxmlformats.org/officeDocument/2006/relationships/image" Target="../media/image88.png"/></Relationships>
</file>

<file path=ppt/slides/_rels/slide8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jpeg"/><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92.jpeg"/><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AC30B3-F03F-40DB-ACC1-CAEA956BABE2}"/>
              </a:ext>
            </a:extLst>
          </p:cNvPr>
          <p:cNvSpPr>
            <a:spLocks noGrp="1"/>
          </p:cNvSpPr>
          <p:nvPr>
            <p:ph type="ctrTitle"/>
          </p:nvPr>
        </p:nvSpPr>
        <p:spPr/>
        <p:txBody>
          <a:bodyPr>
            <a:normAutofit/>
          </a:bodyPr>
          <a:lstStyle/>
          <a:p>
            <a:r>
              <a:rPr lang="en-US" dirty="0"/>
              <a:t>Introduction to GoldSim Course</a:t>
            </a:r>
          </a:p>
        </p:txBody>
      </p:sp>
      <p:sp>
        <p:nvSpPr>
          <p:cNvPr id="3" name="Text Placeholder 2">
            <a:extLst>
              <a:ext uri="{FF2B5EF4-FFF2-40B4-BE49-F238E27FC236}">
                <a16:creationId xmlns:a16="http://schemas.microsoft.com/office/drawing/2014/main" id="{24B2A342-53C1-4CB2-8377-3E257CC4F74A}"/>
              </a:ext>
            </a:extLst>
          </p:cNvPr>
          <p:cNvSpPr>
            <a:spLocks noGrp="1"/>
          </p:cNvSpPr>
          <p:nvPr>
            <p:ph type="subTitle" idx="1"/>
          </p:nvPr>
        </p:nvSpPr>
        <p:spPr>
          <a:xfrm>
            <a:off x="1524000" y="2388333"/>
            <a:ext cx="9144000" cy="793038"/>
          </a:xfrm>
        </p:spPr>
        <p:txBody>
          <a:bodyPr/>
          <a:lstStyle/>
          <a:p>
            <a:r>
              <a:rPr lang="en-US" dirty="0"/>
              <a:t>September 9, 2024</a:t>
            </a:r>
          </a:p>
          <a:p>
            <a:r>
              <a:rPr lang="en-US" dirty="0"/>
              <a:t>Instructor: Jason Lillywhite</a:t>
            </a:r>
          </a:p>
        </p:txBody>
      </p:sp>
    </p:spTree>
    <p:extLst>
      <p:ext uri="{BB962C8B-B14F-4D97-AF65-F5344CB8AC3E}">
        <p14:creationId xmlns:p14="http://schemas.microsoft.com/office/powerpoint/2010/main" val="20282370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722" name="Rectangle 2"/>
          <p:cNvSpPr>
            <a:spLocks noGrp="1" noChangeArrowheads="1"/>
          </p:cNvSpPr>
          <p:nvPr>
            <p:ph type="title"/>
          </p:nvPr>
        </p:nvSpPr>
        <p:spPr/>
        <p:txBody>
          <a:bodyPr/>
          <a:lstStyle/>
          <a:p>
            <a:r>
              <a:rPr lang="en-US" altLang="en-US"/>
              <a:t>Generic LLRW PA Model</a:t>
            </a:r>
          </a:p>
        </p:txBody>
      </p:sp>
      <p:sp>
        <p:nvSpPr>
          <p:cNvPr id="5" name="Content Placeholder 4">
            <a:extLst>
              <a:ext uri="{FF2B5EF4-FFF2-40B4-BE49-F238E27FC236}">
                <a16:creationId xmlns:a16="http://schemas.microsoft.com/office/drawing/2014/main" id="{D05988C5-2915-C251-0488-61D60533FFB1}"/>
              </a:ext>
            </a:extLst>
          </p:cNvPr>
          <p:cNvSpPr>
            <a:spLocks noGrp="1"/>
          </p:cNvSpPr>
          <p:nvPr>
            <p:ph idx="1"/>
          </p:nvPr>
        </p:nvSpPr>
        <p:spPr/>
        <p:txBody>
          <a:bodyPr/>
          <a:lstStyle/>
          <a:p>
            <a:endParaRPr lang="en-US"/>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6" name="Slide Number Placeholder 5">
            <a:extLst>
              <a:ext uri="{FF2B5EF4-FFF2-40B4-BE49-F238E27FC236}">
                <a16:creationId xmlns:a16="http://schemas.microsoft.com/office/drawing/2014/main" id="{AC6DA8F6-8F20-9F56-6A24-5549E3A66F04}"/>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t>10</a:t>
            </a:fld>
            <a:endParaRPr lang="en-US"/>
          </a:p>
        </p:txBody>
      </p:sp>
      <p:pic>
        <p:nvPicPr>
          <p:cNvPr id="9267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0850" y="1349432"/>
            <a:ext cx="6589548" cy="4941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9185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Title 1"/>
          <p:cNvSpPr>
            <a:spLocks noGrp="1"/>
          </p:cNvSpPr>
          <p:nvPr>
            <p:ph type="title"/>
          </p:nvPr>
        </p:nvSpPr>
        <p:spPr/>
        <p:txBody>
          <a:bodyPr vert="horz" lIns="91440" tIns="45720" rIns="91440" bIns="45720" rtlCol="0" anchor="t">
            <a:normAutofit/>
          </a:bodyPr>
          <a:lstStyle/>
          <a:p>
            <a:r>
              <a:rPr lang="en-US"/>
              <a:t>Water Supply Reliability Model</a:t>
            </a:r>
          </a:p>
        </p:txBody>
      </p:sp>
      <p:sp>
        <p:nvSpPr>
          <p:cNvPr id="5" name="Content Placeholder 4">
            <a:extLst>
              <a:ext uri="{FF2B5EF4-FFF2-40B4-BE49-F238E27FC236}">
                <a16:creationId xmlns:a16="http://schemas.microsoft.com/office/drawing/2014/main" id="{3B9F308E-A071-CE99-5E69-D7BE6894339B}"/>
              </a:ext>
            </a:extLst>
          </p:cNvPr>
          <p:cNvSpPr>
            <a:spLocks noGrp="1"/>
          </p:cNvSpPr>
          <p:nvPr>
            <p:ph idx="1"/>
          </p:nvPr>
        </p:nvSpPr>
        <p:spPr/>
        <p:txBody>
          <a:bodyPr/>
          <a:lstStyle/>
          <a:p>
            <a:endParaRPr lang="en-US"/>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7" name="Slide Number Placeholder 6">
            <a:extLst>
              <a:ext uri="{FF2B5EF4-FFF2-40B4-BE49-F238E27FC236}">
                <a16:creationId xmlns:a16="http://schemas.microsoft.com/office/drawing/2014/main" id="{BCCF7E25-A354-7638-5657-0ACDA10D3A1C}"/>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t>11</a:t>
            </a:fld>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1657" y="1275861"/>
            <a:ext cx="5124450" cy="3926287"/>
          </a:xfrm>
          <a:prstGeom prst="rect">
            <a:avLst/>
          </a:prstGeom>
          <a:ln>
            <a:noFill/>
          </a:ln>
          <a:effectLst>
            <a:outerShdw blurRad="292100" dist="139700" dir="2700000" algn="tl" rotWithShape="0">
              <a:srgbClr val="333333">
                <a:alpha val="65000"/>
              </a:srgbClr>
            </a:outerShdw>
          </a:effectLst>
        </p:spPr>
      </p:pic>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48273" y="3244323"/>
            <a:ext cx="4772138" cy="29697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49330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en-US"/>
              <a:t>Water Rights Analysis</a:t>
            </a:r>
          </a:p>
        </p:txBody>
      </p:sp>
      <p:sp>
        <p:nvSpPr>
          <p:cNvPr id="7" name="Content Placeholder 6">
            <a:extLst>
              <a:ext uri="{FF2B5EF4-FFF2-40B4-BE49-F238E27FC236}">
                <a16:creationId xmlns:a16="http://schemas.microsoft.com/office/drawing/2014/main" id="{2FDC07E2-C0ED-0A21-328D-B4A0456C94D1}"/>
              </a:ext>
            </a:extLst>
          </p:cNvPr>
          <p:cNvSpPr>
            <a:spLocks noGrp="1"/>
          </p:cNvSpPr>
          <p:nvPr>
            <p:ph idx="1"/>
          </p:nvPr>
        </p:nvSpPr>
        <p:spPr/>
        <p:txBody>
          <a:bodyPr/>
          <a:lstStyle/>
          <a:p>
            <a:endParaRPr lang="en-US"/>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8" name="Slide Number Placeholder 7">
            <a:extLst>
              <a:ext uri="{FF2B5EF4-FFF2-40B4-BE49-F238E27FC236}">
                <a16:creationId xmlns:a16="http://schemas.microsoft.com/office/drawing/2014/main" id="{081A54EC-2EE3-CB1C-EF9F-65FEA528A58A}"/>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t>12</a:t>
            </a:fld>
            <a:endParaRPr lang="en-US"/>
          </a:p>
        </p:txBody>
      </p:sp>
      <p:pic>
        <p:nvPicPr>
          <p:cNvPr id="49155"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2468907" y="1479550"/>
            <a:ext cx="4485455" cy="4684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485185" y="3031530"/>
            <a:ext cx="4841115" cy="283756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885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800860" y="1642165"/>
            <a:ext cx="5876336" cy="384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6"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904046" y="1885156"/>
            <a:ext cx="5546299" cy="427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7" name="Title 1"/>
          <p:cNvSpPr>
            <a:spLocks noGrp="1"/>
          </p:cNvSpPr>
          <p:nvPr>
            <p:ph type="title"/>
          </p:nvPr>
        </p:nvSpPr>
        <p:spPr/>
        <p:txBody>
          <a:bodyPr/>
          <a:lstStyle/>
          <a:p>
            <a:r>
              <a:rPr lang="en-US" altLang="en-US"/>
              <a:t>Water Supply Operations Model</a:t>
            </a:r>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7" name="Slide Number Placeholder 6">
            <a:extLst>
              <a:ext uri="{FF2B5EF4-FFF2-40B4-BE49-F238E27FC236}">
                <a16:creationId xmlns:a16="http://schemas.microsoft.com/office/drawing/2014/main" id="{9A9D0488-5922-0E4B-B289-CDDDE1A1C843}"/>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t>13</a:t>
            </a:fld>
            <a:endParaRPr lang="en-US"/>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05664" y="2967728"/>
            <a:ext cx="3540164" cy="243681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77813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22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r>
              <a:rPr lang="en-US" altLang="en-US"/>
              <a:t>Hydraulics and Hydrology</a:t>
            </a:r>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6" name="Slide Number Placeholder 5">
            <a:extLst>
              <a:ext uri="{FF2B5EF4-FFF2-40B4-BE49-F238E27FC236}">
                <a16:creationId xmlns:a16="http://schemas.microsoft.com/office/drawing/2014/main" id="{C37D05B1-A1DB-9E82-208D-C70F58B4B637}"/>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t>14</a:t>
            </a:fld>
            <a:endParaRPr lang="en-US"/>
          </a:p>
        </p:txBody>
      </p:sp>
      <p:pic>
        <p:nvPicPr>
          <p:cNvPr id="54275"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171114" y="1437289"/>
            <a:ext cx="4956907"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704864" y="2321526"/>
            <a:ext cx="4884357" cy="34591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674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r>
              <a:rPr lang="en-US" altLang="en-US"/>
              <a:t>Oil Sands Process Model</a:t>
            </a:r>
            <a:endParaRPr lang="en-US" altLang="en-US" dirty="0"/>
          </a:p>
        </p:txBody>
      </p:sp>
      <p:sp>
        <p:nvSpPr>
          <p:cNvPr id="6" name="Content Placeholder 5">
            <a:extLst>
              <a:ext uri="{FF2B5EF4-FFF2-40B4-BE49-F238E27FC236}">
                <a16:creationId xmlns:a16="http://schemas.microsoft.com/office/drawing/2014/main" id="{8B5C0F45-FCCE-702E-DEE1-7B25493CA4E5}"/>
              </a:ext>
            </a:extLst>
          </p:cNvPr>
          <p:cNvSpPr>
            <a:spLocks noGrp="1"/>
          </p:cNvSpPr>
          <p:nvPr>
            <p:ph idx="1"/>
          </p:nvPr>
        </p:nvSpPr>
        <p:spPr/>
        <p:txBody>
          <a:bodyPr/>
          <a:lstStyle/>
          <a:p>
            <a:endParaRPr lang="en-US"/>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7" name="Slide Number Placeholder 6">
            <a:extLst>
              <a:ext uri="{FF2B5EF4-FFF2-40B4-BE49-F238E27FC236}">
                <a16:creationId xmlns:a16="http://schemas.microsoft.com/office/drawing/2014/main" id="{F9B87D41-4AB2-F720-EDE4-CD494D5A96D0}"/>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t>15</a:t>
            </a:fld>
            <a:endParaRPr lang="en-US"/>
          </a:p>
        </p:txBody>
      </p:sp>
      <p:pic>
        <p:nvPicPr>
          <p:cNvPr id="56324"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88259" y="1492251"/>
            <a:ext cx="6714810" cy="4726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5639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a:bodyPr>
          <a:lstStyle/>
          <a:p>
            <a:r>
              <a:rPr lang="en-US"/>
              <a:t>Alumina Refinery Model</a:t>
            </a:r>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5" name="Slide Number Placeholder 4">
            <a:extLst>
              <a:ext uri="{FF2B5EF4-FFF2-40B4-BE49-F238E27FC236}">
                <a16:creationId xmlns:a16="http://schemas.microsoft.com/office/drawing/2014/main" id="{6EA20CD4-F748-D231-3EDA-952363E9A44D}"/>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t>16</a:t>
            </a:fld>
            <a:endParaRPr lang="en-US"/>
          </a:p>
        </p:txBody>
      </p:sp>
      <p:pic>
        <p:nvPicPr>
          <p:cNvPr id="1843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9414" y="1323057"/>
            <a:ext cx="6466511" cy="5033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6402425"/>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City of Melbourne’s Forecast Population</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39154" y="4028411"/>
            <a:ext cx="4672509" cy="1928812"/>
          </a:xfrm>
        </p:spPr>
      </p:pic>
      <p:sp>
        <p:nvSpPr>
          <p:cNvPr id="3" name="Footer Placeholder 2"/>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10" name="Slide Number Placeholder 9">
            <a:extLst>
              <a:ext uri="{FF2B5EF4-FFF2-40B4-BE49-F238E27FC236}">
                <a16:creationId xmlns:a16="http://schemas.microsoft.com/office/drawing/2014/main" id="{71DCFF94-04CD-32C1-F1D4-C7AF7B7C8F8E}"/>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t>17</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69832" y="1521063"/>
            <a:ext cx="6483967" cy="3992217"/>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86091" y="2744752"/>
            <a:ext cx="2995323" cy="270055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52997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505286" y="365125"/>
            <a:ext cx="10515600" cy="1325563"/>
          </a:xfrm>
        </p:spPr>
        <p:txBody>
          <a:bodyPr>
            <a:normAutofit/>
          </a:bodyPr>
          <a:lstStyle/>
          <a:p>
            <a:r>
              <a:rPr lang="en-US" dirty="0"/>
              <a:t>Strategic Planning for Whisky Stocks</a:t>
            </a:r>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5" name="Slide Number Placeholder 4">
            <a:extLst>
              <a:ext uri="{FF2B5EF4-FFF2-40B4-BE49-F238E27FC236}">
                <a16:creationId xmlns:a16="http://schemas.microsoft.com/office/drawing/2014/main" id="{14D5BB4C-3869-981F-0425-A13805AD9DAA}"/>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pPr/>
              <a:t>18</a:t>
            </a:fld>
            <a:endParaRPr lang="en-US"/>
          </a:p>
        </p:txBody>
      </p:sp>
      <p:pic>
        <p:nvPicPr>
          <p:cNvPr id="1126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33750" y="1409449"/>
            <a:ext cx="5144996" cy="4896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387402"/>
      </p:ext>
    </p:extLst>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Introduction to GoldSim</a:t>
            </a:r>
            <a:endParaRPr lang="en-US" dirty="0"/>
          </a:p>
        </p:txBody>
      </p:sp>
      <p:sp>
        <p:nvSpPr>
          <p:cNvPr id="4" name="Text Placeholder 3">
            <a:extLst>
              <a:ext uri="{FF2B5EF4-FFF2-40B4-BE49-F238E27FC236}">
                <a16:creationId xmlns:a16="http://schemas.microsoft.com/office/drawing/2014/main" id="{6E1DFB53-C76C-07E2-4FA3-A6F6BB5777A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54962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Workshop Agenda</a:t>
            </a:r>
          </a:p>
        </p:txBody>
      </p:sp>
      <p:sp>
        <p:nvSpPr>
          <p:cNvPr id="3" name="Content Placeholder 2"/>
          <p:cNvSpPr>
            <a:spLocks noGrp="1"/>
          </p:cNvSpPr>
          <p:nvPr>
            <p:ph idx="1"/>
          </p:nvPr>
        </p:nvSpPr>
        <p:spPr>
          <a:xfrm>
            <a:off x="505286" y="1825625"/>
            <a:ext cx="10515600" cy="3523785"/>
          </a:xfrm>
        </p:spPr>
        <p:txBody>
          <a:bodyPr/>
          <a:lstStyle/>
          <a:p>
            <a:r>
              <a:rPr lang="en-US" dirty="0"/>
              <a:t>Morning</a:t>
            </a:r>
          </a:p>
          <a:p>
            <a:pPr lvl="1"/>
            <a:r>
              <a:rPr lang="en-US" dirty="0"/>
              <a:t>Introduction to GoldSim </a:t>
            </a:r>
          </a:p>
          <a:p>
            <a:pPr lvl="1"/>
            <a:r>
              <a:rPr lang="en-US" dirty="0"/>
              <a:t>The GoldSim User Interface</a:t>
            </a:r>
          </a:p>
          <a:p>
            <a:pPr lvl="1"/>
            <a:r>
              <a:rPr lang="en-US" dirty="0"/>
              <a:t>Basic Concepts and Features</a:t>
            </a:r>
          </a:p>
          <a:p>
            <a:pPr lvl="1"/>
            <a:r>
              <a:rPr lang="en-US" dirty="0"/>
              <a:t>Building Simple Models</a:t>
            </a:r>
          </a:p>
          <a:p>
            <a:r>
              <a:rPr lang="en-US" dirty="0"/>
              <a:t>Afternoon</a:t>
            </a:r>
          </a:p>
          <a:p>
            <a:pPr lvl="1"/>
            <a:r>
              <a:rPr lang="en-US" dirty="0"/>
              <a:t>Feedback, Events and Delays</a:t>
            </a:r>
          </a:p>
          <a:p>
            <a:pPr lvl="1"/>
            <a:r>
              <a:rPr lang="en-US" dirty="0"/>
              <a:t>Probabilistic Modeling</a:t>
            </a:r>
          </a:p>
          <a:p>
            <a:pPr lvl="1"/>
            <a:r>
              <a:rPr lang="en-US" dirty="0"/>
              <a:t>Advanced Concepts and Features</a:t>
            </a:r>
          </a:p>
          <a:p>
            <a:pPr lvl="1"/>
            <a:r>
              <a:rPr lang="en-US" dirty="0"/>
              <a:t>Introduction to the Contaminant Transport Module</a:t>
            </a:r>
          </a:p>
        </p:txBody>
      </p:sp>
      <p:sp>
        <p:nvSpPr>
          <p:cNvPr id="6" name="Footer Placeholder 5">
            <a:extLst>
              <a:ext uri="{FF2B5EF4-FFF2-40B4-BE49-F238E27FC236}">
                <a16:creationId xmlns:a16="http://schemas.microsoft.com/office/drawing/2014/main" id="{4969CB7F-01CD-11B2-FECB-5DC7F90C17BD}"/>
              </a:ext>
            </a:extLst>
          </p:cNvPr>
          <p:cNvSpPr>
            <a:spLocks noGrp="1"/>
          </p:cNvSpPr>
          <p:nvPr>
            <p:ph type="ftr" sz="quarter" idx="11"/>
          </p:nvPr>
        </p:nvSpPr>
        <p:spPr>
          <a:xfrm>
            <a:off x="1669832" y="6356350"/>
            <a:ext cx="4114800" cy="365125"/>
          </a:xfrm>
        </p:spPr>
        <p:txBody>
          <a:bodyPr/>
          <a:lstStyle/>
          <a:p>
            <a:r>
              <a:rPr lang="en-US"/>
              <a:t>© GoldSim Technology Group LLC, 2024</a:t>
            </a:r>
          </a:p>
        </p:txBody>
      </p:sp>
      <p:sp>
        <p:nvSpPr>
          <p:cNvPr id="10" name="Slide Number Placeholder 9">
            <a:extLst>
              <a:ext uri="{FF2B5EF4-FFF2-40B4-BE49-F238E27FC236}">
                <a16:creationId xmlns:a16="http://schemas.microsoft.com/office/drawing/2014/main" id="{6AED6F32-6674-4285-3008-DC7791A1EE59}"/>
              </a:ext>
            </a:extLst>
          </p:cNvPr>
          <p:cNvSpPr>
            <a:spLocks noGrp="1"/>
          </p:cNvSpPr>
          <p:nvPr>
            <p:ph type="sldNum" sz="quarter" idx="12"/>
          </p:nvPr>
        </p:nvSpPr>
        <p:spPr>
          <a:xfrm>
            <a:off x="11502520" y="6356350"/>
            <a:ext cx="517109" cy="365125"/>
          </a:xfrm>
        </p:spPr>
        <p:txBody>
          <a:bodyPr/>
          <a:lstStyle/>
          <a:p>
            <a:fld id="{77B1736C-8822-4283-A857-C47D1852D607}" type="slidenum">
              <a:rPr lang="en-US" smtClean="0"/>
              <a:pPr/>
              <a:t>2</a:t>
            </a:fld>
            <a:endParaRPr lang="en-US"/>
          </a:p>
        </p:txBody>
      </p:sp>
      <p:sp>
        <p:nvSpPr>
          <p:cNvPr id="4" name="TextBox 3">
            <a:extLst>
              <a:ext uri="{FF2B5EF4-FFF2-40B4-BE49-F238E27FC236}">
                <a16:creationId xmlns:a16="http://schemas.microsoft.com/office/drawing/2014/main" id="{6EFB9B8D-6AE3-95E1-0DC0-50C032F9D6A4}"/>
              </a:ext>
            </a:extLst>
          </p:cNvPr>
          <p:cNvSpPr txBox="1"/>
          <p:nvPr/>
        </p:nvSpPr>
        <p:spPr>
          <a:xfrm>
            <a:off x="6213987" y="1825625"/>
            <a:ext cx="4562168"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en-US" sz="2400" b="1" dirty="0" err="1"/>
              <a:t>Wifi</a:t>
            </a:r>
            <a:r>
              <a:rPr lang="en-US" sz="2400" b="1" dirty="0"/>
              <a:t>: </a:t>
            </a:r>
          </a:p>
          <a:p>
            <a:r>
              <a:rPr lang="en-US" sz="2400" dirty="0" err="1"/>
              <a:t>MarriottBonvoy_Conference</a:t>
            </a:r>
            <a:endParaRPr lang="en-US" sz="2400" dirty="0"/>
          </a:p>
          <a:p>
            <a:r>
              <a:rPr lang="en-US" sz="2400" dirty="0"/>
              <a:t>Password: goldsim24</a:t>
            </a:r>
          </a:p>
        </p:txBody>
      </p:sp>
    </p:spTree>
    <p:extLst>
      <p:ext uri="{BB962C8B-B14F-4D97-AF65-F5344CB8AC3E}">
        <p14:creationId xmlns:p14="http://schemas.microsoft.com/office/powerpoint/2010/main" val="2980090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05286" y="365125"/>
            <a:ext cx="10515600" cy="1325563"/>
          </a:xfrm>
        </p:spPr>
        <p:txBody>
          <a:bodyPr anchor="ctr">
            <a:normAutofit/>
          </a:bodyPr>
          <a:lstStyle/>
          <a:p>
            <a:r>
              <a:rPr lang="en-US" altLang="en-US"/>
              <a:t>How do you build a GoldSim model?</a:t>
            </a:r>
            <a:endParaRPr lang="en-US" altLang="en-US" dirty="0"/>
          </a:p>
        </p:txBody>
      </p:sp>
      <p:sp>
        <p:nvSpPr>
          <p:cNvPr id="6" name="Content Placeholder 5">
            <a:extLst>
              <a:ext uri="{FF2B5EF4-FFF2-40B4-BE49-F238E27FC236}">
                <a16:creationId xmlns:a16="http://schemas.microsoft.com/office/drawing/2014/main" id="{E0646E27-3A92-4CC2-B263-0CF87265A321}"/>
              </a:ext>
            </a:extLst>
          </p:cNvPr>
          <p:cNvSpPr>
            <a:spLocks noGrp="1"/>
          </p:cNvSpPr>
          <p:nvPr>
            <p:ph sz="half" idx="1"/>
          </p:nvPr>
        </p:nvSpPr>
        <p:spPr>
          <a:xfrm>
            <a:off x="505286" y="1825625"/>
            <a:ext cx="5181600" cy="4351338"/>
          </a:xfrm>
        </p:spPr>
        <p:txBody>
          <a:bodyPr>
            <a:normAutofit/>
          </a:bodyPr>
          <a:lstStyle/>
          <a:p>
            <a:r>
              <a:rPr lang="en-US" dirty="0"/>
              <a:t>Graphical objects (elements)</a:t>
            </a:r>
          </a:p>
          <a:p>
            <a:r>
              <a:rPr lang="en-US" dirty="0"/>
              <a:t>Influence lines</a:t>
            </a:r>
          </a:p>
          <a:p>
            <a:r>
              <a:rPr lang="en-US" dirty="0"/>
              <a:t>Schematic diagram of model logic</a:t>
            </a:r>
          </a:p>
          <a:p>
            <a:endParaRPr lang="en-US" dirty="0"/>
          </a:p>
        </p:txBody>
      </p:sp>
      <p:pic>
        <p:nvPicPr>
          <p:cNvPr id="23556"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322171" y="1825625"/>
            <a:ext cx="4215829" cy="4351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a:extLst>
              <a:ext uri="{FF2B5EF4-FFF2-40B4-BE49-F238E27FC236}">
                <a16:creationId xmlns:a16="http://schemas.microsoft.com/office/drawing/2014/main" id="{9462BD96-7AEA-1F4D-1F62-AC6D90A10A6A}"/>
              </a:ext>
            </a:extLst>
          </p:cNvPr>
          <p:cNvSpPr>
            <a:spLocks noGrp="1"/>
          </p:cNvSpPr>
          <p:nvPr>
            <p:ph type="ftr" sz="quarter" idx="11"/>
          </p:nvPr>
        </p:nvSpPr>
        <p:spPr>
          <a:xfrm>
            <a:off x="1669832" y="6356350"/>
            <a:ext cx="4114800" cy="365125"/>
          </a:xfrm>
        </p:spPr>
        <p:txBody>
          <a:bodyPr anchor="ctr">
            <a:normAutofit/>
          </a:bodyPr>
          <a:lstStyle/>
          <a:p>
            <a:pPr>
              <a:spcAft>
                <a:spcPts val="600"/>
              </a:spcAft>
            </a:pPr>
            <a:r>
              <a:rPr lang="en-US"/>
              <a:t>© GoldSim Technology Group LLC, 2024</a:t>
            </a:r>
          </a:p>
        </p:txBody>
      </p:sp>
      <p:sp>
        <p:nvSpPr>
          <p:cNvPr id="23561" name="Slide Number Placeholder 5">
            <a:extLst>
              <a:ext uri="{FF2B5EF4-FFF2-40B4-BE49-F238E27FC236}">
                <a16:creationId xmlns:a16="http://schemas.microsoft.com/office/drawing/2014/main" id="{33CC900D-26D3-6E38-4368-48219902537D}"/>
              </a:ext>
            </a:extLst>
          </p:cNvPr>
          <p:cNvSpPr>
            <a:spLocks noGrp="1"/>
          </p:cNvSpPr>
          <p:nvPr>
            <p:ph type="sldNum" sz="quarter" idx="12"/>
          </p:nvPr>
        </p:nvSpPr>
        <p:spPr>
          <a:xfrm>
            <a:off x="11502520" y="6356350"/>
            <a:ext cx="517109" cy="365125"/>
          </a:xfrm>
        </p:spPr>
        <p:txBody>
          <a:bodyPr/>
          <a:lstStyle/>
          <a:p>
            <a:pPr>
              <a:spcAft>
                <a:spcPts val="600"/>
              </a:spcAft>
            </a:pPr>
            <a:fld id="{561927F7-16AA-E945-B7BB-731D3EE0D244}" type="slidenum">
              <a:rPr lang="en-US" smtClean="0"/>
              <a:pPr>
                <a:spcAft>
                  <a:spcPts val="600"/>
                </a:spcAft>
              </a:pPr>
              <a:t>20</a:t>
            </a:fld>
            <a:endParaRPr lang="en-US"/>
          </a:p>
        </p:txBody>
      </p:sp>
    </p:spTree>
    <p:extLst>
      <p:ext uri="{BB962C8B-B14F-4D97-AF65-F5344CB8AC3E}">
        <p14:creationId xmlns:p14="http://schemas.microsoft.com/office/powerpoint/2010/main" val="1544674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3243263" y="1357313"/>
            <a:ext cx="914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6" name="Title 5">
            <a:extLst>
              <a:ext uri="{FF2B5EF4-FFF2-40B4-BE49-F238E27FC236}">
                <a16:creationId xmlns:a16="http://schemas.microsoft.com/office/drawing/2014/main" id="{AF3B0BA5-D123-4BB3-B0F7-AA6839EEF387}"/>
              </a:ext>
            </a:extLst>
          </p:cNvPr>
          <p:cNvSpPr>
            <a:spLocks noGrp="1"/>
          </p:cNvSpPr>
          <p:nvPr>
            <p:ph type="title"/>
          </p:nvPr>
        </p:nvSpPr>
        <p:spPr/>
        <p:txBody>
          <a:bodyPr/>
          <a:lstStyle/>
          <a:p>
            <a:endParaRPr lang="en-US"/>
          </a:p>
        </p:txBody>
      </p:sp>
      <p:sp>
        <p:nvSpPr>
          <p:cNvPr id="7" name="Content Placeholder 6">
            <a:extLst>
              <a:ext uri="{FF2B5EF4-FFF2-40B4-BE49-F238E27FC236}">
                <a16:creationId xmlns:a16="http://schemas.microsoft.com/office/drawing/2014/main" id="{7B172974-DE87-4E73-93C8-DC495403FEC2}"/>
              </a:ext>
            </a:extLst>
          </p:cNvPr>
          <p:cNvSpPr>
            <a:spLocks noGrp="1"/>
          </p:cNvSpPr>
          <p:nvPr>
            <p:ph idx="1"/>
          </p:nvPr>
        </p:nvSpPr>
        <p:spPr>
          <a:xfrm>
            <a:off x="505287" y="1176272"/>
            <a:ext cx="10515600" cy="249299"/>
          </a:xfrm>
        </p:spPr>
        <p:txBody>
          <a:bodyPr/>
          <a:lstStyle/>
          <a:p>
            <a:endParaRPr lang="en-US"/>
          </a:p>
        </p:txBody>
      </p:sp>
      <p:sp>
        <p:nvSpPr>
          <p:cNvPr id="4" name="Footer Placeholder 3"/>
          <p:cNvSpPr>
            <a:spLocks noGrp="1"/>
          </p:cNvSpPr>
          <p:nvPr>
            <p:ph type="ftr" sz="quarter" idx="11"/>
          </p:nvPr>
        </p:nvSpPr>
        <p:spPr>
          <a:xfrm>
            <a:off x="505286" y="6356350"/>
            <a:ext cx="1047356" cy="365125"/>
          </a:xfrm>
        </p:spPr>
        <p:txBody>
          <a:bodyPr/>
          <a:lstStyle/>
          <a:p>
            <a:r>
              <a:rPr lang="en-US"/>
              <a:t>© GoldSim Technology Group LLC, 2024</a:t>
            </a:r>
            <a:endParaRPr lang="en-US" dirty="0"/>
          </a:p>
        </p:txBody>
      </p:sp>
      <p:pic>
        <p:nvPicPr>
          <p:cNvPr id="5" name="Picture 4"/>
          <p:cNvPicPr>
            <a:picLocks noChangeAspect="1"/>
          </p:cNvPicPr>
          <p:nvPr/>
        </p:nvPicPr>
        <p:blipFill>
          <a:blip r:embed="rId2"/>
          <a:stretch>
            <a:fillRect/>
          </a:stretch>
        </p:blipFill>
        <p:spPr>
          <a:xfrm>
            <a:off x="1524000" y="-7289"/>
            <a:ext cx="9144000" cy="6865289"/>
          </a:xfrm>
          <a:prstGeom prst="rect">
            <a:avLst/>
          </a:prstGeom>
        </p:spPr>
      </p:pic>
      <p:sp>
        <p:nvSpPr>
          <p:cNvPr id="2" name="Slide Number Placeholder 1">
            <a:extLst>
              <a:ext uri="{FF2B5EF4-FFF2-40B4-BE49-F238E27FC236}">
                <a16:creationId xmlns:a16="http://schemas.microsoft.com/office/drawing/2014/main" id="{A8412D85-DAAA-296F-1FFC-0D2B551156B8}"/>
              </a:ext>
            </a:extLst>
          </p:cNvPr>
          <p:cNvSpPr>
            <a:spLocks noGrp="1"/>
          </p:cNvSpPr>
          <p:nvPr>
            <p:ph type="sldNum" sz="quarter" idx="12"/>
          </p:nvPr>
        </p:nvSpPr>
        <p:spPr>
          <a:xfrm>
            <a:off x="1669832" y="6356350"/>
            <a:ext cx="4114800" cy="365125"/>
          </a:xfrm>
        </p:spPr>
        <p:txBody>
          <a:bodyPr/>
          <a:lstStyle/>
          <a:p>
            <a:fld id="{0F6176D9-9DE5-4AC3-A5DD-5686A4C85902}" type="slidenum">
              <a:rPr lang="en-US" smtClean="0"/>
              <a:pPr/>
              <a:t>21</a:t>
            </a:fld>
            <a:endParaRPr lang="en-US"/>
          </a:p>
        </p:txBody>
      </p:sp>
    </p:spTree>
    <p:extLst>
      <p:ext uri="{BB962C8B-B14F-4D97-AF65-F5344CB8AC3E}">
        <p14:creationId xmlns:p14="http://schemas.microsoft.com/office/powerpoint/2010/main" val="1558752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Basic Concepts</a:t>
            </a:r>
            <a:endParaRPr lang="en-US" dirty="0"/>
          </a:p>
        </p:txBody>
      </p:sp>
      <p:sp>
        <p:nvSpPr>
          <p:cNvPr id="3" name="Text Placeholder 2">
            <a:extLst>
              <a:ext uri="{FF2B5EF4-FFF2-40B4-BE49-F238E27FC236}">
                <a16:creationId xmlns:a16="http://schemas.microsoft.com/office/drawing/2014/main" id="{DF65FDAF-A1F2-62EE-3B04-0296A3CC842A}"/>
              </a:ext>
            </a:extLst>
          </p:cNvPr>
          <p:cNvSpPr>
            <a:spLocks noGrp="1"/>
          </p:cNvSpPr>
          <p:nvPr>
            <p:ph type="body" idx="1"/>
          </p:nvPr>
        </p:nvSpPr>
        <p:spPr/>
        <p:txBody>
          <a:bodyPr/>
          <a:lstStyle/>
          <a:p>
            <a:r>
              <a:rPr lang="en-US" dirty="0"/>
              <a:t>Go to the Exercises Presentation…</a:t>
            </a:r>
          </a:p>
        </p:txBody>
      </p:sp>
    </p:spTree>
    <p:extLst>
      <p:ext uri="{BB962C8B-B14F-4D97-AF65-F5344CB8AC3E}">
        <p14:creationId xmlns:p14="http://schemas.microsoft.com/office/powerpoint/2010/main" val="1394338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8B61206-6173-4C6B-D714-FAADC9484160}"/>
              </a:ext>
            </a:extLst>
          </p:cNvPr>
          <p:cNvSpPr>
            <a:spLocks noGrp="1"/>
          </p:cNvSpPr>
          <p:nvPr>
            <p:ph type="title"/>
          </p:nvPr>
        </p:nvSpPr>
        <p:spPr/>
        <p:txBody>
          <a:bodyPr/>
          <a:lstStyle/>
          <a:p>
            <a:r>
              <a:rPr lang="en-US" dirty="0"/>
              <a:t>Go to GS_Basic_Exercises.pptx</a:t>
            </a:r>
          </a:p>
        </p:txBody>
      </p:sp>
    </p:spTree>
    <p:extLst>
      <p:ext uri="{BB962C8B-B14F-4D97-AF65-F5344CB8AC3E}">
        <p14:creationId xmlns:p14="http://schemas.microsoft.com/office/powerpoint/2010/main" val="9066803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Advanced Topics</a:t>
            </a:r>
            <a:endParaRPr lang="en-US" dirty="0"/>
          </a:p>
        </p:txBody>
      </p:sp>
      <p:sp>
        <p:nvSpPr>
          <p:cNvPr id="4" name="Text Placeholder 3">
            <a:extLst>
              <a:ext uri="{FF2B5EF4-FFF2-40B4-BE49-F238E27FC236}">
                <a16:creationId xmlns:a16="http://schemas.microsoft.com/office/drawing/2014/main" id="{94803837-32D9-4289-9197-C5A4A7ABCD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887275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Modeling Scenarios</a:t>
            </a:r>
            <a:endParaRPr lang="en-US" dirty="0"/>
          </a:p>
        </p:txBody>
      </p:sp>
      <p:sp>
        <p:nvSpPr>
          <p:cNvPr id="3" name="Footer Placeholder 2"/>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4" name="Slide Number Placeholder 3">
            <a:extLst>
              <a:ext uri="{FF2B5EF4-FFF2-40B4-BE49-F238E27FC236}">
                <a16:creationId xmlns:a16="http://schemas.microsoft.com/office/drawing/2014/main" id="{74507072-45B8-A121-987C-EE1EB8E88F84}"/>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t>25</a:t>
            </a:fld>
            <a:endParaRPr lang="en-US" dirty="0"/>
          </a:p>
        </p:txBody>
      </p:sp>
      <p:grpSp>
        <p:nvGrpSpPr>
          <p:cNvPr id="8414" name="Group 244">
            <a:extLst>
              <a:ext uri="{FF2B5EF4-FFF2-40B4-BE49-F238E27FC236}">
                <a16:creationId xmlns:a16="http://schemas.microsoft.com/office/drawing/2014/main" id="{A3DA3776-C2AE-4A29-A7F7-52F85F625C76}"/>
              </a:ext>
            </a:extLst>
          </p:cNvPr>
          <p:cNvGrpSpPr>
            <a:grpSpLocks noChangeAspect="1"/>
          </p:cNvGrpSpPr>
          <p:nvPr/>
        </p:nvGrpSpPr>
        <p:grpSpPr bwMode="auto">
          <a:xfrm>
            <a:off x="2629945" y="1273463"/>
            <a:ext cx="7043051" cy="4509923"/>
            <a:chOff x="1054" y="1031"/>
            <a:chExt cx="3684" cy="2359"/>
          </a:xfrm>
        </p:grpSpPr>
        <p:sp>
          <p:nvSpPr>
            <p:cNvPr id="8415" name="AutoShape 243">
              <a:extLst>
                <a:ext uri="{FF2B5EF4-FFF2-40B4-BE49-F238E27FC236}">
                  <a16:creationId xmlns:a16="http://schemas.microsoft.com/office/drawing/2014/main" id="{664C65B0-1FB8-4100-90DB-D6FDC6B50140}"/>
                </a:ext>
              </a:extLst>
            </p:cNvPr>
            <p:cNvSpPr>
              <a:spLocks noChangeAspect="1" noChangeArrowheads="1" noTextEdit="1"/>
            </p:cNvSpPr>
            <p:nvPr/>
          </p:nvSpPr>
          <p:spPr bwMode="auto">
            <a:xfrm>
              <a:off x="1054" y="1031"/>
              <a:ext cx="3680" cy="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6" name="Rectangle 245">
              <a:extLst>
                <a:ext uri="{FF2B5EF4-FFF2-40B4-BE49-F238E27FC236}">
                  <a16:creationId xmlns:a16="http://schemas.microsoft.com/office/drawing/2014/main" id="{A85F13D5-1E50-4662-8520-6DA422C871E3}"/>
                </a:ext>
              </a:extLst>
            </p:cNvPr>
            <p:cNvSpPr>
              <a:spLocks noChangeArrowheads="1"/>
            </p:cNvSpPr>
            <p:nvPr/>
          </p:nvSpPr>
          <p:spPr bwMode="auto">
            <a:xfrm>
              <a:off x="1054" y="1031"/>
              <a:ext cx="3684" cy="235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17" name="Line 246">
              <a:extLst>
                <a:ext uri="{FF2B5EF4-FFF2-40B4-BE49-F238E27FC236}">
                  <a16:creationId xmlns:a16="http://schemas.microsoft.com/office/drawing/2014/main" id="{7D21F211-8D00-4C9B-8D12-BD857AB7D1B1}"/>
                </a:ext>
              </a:extLst>
            </p:cNvPr>
            <p:cNvSpPr>
              <a:spLocks noChangeShapeType="1"/>
            </p:cNvSpPr>
            <p:nvPr/>
          </p:nvSpPr>
          <p:spPr bwMode="auto">
            <a:xfrm>
              <a:off x="1555" y="2506"/>
              <a:ext cx="2988"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18" name="Line 247">
              <a:extLst>
                <a:ext uri="{FF2B5EF4-FFF2-40B4-BE49-F238E27FC236}">
                  <a16:creationId xmlns:a16="http://schemas.microsoft.com/office/drawing/2014/main" id="{00011F45-FB22-4AA2-953B-1644FE5A71B8}"/>
                </a:ext>
              </a:extLst>
            </p:cNvPr>
            <p:cNvSpPr>
              <a:spLocks noChangeShapeType="1"/>
            </p:cNvSpPr>
            <p:nvPr/>
          </p:nvSpPr>
          <p:spPr bwMode="auto">
            <a:xfrm>
              <a:off x="1555" y="2271"/>
              <a:ext cx="2988"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19" name="Line 248">
              <a:extLst>
                <a:ext uri="{FF2B5EF4-FFF2-40B4-BE49-F238E27FC236}">
                  <a16:creationId xmlns:a16="http://schemas.microsoft.com/office/drawing/2014/main" id="{F1F36D29-6584-4A30-BBE3-AD0F76FC3C3D}"/>
                </a:ext>
              </a:extLst>
            </p:cNvPr>
            <p:cNvSpPr>
              <a:spLocks noChangeShapeType="1"/>
            </p:cNvSpPr>
            <p:nvPr/>
          </p:nvSpPr>
          <p:spPr bwMode="auto">
            <a:xfrm>
              <a:off x="1555" y="2040"/>
              <a:ext cx="2988"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20" name="Line 249">
              <a:extLst>
                <a:ext uri="{FF2B5EF4-FFF2-40B4-BE49-F238E27FC236}">
                  <a16:creationId xmlns:a16="http://schemas.microsoft.com/office/drawing/2014/main" id="{CFA99BA7-92A0-415C-A05C-127339274AEA}"/>
                </a:ext>
              </a:extLst>
            </p:cNvPr>
            <p:cNvSpPr>
              <a:spLocks noChangeShapeType="1"/>
            </p:cNvSpPr>
            <p:nvPr/>
          </p:nvSpPr>
          <p:spPr bwMode="auto">
            <a:xfrm>
              <a:off x="1555" y="1805"/>
              <a:ext cx="2988"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21" name="Line 250">
              <a:extLst>
                <a:ext uri="{FF2B5EF4-FFF2-40B4-BE49-F238E27FC236}">
                  <a16:creationId xmlns:a16="http://schemas.microsoft.com/office/drawing/2014/main" id="{DC1ED12F-399A-4E19-A009-A478EE8EA0D5}"/>
                </a:ext>
              </a:extLst>
            </p:cNvPr>
            <p:cNvSpPr>
              <a:spLocks noChangeShapeType="1"/>
            </p:cNvSpPr>
            <p:nvPr/>
          </p:nvSpPr>
          <p:spPr bwMode="auto">
            <a:xfrm>
              <a:off x="1555" y="1570"/>
              <a:ext cx="2988"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22" name="Line 251">
              <a:extLst>
                <a:ext uri="{FF2B5EF4-FFF2-40B4-BE49-F238E27FC236}">
                  <a16:creationId xmlns:a16="http://schemas.microsoft.com/office/drawing/2014/main" id="{3C8C03C2-AB4B-4727-A169-C79FA1B4C698}"/>
                </a:ext>
              </a:extLst>
            </p:cNvPr>
            <p:cNvSpPr>
              <a:spLocks noChangeShapeType="1"/>
            </p:cNvSpPr>
            <p:nvPr/>
          </p:nvSpPr>
          <p:spPr bwMode="auto">
            <a:xfrm>
              <a:off x="1555" y="1335"/>
              <a:ext cx="0" cy="1405"/>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23" name="Line 252">
              <a:extLst>
                <a:ext uri="{FF2B5EF4-FFF2-40B4-BE49-F238E27FC236}">
                  <a16:creationId xmlns:a16="http://schemas.microsoft.com/office/drawing/2014/main" id="{81DDE6E0-1512-4F22-A49A-77A86BEB7F69}"/>
                </a:ext>
              </a:extLst>
            </p:cNvPr>
            <p:cNvSpPr>
              <a:spLocks noChangeShapeType="1"/>
            </p:cNvSpPr>
            <p:nvPr/>
          </p:nvSpPr>
          <p:spPr bwMode="auto">
            <a:xfrm>
              <a:off x="1547" y="274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24" name="Line 253">
              <a:extLst>
                <a:ext uri="{FF2B5EF4-FFF2-40B4-BE49-F238E27FC236}">
                  <a16:creationId xmlns:a16="http://schemas.microsoft.com/office/drawing/2014/main" id="{B611A3E6-18D0-4D3A-8938-B94E640675B4}"/>
                </a:ext>
              </a:extLst>
            </p:cNvPr>
            <p:cNvSpPr>
              <a:spLocks noChangeShapeType="1"/>
            </p:cNvSpPr>
            <p:nvPr/>
          </p:nvSpPr>
          <p:spPr bwMode="auto">
            <a:xfrm>
              <a:off x="1547" y="2623"/>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25" name="Line 254">
              <a:extLst>
                <a:ext uri="{FF2B5EF4-FFF2-40B4-BE49-F238E27FC236}">
                  <a16:creationId xmlns:a16="http://schemas.microsoft.com/office/drawing/2014/main" id="{EFD0BCB6-6390-4530-8952-57E355C62054}"/>
                </a:ext>
              </a:extLst>
            </p:cNvPr>
            <p:cNvSpPr>
              <a:spLocks noChangeShapeType="1"/>
            </p:cNvSpPr>
            <p:nvPr/>
          </p:nvSpPr>
          <p:spPr bwMode="auto">
            <a:xfrm>
              <a:off x="1547" y="250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26" name="Line 255">
              <a:extLst>
                <a:ext uri="{FF2B5EF4-FFF2-40B4-BE49-F238E27FC236}">
                  <a16:creationId xmlns:a16="http://schemas.microsoft.com/office/drawing/2014/main" id="{FCCE2030-0791-4E00-B241-53D9413DCBEF}"/>
                </a:ext>
              </a:extLst>
            </p:cNvPr>
            <p:cNvSpPr>
              <a:spLocks noChangeShapeType="1"/>
            </p:cNvSpPr>
            <p:nvPr/>
          </p:nvSpPr>
          <p:spPr bwMode="auto">
            <a:xfrm>
              <a:off x="1547" y="2388"/>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27" name="Line 256">
              <a:extLst>
                <a:ext uri="{FF2B5EF4-FFF2-40B4-BE49-F238E27FC236}">
                  <a16:creationId xmlns:a16="http://schemas.microsoft.com/office/drawing/2014/main" id="{20A8EAF4-5CF9-4C77-A362-ED77A4C9EDBE}"/>
                </a:ext>
              </a:extLst>
            </p:cNvPr>
            <p:cNvSpPr>
              <a:spLocks noChangeShapeType="1"/>
            </p:cNvSpPr>
            <p:nvPr/>
          </p:nvSpPr>
          <p:spPr bwMode="auto">
            <a:xfrm>
              <a:off x="1547" y="2271"/>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28" name="Line 257">
              <a:extLst>
                <a:ext uri="{FF2B5EF4-FFF2-40B4-BE49-F238E27FC236}">
                  <a16:creationId xmlns:a16="http://schemas.microsoft.com/office/drawing/2014/main" id="{567A8913-6C98-4E96-9735-C84B879E81C2}"/>
                </a:ext>
              </a:extLst>
            </p:cNvPr>
            <p:cNvSpPr>
              <a:spLocks noChangeShapeType="1"/>
            </p:cNvSpPr>
            <p:nvPr/>
          </p:nvSpPr>
          <p:spPr bwMode="auto">
            <a:xfrm>
              <a:off x="1547" y="2153"/>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29" name="Line 258">
              <a:extLst>
                <a:ext uri="{FF2B5EF4-FFF2-40B4-BE49-F238E27FC236}">
                  <a16:creationId xmlns:a16="http://schemas.microsoft.com/office/drawing/2014/main" id="{CCA6B327-79CF-4E35-A92F-47F4EE0BC3A3}"/>
                </a:ext>
              </a:extLst>
            </p:cNvPr>
            <p:cNvSpPr>
              <a:spLocks noChangeShapeType="1"/>
            </p:cNvSpPr>
            <p:nvPr/>
          </p:nvSpPr>
          <p:spPr bwMode="auto">
            <a:xfrm>
              <a:off x="1547" y="204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30" name="Line 259">
              <a:extLst>
                <a:ext uri="{FF2B5EF4-FFF2-40B4-BE49-F238E27FC236}">
                  <a16:creationId xmlns:a16="http://schemas.microsoft.com/office/drawing/2014/main" id="{C4B48E93-2ACF-4A57-9D45-7FA25C5731AB}"/>
                </a:ext>
              </a:extLst>
            </p:cNvPr>
            <p:cNvSpPr>
              <a:spLocks noChangeShapeType="1"/>
            </p:cNvSpPr>
            <p:nvPr/>
          </p:nvSpPr>
          <p:spPr bwMode="auto">
            <a:xfrm>
              <a:off x="1547" y="192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31" name="Line 260">
              <a:extLst>
                <a:ext uri="{FF2B5EF4-FFF2-40B4-BE49-F238E27FC236}">
                  <a16:creationId xmlns:a16="http://schemas.microsoft.com/office/drawing/2014/main" id="{418359EA-565C-4632-B3F9-3898FF9F351A}"/>
                </a:ext>
              </a:extLst>
            </p:cNvPr>
            <p:cNvSpPr>
              <a:spLocks noChangeShapeType="1"/>
            </p:cNvSpPr>
            <p:nvPr/>
          </p:nvSpPr>
          <p:spPr bwMode="auto">
            <a:xfrm>
              <a:off x="1547" y="1805"/>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32" name="Line 261">
              <a:extLst>
                <a:ext uri="{FF2B5EF4-FFF2-40B4-BE49-F238E27FC236}">
                  <a16:creationId xmlns:a16="http://schemas.microsoft.com/office/drawing/2014/main" id="{6985FAD3-8789-4FC1-9F99-5C0EE55CE22D}"/>
                </a:ext>
              </a:extLst>
            </p:cNvPr>
            <p:cNvSpPr>
              <a:spLocks noChangeShapeType="1"/>
            </p:cNvSpPr>
            <p:nvPr/>
          </p:nvSpPr>
          <p:spPr bwMode="auto">
            <a:xfrm>
              <a:off x="1547" y="1688"/>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33" name="Line 262">
              <a:extLst>
                <a:ext uri="{FF2B5EF4-FFF2-40B4-BE49-F238E27FC236}">
                  <a16:creationId xmlns:a16="http://schemas.microsoft.com/office/drawing/2014/main" id="{6EB49E20-D471-40A0-90DE-EC784AE66C00}"/>
                </a:ext>
              </a:extLst>
            </p:cNvPr>
            <p:cNvSpPr>
              <a:spLocks noChangeShapeType="1"/>
            </p:cNvSpPr>
            <p:nvPr/>
          </p:nvSpPr>
          <p:spPr bwMode="auto">
            <a:xfrm>
              <a:off x="1547" y="157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34" name="Line 263">
              <a:extLst>
                <a:ext uri="{FF2B5EF4-FFF2-40B4-BE49-F238E27FC236}">
                  <a16:creationId xmlns:a16="http://schemas.microsoft.com/office/drawing/2014/main" id="{5218BA94-8C55-473D-9941-E4B0092AD91C}"/>
                </a:ext>
              </a:extLst>
            </p:cNvPr>
            <p:cNvSpPr>
              <a:spLocks noChangeShapeType="1"/>
            </p:cNvSpPr>
            <p:nvPr/>
          </p:nvSpPr>
          <p:spPr bwMode="auto">
            <a:xfrm>
              <a:off x="1547" y="1453"/>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35" name="Line 264">
              <a:extLst>
                <a:ext uri="{FF2B5EF4-FFF2-40B4-BE49-F238E27FC236}">
                  <a16:creationId xmlns:a16="http://schemas.microsoft.com/office/drawing/2014/main" id="{AA9E1683-9E28-4402-BC10-45A5CE862182}"/>
                </a:ext>
              </a:extLst>
            </p:cNvPr>
            <p:cNvSpPr>
              <a:spLocks noChangeShapeType="1"/>
            </p:cNvSpPr>
            <p:nvPr/>
          </p:nvSpPr>
          <p:spPr bwMode="auto">
            <a:xfrm>
              <a:off x="1547" y="1335"/>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36" name="Line 265">
              <a:extLst>
                <a:ext uri="{FF2B5EF4-FFF2-40B4-BE49-F238E27FC236}">
                  <a16:creationId xmlns:a16="http://schemas.microsoft.com/office/drawing/2014/main" id="{D5D4FF66-E782-465C-896D-4122F8A6EC4D}"/>
                </a:ext>
              </a:extLst>
            </p:cNvPr>
            <p:cNvSpPr>
              <a:spLocks noChangeShapeType="1"/>
            </p:cNvSpPr>
            <p:nvPr/>
          </p:nvSpPr>
          <p:spPr bwMode="auto">
            <a:xfrm>
              <a:off x="1555" y="2740"/>
              <a:ext cx="2985"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37" name="Line 266">
              <a:extLst>
                <a:ext uri="{FF2B5EF4-FFF2-40B4-BE49-F238E27FC236}">
                  <a16:creationId xmlns:a16="http://schemas.microsoft.com/office/drawing/2014/main" id="{9CE397E8-6928-497A-BA27-14BD3877DC61}"/>
                </a:ext>
              </a:extLst>
            </p:cNvPr>
            <p:cNvSpPr>
              <a:spLocks noChangeShapeType="1"/>
            </p:cNvSpPr>
            <p:nvPr/>
          </p:nvSpPr>
          <p:spPr bwMode="auto">
            <a:xfrm>
              <a:off x="1699" y="2733"/>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38" name="Line 267">
              <a:extLst>
                <a:ext uri="{FF2B5EF4-FFF2-40B4-BE49-F238E27FC236}">
                  <a16:creationId xmlns:a16="http://schemas.microsoft.com/office/drawing/2014/main" id="{3B2A5D4F-CFEB-4AF5-9A9D-A2FF7EF8FC87}"/>
                </a:ext>
              </a:extLst>
            </p:cNvPr>
            <p:cNvSpPr>
              <a:spLocks noChangeShapeType="1"/>
            </p:cNvSpPr>
            <p:nvPr/>
          </p:nvSpPr>
          <p:spPr bwMode="auto">
            <a:xfrm>
              <a:off x="2059" y="2733"/>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39" name="Line 268">
              <a:extLst>
                <a:ext uri="{FF2B5EF4-FFF2-40B4-BE49-F238E27FC236}">
                  <a16:creationId xmlns:a16="http://schemas.microsoft.com/office/drawing/2014/main" id="{B82181DE-C59D-44EB-BB57-F38025A83590}"/>
                </a:ext>
              </a:extLst>
            </p:cNvPr>
            <p:cNvSpPr>
              <a:spLocks noChangeShapeType="1"/>
            </p:cNvSpPr>
            <p:nvPr/>
          </p:nvSpPr>
          <p:spPr bwMode="auto">
            <a:xfrm>
              <a:off x="2419" y="2733"/>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40" name="Line 269">
              <a:extLst>
                <a:ext uri="{FF2B5EF4-FFF2-40B4-BE49-F238E27FC236}">
                  <a16:creationId xmlns:a16="http://schemas.microsoft.com/office/drawing/2014/main" id="{F800E3B9-5D5D-4A3B-8EA7-83BCB160272A}"/>
                </a:ext>
              </a:extLst>
            </p:cNvPr>
            <p:cNvSpPr>
              <a:spLocks noChangeShapeType="1"/>
            </p:cNvSpPr>
            <p:nvPr/>
          </p:nvSpPr>
          <p:spPr bwMode="auto">
            <a:xfrm>
              <a:off x="2779" y="2733"/>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41" name="Line 270">
              <a:extLst>
                <a:ext uri="{FF2B5EF4-FFF2-40B4-BE49-F238E27FC236}">
                  <a16:creationId xmlns:a16="http://schemas.microsoft.com/office/drawing/2014/main" id="{B2376B11-2375-41D1-8A92-7F47B20A1CCB}"/>
                </a:ext>
              </a:extLst>
            </p:cNvPr>
            <p:cNvSpPr>
              <a:spLocks noChangeShapeType="1"/>
            </p:cNvSpPr>
            <p:nvPr/>
          </p:nvSpPr>
          <p:spPr bwMode="auto">
            <a:xfrm>
              <a:off x="3135" y="2733"/>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42" name="Line 271">
              <a:extLst>
                <a:ext uri="{FF2B5EF4-FFF2-40B4-BE49-F238E27FC236}">
                  <a16:creationId xmlns:a16="http://schemas.microsoft.com/office/drawing/2014/main" id="{7771620C-5B15-4C97-9DD7-153BF4446673}"/>
                </a:ext>
              </a:extLst>
            </p:cNvPr>
            <p:cNvSpPr>
              <a:spLocks noChangeShapeType="1"/>
            </p:cNvSpPr>
            <p:nvPr/>
          </p:nvSpPr>
          <p:spPr bwMode="auto">
            <a:xfrm>
              <a:off x="3495" y="2733"/>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43" name="Line 272">
              <a:extLst>
                <a:ext uri="{FF2B5EF4-FFF2-40B4-BE49-F238E27FC236}">
                  <a16:creationId xmlns:a16="http://schemas.microsoft.com/office/drawing/2014/main" id="{E87BBCFB-2323-4F3C-AF18-933C46E8F290}"/>
                </a:ext>
              </a:extLst>
            </p:cNvPr>
            <p:cNvSpPr>
              <a:spLocks noChangeShapeType="1"/>
            </p:cNvSpPr>
            <p:nvPr/>
          </p:nvSpPr>
          <p:spPr bwMode="auto">
            <a:xfrm>
              <a:off x="3855" y="2733"/>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44" name="Line 273">
              <a:extLst>
                <a:ext uri="{FF2B5EF4-FFF2-40B4-BE49-F238E27FC236}">
                  <a16:creationId xmlns:a16="http://schemas.microsoft.com/office/drawing/2014/main" id="{13BA3420-FAF0-41A8-B814-E9778C4AEE63}"/>
                </a:ext>
              </a:extLst>
            </p:cNvPr>
            <p:cNvSpPr>
              <a:spLocks noChangeShapeType="1"/>
            </p:cNvSpPr>
            <p:nvPr/>
          </p:nvSpPr>
          <p:spPr bwMode="auto">
            <a:xfrm>
              <a:off x="4216" y="2733"/>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45" name="Freeform 274">
              <a:extLst>
                <a:ext uri="{FF2B5EF4-FFF2-40B4-BE49-F238E27FC236}">
                  <a16:creationId xmlns:a16="http://schemas.microsoft.com/office/drawing/2014/main" id="{DEA78195-4F18-40EE-AC32-514CD88D06C3}"/>
                </a:ext>
              </a:extLst>
            </p:cNvPr>
            <p:cNvSpPr>
              <a:spLocks/>
            </p:cNvSpPr>
            <p:nvPr/>
          </p:nvSpPr>
          <p:spPr bwMode="auto">
            <a:xfrm>
              <a:off x="1555" y="1335"/>
              <a:ext cx="2985" cy="1405"/>
            </a:xfrm>
            <a:custGeom>
              <a:avLst/>
              <a:gdLst>
                <a:gd name="T0" fmla="*/ 0 w 2985"/>
                <a:gd name="T1" fmla="*/ 0 h 1405"/>
                <a:gd name="T2" fmla="*/ 2985 w 2985"/>
                <a:gd name="T3" fmla="*/ 0 h 1405"/>
                <a:gd name="T4" fmla="*/ 2985 w 2985"/>
                <a:gd name="T5" fmla="*/ 1405 h 1405"/>
                <a:gd name="T6" fmla="*/ 0 w 2985"/>
                <a:gd name="T7" fmla="*/ 1405 h 1405"/>
                <a:gd name="T8" fmla="*/ 0 w 2985"/>
                <a:gd name="T9" fmla="*/ 0 h 1405"/>
                <a:gd name="T10" fmla="*/ 3 w 2985"/>
                <a:gd name="T11" fmla="*/ 0 h 1405"/>
              </a:gdLst>
              <a:ahLst/>
              <a:cxnLst>
                <a:cxn ang="0">
                  <a:pos x="T0" y="T1"/>
                </a:cxn>
                <a:cxn ang="0">
                  <a:pos x="T2" y="T3"/>
                </a:cxn>
                <a:cxn ang="0">
                  <a:pos x="T4" y="T5"/>
                </a:cxn>
                <a:cxn ang="0">
                  <a:pos x="T6" y="T7"/>
                </a:cxn>
                <a:cxn ang="0">
                  <a:pos x="T8" y="T9"/>
                </a:cxn>
                <a:cxn ang="0">
                  <a:pos x="T10" y="T11"/>
                </a:cxn>
              </a:cxnLst>
              <a:rect l="0" t="0" r="r" b="b"/>
              <a:pathLst>
                <a:path w="2985" h="1405">
                  <a:moveTo>
                    <a:pt x="0" y="0"/>
                  </a:moveTo>
                  <a:lnTo>
                    <a:pt x="2985" y="0"/>
                  </a:lnTo>
                  <a:lnTo>
                    <a:pt x="2985" y="1405"/>
                  </a:lnTo>
                  <a:lnTo>
                    <a:pt x="0" y="1405"/>
                  </a:lnTo>
                  <a:lnTo>
                    <a:pt x="0" y="0"/>
                  </a:lnTo>
                  <a:lnTo>
                    <a:pt x="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46" name="Freeform 275">
              <a:extLst>
                <a:ext uri="{FF2B5EF4-FFF2-40B4-BE49-F238E27FC236}">
                  <a16:creationId xmlns:a16="http://schemas.microsoft.com/office/drawing/2014/main" id="{3FAF66FE-BED3-4665-8F64-7592850FF1CE}"/>
                </a:ext>
              </a:extLst>
            </p:cNvPr>
            <p:cNvSpPr>
              <a:spLocks/>
            </p:cNvSpPr>
            <p:nvPr/>
          </p:nvSpPr>
          <p:spPr bwMode="auto">
            <a:xfrm>
              <a:off x="1555" y="1479"/>
              <a:ext cx="2985" cy="458"/>
            </a:xfrm>
            <a:custGeom>
              <a:avLst/>
              <a:gdLst>
                <a:gd name="T0" fmla="*/ 39 w 2985"/>
                <a:gd name="T1" fmla="*/ 374 h 458"/>
                <a:gd name="T2" fmla="*/ 90 w 2985"/>
                <a:gd name="T3" fmla="*/ 363 h 458"/>
                <a:gd name="T4" fmla="*/ 136 w 2985"/>
                <a:gd name="T5" fmla="*/ 348 h 458"/>
                <a:gd name="T6" fmla="*/ 180 w 2985"/>
                <a:gd name="T7" fmla="*/ 293 h 458"/>
                <a:gd name="T8" fmla="*/ 226 w 2985"/>
                <a:gd name="T9" fmla="*/ 260 h 458"/>
                <a:gd name="T10" fmla="*/ 273 w 2985"/>
                <a:gd name="T11" fmla="*/ 190 h 458"/>
                <a:gd name="T12" fmla="*/ 324 w 2985"/>
                <a:gd name="T13" fmla="*/ 176 h 458"/>
                <a:gd name="T14" fmla="*/ 370 w 2985"/>
                <a:gd name="T15" fmla="*/ 172 h 458"/>
                <a:gd name="T16" fmla="*/ 417 w 2985"/>
                <a:gd name="T17" fmla="*/ 161 h 458"/>
                <a:gd name="T18" fmla="*/ 464 w 2985"/>
                <a:gd name="T19" fmla="*/ 146 h 458"/>
                <a:gd name="T20" fmla="*/ 514 w 2985"/>
                <a:gd name="T21" fmla="*/ 143 h 458"/>
                <a:gd name="T22" fmla="*/ 565 w 2985"/>
                <a:gd name="T23" fmla="*/ 150 h 458"/>
                <a:gd name="T24" fmla="*/ 612 w 2985"/>
                <a:gd name="T25" fmla="*/ 135 h 458"/>
                <a:gd name="T26" fmla="*/ 655 w 2985"/>
                <a:gd name="T27" fmla="*/ 113 h 458"/>
                <a:gd name="T28" fmla="*/ 702 w 2985"/>
                <a:gd name="T29" fmla="*/ 106 h 458"/>
                <a:gd name="T30" fmla="*/ 752 w 2985"/>
                <a:gd name="T31" fmla="*/ 117 h 458"/>
                <a:gd name="T32" fmla="*/ 799 w 2985"/>
                <a:gd name="T33" fmla="*/ 117 h 458"/>
                <a:gd name="T34" fmla="*/ 846 w 2985"/>
                <a:gd name="T35" fmla="*/ 117 h 458"/>
                <a:gd name="T36" fmla="*/ 893 w 2985"/>
                <a:gd name="T37" fmla="*/ 117 h 458"/>
                <a:gd name="T38" fmla="*/ 939 w 2985"/>
                <a:gd name="T39" fmla="*/ 62 h 458"/>
                <a:gd name="T40" fmla="*/ 990 w 2985"/>
                <a:gd name="T41" fmla="*/ 69 h 458"/>
                <a:gd name="T42" fmla="*/ 1029 w 2985"/>
                <a:gd name="T43" fmla="*/ 62 h 458"/>
                <a:gd name="T44" fmla="*/ 1076 w 2985"/>
                <a:gd name="T45" fmla="*/ 33 h 458"/>
                <a:gd name="T46" fmla="*/ 1123 w 2985"/>
                <a:gd name="T47" fmla="*/ 33 h 458"/>
                <a:gd name="T48" fmla="*/ 1170 w 2985"/>
                <a:gd name="T49" fmla="*/ 29 h 458"/>
                <a:gd name="T50" fmla="*/ 1220 w 2985"/>
                <a:gd name="T51" fmla="*/ 33 h 458"/>
                <a:gd name="T52" fmla="*/ 1271 w 2985"/>
                <a:gd name="T53" fmla="*/ 36 h 458"/>
                <a:gd name="T54" fmla="*/ 1317 w 2985"/>
                <a:gd name="T55" fmla="*/ 29 h 458"/>
                <a:gd name="T56" fmla="*/ 1368 w 2985"/>
                <a:gd name="T57" fmla="*/ 36 h 458"/>
                <a:gd name="T58" fmla="*/ 1418 w 2985"/>
                <a:gd name="T59" fmla="*/ 44 h 458"/>
                <a:gd name="T60" fmla="*/ 1465 w 2985"/>
                <a:gd name="T61" fmla="*/ 47 h 458"/>
                <a:gd name="T62" fmla="*/ 1515 w 2985"/>
                <a:gd name="T63" fmla="*/ 51 h 458"/>
                <a:gd name="T64" fmla="*/ 1566 w 2985"/>
                <a:gd name="T65" fmla="*/ 55 h 458"/>
                <a:gd name="T66" fmla="*/ 1616 w 2985"/>
                <a:gd name="T67" fmla="*/ 51 h 458"/>
                <a:gd name="T68" fmla="*/ 1660 w 2985"/>
                <a:gd name="T69" fmla="*/ 51 h 458"/>
                <a:gd name="T70" fmla="*/ 1706 w 2985"/>
                <a:gd name="T71" fmla="*/ 47 h 458"/>
                <a:gd name="T72" fmla="*/ 1753 w 2985"/>
                <a:gd name="T73" fmla="*/ 40 h 458"/>
                <a:gd name="T74" fmla="*/ 1796 w 2985"/>
                <a:gd name="T75" fmla="*/ 7 h 458"/>
                <a:gd name="T76" fmla="*/ 1843 w 2985"/>
                <a:gd name="T77" fmla="*/ 18 h 458"/>
                <a:gd name="T78" fmla="*/ 1890 w 2985"/>
                <a:gd name="T79" fmla="*/ 33 h 458"/>
                <a:gd name="T80" fmla="*/ 1940 w 2985"/>
                <a:gd name="T81" fmla="*/ 33 h 458"/>
                <a:gd name="T82" fmla="*/ 1991 w 2985"/>
                <a:gd name="T83" fmla="*/ 33 h 458"/>
                <a:gd name="T84" fmla="*/ 2038 w 2985"/>
                <a:gd name="T85" fmla="*/ 14 h 458"/>
                <a:gd name="T86" fmla="*/ 2081 w 2985"/>
                <a:gd name="T87" fmla="*/ 22 h 458"/>
                <a:gd name="T88" fmla="*/ 2128 w 2985"/>
                <a:gd name="T89" fmla="*/ 33 h 458"/>
                <a:gd name="T90" fmla="*/ 2174 w 2985"/>
                <a:gd name="T91" fmla="*/ 51 h 458"/>
                <a:gd name="T92" fmla="*/ 2225 w 2985"/>
                <a:gd name="T93" fmla="*/ 62 h 458"/>
                <a:gd name="T94" fmla="*/ 2275 w 2985"/>
                <a:gd name="T95" fmla="*/ 66 h 458"/>
                <a:gd name="T96" fmla="*/ 2322 w 2985"/>
                <a:gd name="T97" fmla="*/ 58 h 458"/>
                <a:gd name="T98" fmla="*/ 2369 w 2985"/>
                <a:gd name="T99" fmla="*/ 69 h 458"/>
                <a:gd name="T100" fmla="*/ 2416 w 2985"/>
                <a:gd name="T101" fmla="*/ 58 h 458"/>
                <a:gd name="T102" fmla="*/ 2462 w 2985"/>
                <a:gd name="T103" fmla="*/ 29 h 458"/>
                <a:gd name="T104" fmla="*/ 2509 w 2985"/>
                <a:gd name="T105" fmla="*/ 33 h 458"/>
                <a:gd name="T106" fmla="*/ 2560 w 2985"/>
                <a:gd name="T107" fmla="*/ 40 h 458"/>
                <a:gd name="T108" fmla="*/ 2610 w 2985"/>
                <a:gd name="T109" fmla="*/ 44 h 458"/>
                <a:gd name="T110" fmla="*/ 2653 w 2985"/>
                <a:gd name="T111" fmla="*/ 40 h 458"/>
                <a:gd name="T112" fmla="*/ 2700 w 2985"/>
                <a:gd name="T113" fmla="*/ 40 h 458"/>
                <a:gd name="T114" fmla="*/ 2751 w 2985"/>
                <a:gd name="T115" fmla="*/ 51 h 458"/>
                <a:gd name="T116" fmla="*/ 2801 w 2985"/>
                <a:gd name="T117" fmla="*/ 69 h 458"/>
                <a:gd name="T118" fmla="*/ 2848 w 2985"/>
                <a:gd name="T119" fmla="*/ 58 h 458"/>
                <a:gd name="T120" fmla="*/ 2891 w 2985"/>
                <a:gd name="T121" fmla="*/ 18 h 458"/>
                <a:gd name="T122" fmla="*/ 2938 w 2985"/>
                <a:gd name="T123" fmla="*/ 3 h 458"/>
                <a:gd name="T124" fmla="*/ 2985 w 2985"/>
                <a:gd name="T125"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85" h="458">
                  <a:moveTo>
                    <a:pt x="0" y="458"/>
                  </a:moveTo>
                  <a:lnTo>
                    <a:pt x="3" y="454"/>
                  </a:lnTo>
                  <a:lnTo>
                    <a:pt x="7" y="421"/>
                  </a:lnTo>
                  <a:lnTo>
                    <a:pt x="7" y="399"/>
                  </a:lnTo>
                  <a:lnTo>
                    <a:pt x="10" y="392"/>
                  </a:lnTo>
                  <a:lnTo>
                    <a:pt x="14" y="388"/>
                  </a:lnTo>
                  <a:lnTo>
                    <a:pt x="18" y="388"/>
                  </a:lnTo>
                  <a:lnTo>
                    <a:pt x="21" y="385"/>
                  </a:lnTo>
                  <a:lnTo>
                    <a:pt x="25" y="381"/>
                  </a:lnTo>
                  <a:lnTo>
                    <a:pt x="25" y="377"/>
                  </a:lnTo>
                  <a:lnTo>
                    <a:pt x="28" y="377"/>
                  </a:lnTo>
                  <a:lnTo>
                    <a:pt x="32" y="377"/>
                  </a:lnTo>
                  <a:lnTo>
                    <a:pt x="36" y="377"/>
                  </a:lnTo>
                  <a:lnTo>
                    <a:pt x="39" y="374"/>
                  </a:lnTo>
                  <a:lnTo>
                    <a:pt x="43" y="374"/>
                  </a:lnTo>
                  <a:lnTo>
                    <a:pt x="46" y="374"/>
                  </a:lnTo>
                  <a:lnTo>
                    <a:pt x="50" y="370"/>
                  </a:lnTo>
                  <a:lnTo>
                    <a:pt x="54" y="370"/>
                  </a:lnTo>
                  <a:lnTo>
                    <a:pt x="57" y="370"/>
                  </a:lnTo>
                  <a:lnTo>
                    <a:pt x="61" y="370"/>
                  </a:lnTo>
                  <a:lnTo>
                    <a:pt x="64" y="370"/>
                  </a:lnTo>
                  <a:lnTo>
                    <a:pt x="68" y="370"/>
                  </a:lnTo>
                  <a:lnTo>
                    <a:pt x="72" y="366"/>
                  </a:lnTo>
                  <a:lnTo>
                    <a:pt x="75" y="366"/>
                  </a:lnTo>
                  <a:lnTo>
                    <a:pt x="79" y="366"/>
                  </a:lnTo>
                  <a:lnTo>
                    <a:pt x="82" y="366"/>
                  </a:lnTo>
                  <a:lnTo>
                    <a:pt x="86" y="366"/>
                  </a:lnTo>
                  <a:lnTo>
                    <a:pt x="90" y="363"/>
                  </a:lnTo>
                  <a:lnTo>
                    <a:pt x="93" y="363"/>
                  </a:lnTo>
                  <a:lnTo>
                    <a:pt x="97" y="363"/>
                  </a:lnTo>
                  <a:lnTo>
                    <a:pt x="100" y="363"/>
                  </a:lnTo>
                  <a:lnTo>
                    <a:pt x="104" y="359"/>
                  </a:lnTo>
                  <a:lnTo>
                    <a:pt x="108" y="359"/>
                  </a:lnTo>
                  <a:lnTo>
                    <a:pt x="111" y="359"/>
                  </a:lnTo>
                  <a:lnTo>
                    <a:pt x="115" y="355"/>
                  </a:lnTo>
                  <a:lnTo>
                    <a:pt x="115" y="352"/>
                  </a:lnTo>
                  <a:lnTo>
                    <a:pt x="118" y="348"/>
                  </a:lnTo>
                  <a:lnTo>
                    <a:pt x="122" y="348"/>
                  </a:lnTo>
                  <a:lnTo>
                    <a:pt x="126" y="348"/>
                  </a:lnTo>
                  <a:lnTo>
                    <a:pt x="129" y="348"/>
                  </a:lnTo>
                  <a:lnTo>
                    <a:pt x="133" y="348"/>
                  </a:lnTo>
                  <a:lnTo>
                    <a:pt x="136" y="348"/>
                  </a:lnTo>
                  <a:lnTo>
                    <a:pt x="140" y="344"/>
                  </a:lnTo>
                  <a:lnTo>
                    <a:pt x="144" y="337"/>
                  </a:lnTo>
                  <a:lnTo>
                    <a:pt x="147" y="333"/>
                  </a:lnTo>
                  <a:lnTo>
                    <a:pt x="151" y="326"/>
                  </a:lnTo>
                  <a:lnTo>
                    <a:pt x="151" y="322"/>
                  </a:lnTo>
                  <a:lnTo>
                    <a:pt x="154" y="315"/>
                  </a:lnTo>
                  <a:lnTo>
                    <a:pt x="158" y="308"/>
                  </a:lnTo>
                  <a:lnTo>
                    <a:pt x="162" y="308"/>
                  </a:lnTo>
                  <a:lnTo>
                    <a:pt x="165" y="308"/>
                  </a:lnTo>
                  <a:lnTo>
                    <a:pt x="169" y="304"/>
                  </a:lnTo>
                  <a:lnTo>
                    <a:pt x="169" y="300"/>
                  </a:lnTo>
                  <a:lnTo>
                    <a:pt x="172" y="300"/>
                  </a:lnTo>
                  <a:lnTo>
                    <a:pt x="176" y="300"/>
                  </a:lnTo>
                  <a:lnTo>
                    <a:pt x="180" y="293"/>
                  </a:lnTo>
                  <a:lnTo>
                    <a:pt x="183" y="282"/>
                  </a:lnTo>
                  <a:lnTo>
                    <a:pt x="187" y="271"/>
                  </a:lnTo>
                  <a:lnTo>
                    <a:pt x="187" y="264"/>
                  </a:lnTo>
                  <a:lnTo>
                    <a:pt x="190" y="260"/>
                  </a:lnTo>
                  <a:lnTo>
                    <a:pt x="194" y="260"/>
                  </a:lnTo>
                  <a:lnTo>
                    <a:pt x="198" y="260"/>
                  </a:lnTo>
                  <a:lnTo>
                    <a:pt x="201" y="260"/>
                  </a:lnTo>
                  <a:lnTo>
                    <a:pt x="205" y="260"/>
                  </a:lnTo>
                  <a:lnTo>
                    <a:pt x="208" y="260"/>
                  </a:lnTo>
                  <a:lnTo>
                    <a:pt x="212" y="260"/>
                  </a:lnTo>
                  <a:lnTo>
                    <a:pt x="216" y="260"/>
                  </a:lnTo>
                  <a:lnTo>
                    <a:pt x="219" y="256"/>
                  </a:lnTo>
                  <a:lnTo>
                    <a:pt x="223" y="256"/>
                  </a:lnTo>
                  <a:lnTo>
                    <a:pt x="226" y="260"/>
                  </a:lnTo>
                  <a:lnTo>
                    <a:pt x="230" y="260"/>
                  </a:lnTo>
                  <a:lnTo>
                    <a:pt x="234" y="260"/>
                  </a:lnTo>
                  <a:lnTo>
                    <a:pt x="237" y="260"/>
                  </a:lnTo>
                  <a:lnTo>
                    <a:pt x="241" y="260"/>
                  </a:lnTo>
                  <a:lnTo>
                    <a:pt x="244" y="256"/>
                  </a:lnTo>
                  <a:lnTo>
                    <a:pt x="248" y="256"/>
                  </a:lnTo>
                  <a:lnTo>
                    <a:pt x="252" y="256"/>
                  </a:lnTo>
                  <a:lnTo>
                    <a:pt x="255" y="245"/>
                  </a:lnTo>
                  <a:lnTo>
                    <a:pt x="259" y="223"/>
                  </a:lnTo>
                  <a:lnTo>
                    <a:pt x="259" y="205"/>
                  </a:lnTo>
                  <a:lnTo>
                    <a:pt x="262" y="198"/>
                  </a:lnTo>
                  <a:lnTo>
                    <a:pt x="266" y="190"/>
                  </a:lnTo>
                  <a:lnTo>
                    <a:pt x="270" y="190"/>
                  </a:lnTo>
                  <a:lnTo>
                    <a:pt x="273" y="190"/>
                  </a:lnTo>
                  <a:lnTo>
                    <a:pt x="277" y="187"/>
                  </a:lnTo>
                  <a:lnTo>
                    <a:pt x="280" y="187"/>
                  </a:lnTo>
                  <a:lnTo>
                    <a:pt x="284" y="187"/>
                  </a:lnTo>
                  <a:lnTo>
                    <a:pt x="288" y="187"/>
                  </a:lnTo>
                  <a:lnTo>
                    <a:pt x="291" y="183"/>
                  </a:lnTo>
                  <a:lnTo>
                    <a:pt x="295" y="179"/>
                  </a:lnTo>
                  <a:lnTo>
                    <a:pt x="298" y="176"/>
                  </a:lnTo>
                  <a:lnTo>
                    <a:pt x="302" y="176"/>
                  </a:lnTo>
                  <a:lnTo>
                    <a:pt x="306" y="176"/>
                  </a:lnTo>
                  <a:lnTo>
                    <a:pt x="309" y="176"/>
                  </a:lnTo>
                  <a:lnTo>
                    <a:pt x="313" y="176"/>
                  </a:lnTo>
                  <a:lnTo>
                    <a:pt x="316" y="176"/>
                  </a:lnTo>
                  <a:lnTo>
                    <a:pt x="320" y="176"/>
                  </a:lnTo>
                  <a:lnTo>
                    <a:pt x="324" y="176"/>
                  </a:lnTo>
                  <a:lnTo>
                    <a:pt x="327" y="176"/>
                  </a:lnTo>
                  <a:lnTo>
                    <a:pt x="331" y="176"/>
                  </a:lnTo>
                  <a:lnTo>
                    <a:pt x="334" y="176"/>
                  </a:lnTo>
                  <a:lnTo>
                    <a:pt x="338" y="176"/>
                  </a:lnTo>
                  <a:lnTo>
                    <a:pt x="342" y="176"/>
                  </a:lnTo>
                  <a:lnTo>
                    <a:pt x="345" y="176"/>
                  </a:lnTo>
                  <a:lnTo>
                    <a:pt x="349" y="176"/>
                  </a:lnTo>
                  <a:lnTo>
                    <a:pt x="352" y="176"/>
                  </a:lnTo>
                  <a:lnTo>
                    <a:pt x="356" y="176"/>
                  </a:lnTo>
                  <a:lnTo>
                    <a:pt x="360" y="176"/>
                  </a:lnTo>
                  <a:lnTo>
                    <a:pt x="363" y="179"/>
                  </a:lnTo>
                  <a:lnTo>
                    <a:pt x="367" y="176"/>
                  </a:lnTo>
                  <a:lnTo>
                    <a:pt x="367" y="172"/>
                  </a:lnTo>
                  <a:lnTo>
                    <a:pt x="370" y="172"/>
                  </a:lnTo>
                  <a:lnTo>
                    <a:pt x="374" y="172"/>
                  </a:lnTo>
                  <a:lnTo>
                    <a:pt x="378" y="172"/>
                  </a:lnTo>
                  <a:lnTo>
                    <a:pt x="381" y="168"/>
                  </a:lnTo>
                  <a:lnTo>
                    <a:pt x="385" y="168"/>
                  </a:lnTo>
                  <a:lnTo>
                    <a:pt x="388" y="168"/>
                  </a:lnTo>
                  <a:lnTo>
                    <a:pt x="392" y="168"/>
                  </a:lnTo>
                  <a:lnTo>
                    <a:pt x="396" y="168"/>
                  </a:lnTo>
                  <a:lnTo>
                    <a:pt x="399" y="165"/>
                  </a:lnTo>
                  <a:lnTo>
                    <a:pt x="399" y="161"/>
                  </a:lnTo>
                  <a:lnTo>
                    <a:pt x="403" y="157"/>
                  </a:lnTo>
                  <a:lnTo>
                    <a:pt x="406" y="157"/>
                  </a:lnTo>
                  <a:lnTo>
                    <a:pt x="410" y="157"/>
                  </a:lnTo>
                  <a:lnTo>
                    <a:pt x="414" y="157"/>
                  </a:lnTo>
                  <a:lnTo>
                    <a:pt x="417" y="161"/>
                  </a:lnTo>
                  <a:lnTo>
                    <a:pt x="421" y="161"/>
                  </a:lnTo>
                  <a:lnTo>
                    <a:pt x="424" y="161"/>
                  </a:lnTo>
                  <a:lnTo>
                    <a:pt x="428" y="161"/>
                  </a:lnTo>
                  <a:lnTo>
                    <a:pt x="432" y="157"/>
                  </a:lnTo>
                  <a:lnTo>
                    <a:pt x="435" y="154"/>
                  </a:lnTo>
                  <a:lnTo>
                    <a:pt x="435" y="150"/>
                  </a:lnTo>
                  <a:lnTo>
                    <a:pt x="439" y="150"/>
                  </a:lnTo>
                  <a:lnTo>
                    <a:pt x="442" y="154"/>
                  </a:lnTo>
                  <a:lnTo>
                    <a:pt x="446" y="150"/>
                  </a:lnTo>
                  <a:lnTo>
                    <a:pt x="450" y="150"/>
                  </a:lnTo>
                  <a:lnTo>
                    <a:pt x="453" y="154"/>
                  </a:lnTo>
                  <a:lnTo>
                    <a:pt x="457" y="154"/>
                  </a:lnTo>
                  <a:lnTo>
                    <a:pt x="460" y="150"/>
                  </a:lnTo>
                  <a:lnTo>
                    <a:pt x="464" y="146"/>
                  </a:lnTo>
                  <a:lnTo>
                    <a:pt x="468" y="146"/>
                  </a:lnTo>
                  <a:lnTo>
                    <a:pt x="471" y="146"/>
                  </a:lnTo>
                  <a:lnTo>
                    <a:pt x="475" y="146"/>
                  </a:lnTo>
                  <a:lnTo>
                    <a:pt x="478" y="146"/>
                  </a:lnTo>
                  <a:lnTo>
                    <a:pt x="482" y="146"/>
                  </a:lnTo>
                  <a:lnTo>
                    <a:pt x="486" y="146"/>
                  </a:lnTo>
                  <a:lnTo>
                    <a:pt x="489" y="146"/>
                  </a:lnTo>
                  <a:lnTo>
                    <a:pt x="493" y="146"/>
                  </a:lnTo>
                  <a:lnTo>
                    <a:pt x="496" y="146"/>
                  </a:lnTo>
                  <a:lnTo>
                    <a:pt x="500" y="146"/>
                  </a:lnTo>
                  <a:lnTo>
                    <a:pt x="504" y="143"/>
                  </a:lnTo>
                  <a:lnTo>
                    <a:pt x="507" y="139"/>
                  </a:lnTo>
                  <a:lnTo>
                    <a:pt x="511" y="143"/>
                  </a:lnTo>
                  <a:lnTo>
                    <a:pt x="514" y="143"/>
                  </a:lnTo>
                  <a:lnTo>
                    <a:pt x="518" y="143"/>
                  </a:lnTo>
                  <a:lnTo>
                    <a:pt x="522" y="143"/>
                  </a:lnTo>
                  <a:lnTo>
                    <a:pt x="525" y="143"/>
                  </a:lnTo>
                  <a:lnTo>
                    <a:pt x="529" y="146"/>
                  </a:lnTo>
                  <a:lnTo>
                    <a:pt x="532" y="146"/>
                  </a:lnTo>
                  <a:lnTo>
                    <a:pt x="536" y="146"/>
                  </a:lnTo>
                  <a:lnTo>
                    <a:pt x="540" y="146"/>
                  </a:lnTo>
                  <a:lnTo>
                    <a:pt x="543" y="146"/>
                  </a:lnTo>
                  <a:lnTo>
                    <a:pt x="547" y="146"/>
                  </a:lnTo>
                  <a:lnTo>
                    <a:pt x="550" y="150"/>
                  </a:lnTo>
                  <a:lnTo>
                    <a:pt x="554" y="150"/>
                  </a:lnTo>
                  <a:lnTo>
                    <a:pt x="558" y="150"/>
                  </a:lnTo>
                  <a:lnTo>
                    <a:pt x="561" y="150"/>
                  </a:lnTo>
                  <a:lnTo>
                    <a:pt x="565" y="150"/>
                  </a:lnTo>
                  <a:lnTo>
                    <a:pt x="568" y="150"/>
                  </a:lnTo>
                  <a:lnTo>
                    <a:pt x="572" y="150"/>
                  </a:lnTo>
                  <a:lnTo>
                    <a:pt x="576" y="150"/>
                  </a:lnTo>
                  <a:lnTo>
                    <a:pt x="579" y="150"/>
                  </a:lnTo>
                  <a:lnTo>
                    <a:pt x="583" y="150"/>
                  </a:lnTo>
                  <a:lnTo>
                    <a:pt x="586" y="150"/>
                  </a:lnTo>
                  <a:lnTo>
                    <a:pt x="590" y="150"/>
                  </a:lnTo>
                  <a:lnTo>
                    <a:pt x="594" y="150"/>
                  </a:lnTo>
                  <a:lnTo>
                    <a:pt x="597" y="146"/>
                  </a:lnTo>
                  <a:lnTo>
                    <a:pt x="597" y="143"/>
                  </a:lnTo>
                  <a:lnTo>
                    <a:pt x="601" y="139"/>
                  </a:lnTo>
                  <a:lnTo>
                    <a:pt x="604" y="139"/>
                  </a:lnTo>
                  <a:lnTo>
                    <a:pt x="608" y="135"/>
                  </a:lnTo>
                  <a:lnTo>
                    <a:pt x="612" y="135"/>
                  </a:lnTo>
                  <a:lnTo>
                    <a:pt x="615" y="128"/>
                  </a:lnTo>
                  <a:lnTo>
                    <a:pt x="619" y="128"/>
                  </a:lnTo>
                  <a:lnTo>
                    <a:pt x="622" y="128"/>
                  </a:lnTo>
                  <a:lnTo>
                    <a:pt x="626" y="124"/>
                  </a:lnTo>
                  <a:lnTo>
                    <a:pt x="630" y="128"/>
                  </a:lnTo>
                  <a:lnTo>
                    <a:pt x="633" y="124"/>
                  </a:lnTo>
                  <a:lnTo>
                    <a:pt x="633" y="128"/>
                  </a:lnTo>
                  <a:lnTo>
                    <a:pt x="637" y="128"/>
                  </a:lnTo>
                  <a:lnTo>
                    <a:pt x="640" y="124"/>
                  </a:lnTo>
                  <a:lnTo>
                    <a:pt x="644" y="124"/>
                  </a:lnTo>
                  <a:lnTo>
                    <a:pt x="648" y="124"/>
                  </a:lnTo>
                  <a:lnTo>
                    <a:pt x="651" y="117"/>
                  </a:lnTo>
                  <a:lnTo>
                    <a:pt x="651" y="113"/>
                  </a:lnTo>
                  <a:lnTo>
                    <a:pt x="655" y="113"/>
                  </a:lnTo>
                  <a:lnTo>
                    <a:pt x="658" y="110"/>
                  </a:lnTo>
                  <a:lnTo>
                    <a:pt x="662" y="110"/>
                  </a:lnTo>
                  <a:lnTo>
                    <a:pt x="666" y="113"/>
                  </a:lnTo>
                  <a:lnTo>
                    <a:pt x="669" y="113"/>
                  </a:lnTo>
                  <a:lnTo>
                    <a:pt x="673" y="113"/>
                  </a:lnTo>
                  <a:lnTo>
                    <a:pt x="676" y="113"/>
                  </a:lnTo>
                  <a:lnTo>
                    <a:pt x="680" y="110"/>
                  </a:lnTo>
                  <a:lnTo>
                    <a:pt x="684" y="110"/>
                  </a:lnTo>
                  <a:lnTo>
                    <a:pt x="687" y="110"/>
                  </a:lnTo>
                  <a:lnTo>
                    <a:pt x="687" y="106"/>
                  </a:lnTo>
                  <a:lnTo>
                    <a:pt x="691" y="106"/>
                  </a:lnTo>
                  <a:lnTo>
                    <a:pt x="694" y="106"/>
                  </a:lnTo>
                  <a:lnTo>
                    <a:pt x="698" y="106"/>
                  </a:lnTo>
                  <a:lnTo>
                    <a:pt x="702" y="106"/>
                  </a:lnTo>
                  <a:lnTo>
                    <a:pt x="705" y="110"/>
                  </a:lnTo>
                  <a:lnTo>
                    <a:pt x="709" y="110"/>
                  </a:lnTo>
                  <a:lnTo>
                    <a:pt x="712" y="110"/>
                  </a:lnTo>
                  <a:lnTo>
                    <a:pt x="716" y="110"/>
                  </a:lnTo>
                  <a:lnTo>
                    <a:pt x="720" y="110"/>
                  </a:lnTo>
                  <a:lnTo>
                    <a:pt x="723" y="110"/>
                  </a:lnTo>
                  <a:lnTo>
                    <a:pt x="727" y="110"/>
                  </a:lnTo>
                  <a:lnTo>
                    <a:pt x="730" y="110"/>
                  </a:lnTo>
                  <a:lnTo>
                    <a:pt x="734" y="113"/>
                  </a:lnTo>
                  <a:lnTo>
                    <a:pt x="738" y="113"/>
                  </a:lnTo>
                  <a:lnTo>
                    <a:pt x="741" y="113"/>
                  </a:lnTo>
                  <a:lnTo>
                    <a:pt x="745" y="113"/>
                  </a:lnTo>
                  <a:lnTo>
                    <a:pt x="748" y="117"/>
                  </a:lnTo>
                  <a:lnTo>
                    <a:pt x="752" y="117"/>
                  </a:lnTo>
                  <a:lnTo>
                    <a:pt x="756" y="117"/>
                  </a:lnTo>
                  <a:lnTo>
                    <a:pt x="759" y="117"/>
                  </a:lnTo>
                  <a:lnTo>
                    <a:pt x="759" y="113"/>
                  </a:lnTo>
                  <a:lnTo>
                    <a:pt x="763" y="113"/>
                  </a:lnTo>
                  <a:lnTo>
                    <a:pt x="766" y="113"/>
                  </a:lnTo>
                  <a:lnTo>
                    <a:pt x="770" y="117"/>
                  </a:lnTo>
                  <a:lnTo>
                    <a:pt x="774" y="117"/>
                  </a:lnTo>
                  <a:lnTo>
                    <a:pt x="777" y="117"/>
                  </a:lnTo>
                  <a:lnTo>
                    <a:pt x="781" y="117"/>
                  </a:lnTo>
                  <a:lnTo>
                    <a:pt x="785" y="117"/>
                  </a:lnTo>
                  <a:lnTo>
                    <a:pt x="788" y="117"/>
                  </a:lnTo>
                  <a:lnTo>
                    <a:pt x="792" y="117"/>
                  </a:lnTo>
                  <a:lnTo>
                    <a:pt x="795" y="117"/>
                  </a:lnTo>
                  <a:lnTo>
                    <a:pt x="799" y="117"/>
                  </a:lnTo>
                  <a:lnTo>
                    <a:pt x="803" y="121"/>
                  </a:lnTo>
                  <a:lnTo>
                    <a:pt x="806" y="121"/>
                  </a:lnTo>
                  <a:lnTo>
                    <a:pt x="810" y="121"/>
                  </a:lnTo>
                  <a:lnTo>
                    <a:pt x="813" y="121"/>
                  </a:lnTo>
                  <a:lnTo>
                    <a:pt x="817" y="121"/>
                  </a:lnTo>
                  <a:lnTo>
                    <a:pt x="821" y="117"/>
                  </a:lnTo>
                  <a:lnTo>
                    <a:pt x="824" y="117"/>
                  </a:lnTo>
                  <a:lnTo>
                    <a:pt x="828" y="117"/>
                  </a:lnTo>
                  <a:lnTo>
                    <a:pt x="831" y="117"/>
                  </a:lnTo>
                  <a:lnTo>
                    <a:pt x="831" y="113"/>
                  </a:lnTo>
                  <a:lnTo>
                    <a:pt x="835" y="113"/>
                  </a:lnTo>
                  <a:lnTo>
                    <a:pt x="839" y="113"/>
                  </a:lnTo>
                  <a:lnTo>
                    <a:pt x="842" y="117"/>
                  </a:lnTo>
                  <a:lnTo>
                    <a:pt x="846" y="117"/>
                  </a:lnTo>
                  <a:lnTo>
                    <a:pt x="849" y="117"/>
                  </a:lnTo>
                  <a:lnTo>
                    <a:pt x="853" y="117"/>
                  </a:lnTo>
                  <a:lnTo>
                    <a:pt x="857" y="117"/>
                  </a:lnTo>
                  <a:lnTo>
                    <a:pt x="860" y="117"/>
                  </a:lnTo>
                  <a:lnTo>
                    <a:pt x="864" y="117"/>
                  </a:lnTo>
                  <a:lnTo>
                    <a:pt x="867" y="117"/>
                  </a:lnTo>
                  <a:lnTo>
                    <a:pt x="867" y="113"/>
                  </a:lnTo>
                  <a:lnTo>
                    <a:pt x="871" y="113"/>
                  </a:lnTo>
                  <a:lnTo>
                    <a:pt x="875" y="113"/>
                  </a:lnTo>
                  <a:lnTo>
                    <a:pt x="878" y="113"/>
                  </a:lnTo>
                  <a:lnTo>
                    <a:pt x="882" y="113"/>
                  </a:lnTo>
                  <a:lnTo>
                    <a:pt x="885" y="117"/>
                  </a:lnTo>
                  <a:lnTo>
                    <a:pt x="889" y="117"/>
                  </a:lnTo>
                  <a:lnTo>
                    <a:pt x="893" y="117"/>
                  </a:lnTo>
                  <a:lnTo>
                    <a:pt x="896" y="113"/>
                  </a:lnTo>
                  <a:lnTo>
                    <a:pt x="900" y="99"/>
                  </a:lnTo>
                  <a:lnTo>
                    <a:pt x="903" y="88"/>
                  </a:lnTo>
                  <a:lnTo>
                    <a:pt x="903" y="80"/>
                  </a:lnTo>
                  <a:lnTo>
                    <a:pt x="907" y="77"/>
                  </a:lnTo>
                  <a:lnTo>
                    <a:pt x="911" y="77"/>
                  </a:lnTo>
                  <a:lnTo>
                    <a:pt x="914" y="77"/>
                  </a:lnTo>
                  <a:lnTo>
                    <a:pt x="918" y="77"/>
                  </a:lnTo>
                  <a:lnTo>
                    <a:pt x="921" y="77"/>
                  </a:lnTo>
                  <a:lnTo>
                    <a:pt x="925" y="73"/>
                  </a:lnTo>
                  <a:lnTo>
                    <a:pt x="929" y="73"/>
                  </a:lnTo>
                  <a:lnTo>
                    <a:pt x="932" y="69"/>
                  </a:lnTo>
                  <a:lnTo>
                    <a:pt x="936" y="66"/>
                  </a:lnTo>
                  <a:lnTo>
                    <a:pt x="939" y="62"/>
                  </a:lnTo>
                  <a:lnTo>
                    <a:pt x="943" y="62"/>
                  </a:lnTo>
                  <a:lnTo>
                    <a:pt x="947" y="62"/>
                  </a:lnTo>
                  <a:lnTo>
                    <a:pt x="950" y="66"/>
                  </a:lnTo>
                  <a:lnTo>
                    <a:pt x="954" y="66"/>
                  </a:lnTo>
                  <a:lnTo>
                    <a:pt x="957" y="66"/>
                  </a:lnTo>
                  <a:lnTo>
                    <a:pt x="961" y="66"/>
                  </a:lnTo>
                  <a:lnTo>
                    <a:pt x="965" y="66"/>
                  </a:lnTo>
                  <a:lnTo>
                    <a:pt x="968" y="69"/>
                  </a:lnTo>
                  <a:lnTo>
                    <a:pt x="972" y="69"/>
                  </a:lnTo>
                  <a:lnTo>
                    <a:pt x="975" y="69"/>
                  </a:lnTo>
                  <a:lnTo>
                    <a:pt x="979" y="69"/>
                  </a:lnTo>
                  <a:lnTo>
                    <a:pt x="983" y="69"/>
                  </a:lnTo>
                  <a:lnTo>
                    <a:pt x="986" y="69"/>
                  </a:lnTo>
                  <a:lnTo>
                    <a:pt x="990" y="69"/>
                  </a:lnTo>
                  <a:lnTo>
                    <a:pt x="990" y="73"/>
                  </a:lnTo>
                  <a:lnTo>
                    <a:pt x="993" y="73"/>
                  </a:lnTo>
                  <a:lnTo>
                    <a:pt x="997" y="73"/>
                  </a:lnTo>
                  <a:lnTo>
                    <a:pt x="1001" y="73"/>
                  </a:lnTo>
                  <a:lnTo>
                    <a:pt x="1004" y="73"/>
                  </a:lnTo>
                  <a:lnTo>
                    <a:pt x="1008" y="66"/>
                  </a:lnTo>
                  <a:lnTo>
                    <a:pt x="1011" y="62"/>
                  </a:lnTo>
                  <a:lnTo>
                    <a:pt x="1011" y="58"/>
                  </a:lnTo>
                  <a:lnTo>
                    <a:pt x="1015" y="58"/>
                  </a:lnTo>
                  <a:lnTo>
                    <a:pt x="1019" y="58"/>
                  </a:lnTo>
                  <a:lnTo>
                    <a:pt x="1022" y="58"/>
                  </a:lnTo>
                  <a:lnTo>
                    <a:pt x="1026" y="58"/>
                  </a:lnTo>
                  <a:lnTo>
                    <a:pt x="1026" y="62"/>
                  </a:lnTo>
                  <a:lnTo>
                    <a:pt x="1029" y="62"/>
                  </a:lnTo>
                  <a:lnTo>
                    <a:pt x="1033" y="62"/>
                  </a:lnTo>
                  <a:lnTo>
                    <a:pt x="1037" y="62"/>
                  </a:lnTo>
                  <a:lnTo>
                    <a:pt x="1040" y="62"/>
                  </a:lnTo>
                  <a:lnTo>
                    <a:pt x="1044" y="62"/>
                  </a:lnTo>
                  <a:lnTo>
                    <a:pt x="1047" y="58"/>
                  </a:lnTo>
                  <a:lnTo>
                    <a:pt x="1047" y="55"/>
                  </a:lnTo>
                  <a:lnTo>
                    <a:pt x="1051" y="51"/>
                  </a:lnTo>
                  <a:lnTo>
                    <a:pt x="1055" y="40"/>
                  </a:lnTo>
                  <a:lnTo>
                    <a:pt x="1058" y="36"/>
                  </a:lnTo>
                  <a:lnTo>
                    <a:pt x="1062" y="36"/>
                  </a:lnTo>
                  <a:lnTo>
                    <a:pt x="1065" y="36"/>
                  </a:lnTo>
                  <a:lnTo>
                    <a:pt x="1069" y="36"/>
                  </a:lnTo>
                  <a:lnTo>
                    <a:pt x="1073" y="33"/>
                  </a:lnTo>
                  <a:lnTo>
                    <a:pt x="1076" y="33"/>
                  </a:lnTo>
                  <a:lnTo>
                    <a:pt x="1080" y="33"/>
                  </a:lnTo>
                  <a:lnTo>
                    <a:pt x="1083" y="29"/>
                  </a:lnTo>
                  <a:lnTo>
                    <a:pt x="1087" y="29"/>
                  </a:lnTo>
                  <a:lnTo>
                    <a:pt x="1091" y="29"/>
                  </a:lnTo>
                  <a:lnTo>
                    <a:pt x="1094" y="29"/>
                  </a:lnTo>
                  <a:lnTo>
                    <a:pt x="1098" y="29"/>
                  </a:lnTo>
                  <a:lnTo>
                    <a:pt x="1098" y="33"/>
                  </a:lnTo>
                  <a:lnTo>
                    <a:pt x="1101" y="33"/>
                  </a:lnTo>
                  <a:lnTo>
                    <a:pt x="1105" y="33"/>
                  </a:lnTo>
                  <a:lnTo>
                    <a:pt x="1109" y="33"/>
                  </a:lnTo>
                  <a:lnTo>
                    <a:pt x="1112" y="33"/>
                  </a:lnTo>
                  <a:lnTo>
                    <a:pt x="1116" y="33"/>
                  </a:lnTo>
                  <a:lnTo>
                    <a:pt x="1119" y="33"/>
                  </a:lnTo>
                  <a:lnTo>
                    <a:pt x="1123" y="33"/>
                  </a:lnTo>
                  <a:lnTo>
                    <a:pt x="1127" y="33"/>
                  </a:lnTo>
                  <a:lnTo>
                    <a:pt x="1130" y="33"/>
                  </a:lnTo>
                  <a:lnTo>
                    <a:pt x="1134" y="36"/>
                  </a:lnTo>
                  <a:lnTo>
                    <a:pt x="1137" y="33"/>
                  </a:lnTo>
                  <a:lnTo>
                    <a:pt x="1141" y="29"/>
                  </a:lnTo>
                  <a:lnTo>
                    <a:pt x="1145" y="29"/>
                  </a:lnTo>
                  <a:lnTo>
                    <a:pt x="1148" y="29"/>
                  </a:lnTo>
                  <a:lnTo>
                    <a:pt x="1152" y="29"/>
                  </a:lnTo>
                  <a:lnTo>
                    <a:pt x="1152" y="25"/>
                  </a:lnTo>
                  <a:lnTo>
                    <a:pt x="1155" y="25"/>
                  </a:lnTo>
                  <a:lnTo>
                    <a:pt x="1159" y="25"/>
                  </a:lnTo>
                  <a:lnTo>
                    <a:pt x="1163" y="29"/>
                  </a:lnTo>
                  <a:lnTo>
                    <a:pt x="1166" y="29"/>
                  </a:lnTo>
                  <a:lnTo>
                    <a:pt x="1170" y="29"/>
                  </a:lnTo>
                  <a:lnTo>
                    <a:pt x="1173" y="29"/>
                  </a:lnTo>
                  <a:lnTo>
                    <a:pt x="1177" y="29"/>
                  </a:lnTo>
                  <a:lnTo>
                    <a:pt x="1181" y="33"/>
                  </a:lnTo>
                  <a:lnTo>
                    <a:pt x="1184" y="33"/>
                  </a:lnTo>
                  <a:lnTo>
                    <a:pt x="1188" y="33"/>
                  </a:lnTo>
                  <a:lnTo>
                    <a:pt x="1191" y="29"/>
                  </a:lnTo>
                  <a:lnTo>
                    <a:pt x="1195" y="29"/>
                  </a:lnTo>
                  <a:lnTo>
                    <a:pt x="1199" y="29"/>
                  </a:lnTo>
                  <a:lnTo>
                    <a:pt x="1202" y="33"/>
                  </a:lnTo>
                  <a:lnTo>
                    <a:pt x="1206" y="33"/>
                  </a:lnTo>
                  <a:lnTo>
                    <a:pt x="1209" y="33"/>
                  </a:lnTo>
                  <a:lnTo>
                    <a:pt x="1213" y="33"/>
                  </a:lnTo>
                  <a:lnTo>
                    <a:pt x="1217" y="33"/>
                  </a:lnTo>
                  <a:lnTo>
                    <a:pt x="1220" y="33"/>
                  </a:lnTo>
                  <a:lnTo>
                    <a:pt x="1224" y="33"/>
                  </a:lnTo>
                  <a:lnTo>
                    <a:pt x="1227" y="33"/>
                  </a:lnTo>
                  <a:lnTo>
                    <a:pt x="1231" y="33"/>
                  </a:lnTo>
                  <a:lnTo>
                    <a:pt x="1235" y="33"/>
                  </a:lnTo>
                  <a:lnTo>
                    <a:pt x="1238" y="33"/>
                  </a:lnTo>
                  <a:lnTo>
                    <a:pt x="1242" y="33"/>
                  </a:lnTo>
                  <a:lnTo>
                    <a:pt x="1245" y="36"/>
                  </a:lnTo>
                  <a:lnTo>
                    <a:pt x="1249" y="36"/>
                  </a:lnTo>
                  <a:lnTo>
                    <a:pt x="1253" y="36"/>
                  </a:lnTo>
                  <a:lnTo>
                    <a:pt x="1256" y="36"/>
                  </a:lnTo>
                  <a:lnTo>
                    <a:pt x="1260" y="40"/>
                  </a:lnTo>
                  <a:lnTo>
                    <a:pt x="1263" y="40"/>
                  </a:lnTo>
                  <a:lnTo>
                    <a:pt x="1267" y="36"/>
                  </a:lnTo>
                  <a:lnTo>
                    <a:pt x="1271" y="36"/>
                  </a:lnTo>
                  <a:lnTo>
                    <a:pt x="1274" y="36"/>
                  </a:lnTo>
                  <a:lnTo>
                    <a:pt x="1278" y="36"/>
                  </a:lnTo>
                  <a:lnTo>
                    <a:pt x="1281" y="40"/>
                  </a:lnTo>
                  <a:lnTo>
                    <a:pt x="1285" y="40"/>
                  </a:lnTo>
                  <a:lnTo>
                    <a:pt x="1289" y="40"/>
                  </a:lnTo>
                  <a:lnTo>
                    <a:pt x="1292" y="40"/>
                  </a:lnTo>
                  <a:lnTo>
                    <a:pt x="1296" y="40"/>
                  </a:lnTo>
                  <a:lnTo>
                    <a:pt x="1296" y="36"/>
                  </a:lnTo>
                  <a:lnTo>
                    <a:pt x="1299" y="29"/>
                  </a:lnTo>
                  <a:lnTo>
                    <a:pt x="1303" y="25"/>
                  </a:lnTo>
                  <a:lnTo>
                    <a:pt x="1307" y="25"/>
                  </a:lnTo>
                  <a:lnTo>
                    <a:pt x="1310" y="29"/>
                  </a:lnTo>
                  <a:lnTo>
                    <a:pt x="1314" y="29"/>
                  </a:lnTo>
                  <a:lnTo>
                    <a:pt x="1317" y="29"/>
                  </a:lnTo>
                  <a:lnTo>
                    <a:pt x="1321" y="29"/>
                  </a:lnTo>
                  <a:lnTo>
                    <a:pt x="1325" y="29"/>
                  </a:lnTo>
                  <a:lnTo>
                    <a:pt x="1328" y="29"/>
                  </a:lnTo>
                  <a:lnTo>
                    <a:pt x="1332" y="29"/>
                  </a:lnTo>
                  <a:lnTo>
                    <a:pt x="1335" y="29"/>
                  </a:lnTo>
                  <a:lnTo>
                    <a:pt x="1339" y="29"/>
                  </a:lnTo>
                  <a:lnTo>
                    <a:pt x="1343" y="29"/>
                  </a:lnTo>
                  <a:lnTo>
                    <a:pt x="1346" y="33"/>
                  </a:lnTo>
                  <a:lnTo>
                    <a:pt x="1350" y="33"/>
                  </a:lnTo>
                  <a:lnTo>
                    <a:pt x="1353" y="33"/>
                  </a:lnTo>
                  <a:lnTo>
                    <a:pt x="1357" y="33"/>
                  </a:lnTo>
                  <a:lnTo>
                    <a:pt x="1361" y="33"/>
                  </a:lnTo>
                  <a:lnTo>
                    <a:pt x="1364" y="33"/>
                  </a:lnTo>
                  <a:lnTo>
                    <a:pt x="1368" y="36"/>
                  </a:lnTo>
                  <a:lnTo>
                    <a:pt x="1371" y="33"/>
                  </a:lnTo>
                  <a:lnTo>
                    <a:pt x="1375" y="33"/>
                  </a:lnTo>
                  <a:lnTo>
                    <a:pt x="1379" y="33"/>
                  </a:lnTo>
                  <a:lnTo>
                    <a:pt x="1382" y="36"/>
                  </a:lnTo>
                  <a:lnTo>
                    <a:pt x="1386" y="36"/>
                  </a:lnTo>
                  <a:lnTo>
                    <a:pt x="1389" y="36"/>
                  </a:lnTo>
                  <a:lnTo>
                    <a:pt x="1393" y="40"/>
                  </a:lnTo>
                  <a:lnTo>
                    <a:pt x="1397" y="40"/>
                  </a:lnTo>
                  <a:lnTo>
                    <a:pt x="1400" y="40"/>
                  </a:lnTo>
                  <a:lnTo>
                    <a:pt x="1404" y="40"/>
                  </a:lnTo>
                  <a:lnTo>
                    <a:pt x="1407" y="40"/>
                  </a:lnTo>
                  <a:lnTo>
                    <a:pt x="1411" y="40"/>
                  </a:lnTo>
                  <a:lnTo>
                    <a:pt x="1415" y="44"/>
                  </a:lnTo>
                  <a:lnTo>
                    <a:pt x="1418" y="44"/>
                  </a:lnTo>
                  <a:lnTo>
                    <a:pt x="1422" y="44"/>
                  </a:lnTo>
                  <a:lnTo>
                    <a:pt x="1425" y="47"/>
                  </a:lnTo>
                  <a:lnTo>
                    <a:pt x="1429" y="47"/>
                  </a:lnTo>
                  <a:lnTo>
                    <a:pt x="1433" y="47"/>
                  </a:lnTo>
                  <a:lnTo>
                    <a:pt x="1436" y="51"/>
                  </a:lnTo>
                  <a:lnTo>
                    <a:pt x="1440" y="47"/>
                  </a:lnTo>
                  <a:lnTo>
                    <a:pt x="1440" y="44"/>
                  </a:lnTo>
                  <a:lnTo>
                    <a:pt x="1443" y="44"/>
                  </a:lnTo>
                  <a:lnTo>
                    <a:pt x="1447" y="44"/>
                  </a:lnTo>
                  <a:lnTo>
                    <a:pt x="1451" y="44"/>
                  </a:lnTo>
                  <a:lnTo>
                    <a:pt x="1454" y="44"/>
                  </a:lnTo>
                  <a:lnTo>
                    <a:pt x="1458" y="47"/>
                  </a:lnTo>
                  <a:lnTo>
                    <a:pt x="1461" y="47"/>
                  </a:lnTo>
                  <a:lnTo>
                    <a:pt x="1465" y="47"/>
                  </a:lnTo>
                  <a:lnTo>
                    <a:pt x="1469" y="47"/>
                  </a:lnTo>
                  <a:lnTo>
                    <a:pt x="1472" y="51"/>
                  </a:lnTo>
                  <a:lnTo>
                    <a:pt x="1476" y="51"/>
                  </a:lnTo>
                  <a:lnTo>
                    <a:pt x="1479" y="51"/>
                  </a:lnTo>
                  <a:lnTo>
                    <a:pt x="1483" y="51"/>
                  </a:lnTo>
                  <a:lnTo>
                    <a:pt x="1487" y="51"/>
                  </a:lnTo>
                  <a:lnTo>
                    <a:pt x="1490" y="51"/>
                  </a:lnTo>
                  <a:lnTo>
                    <a:pt x="1494" y="55"/>
                  </a:lnTo>
                  <a:lnTo>
                    <a:pt x="1497" y="55"/>
                  </a:lnTo>
                  <a:lnTo>
                    <a:pt x="1501" y="55"/>
                  </a:lnTo>
                  <a:lnTo>
                    <a:pt x="1505" y="51"/>
                  </a:lnTo>
                  <a:lnTo>
                    <a:pt x="1508" y="51"/>
                  </a:lnTo>
                  <a:lnTo>
                    <a:pt x="1512" y="51"/>
                  </a:lnTo>
                  <a:lnTo>
                    <a:pt x="1515" y="51"/>
                  </a:lnTo>
                  <a:lnTo>
                    <a:pt x="1519" y="51"/>
                  </a:lnTo>
                  <a:lnTo>
                    <a:pt x="1523" y="55"/>
                  </a:lnTo>
                  <a:lnTo>
                    <a:pt x="1526" y="55"/>
                  </a:lnTo>
                  <a:lnTo>
                    <a:pt x="1530" y="55"/>
                  </a:lnTo>
                  <a:lnTo>
                    <a:pt x="1533" y="55"/>
                  </a:lnTo>
                  <a:lnTo>
                    <a:pt x="1537" y="55"/>
                  </a:lnTo>
                  <a:lnTo>
                    <a:pt x="1541" y="58"/>
                  </a:lnTo>
                  <a:lnTo>
                    <a:pt x="1544" y="58"/>
                  </a:lnTo>
                  <a:lnTo>
                    <a:pt x="1548" y="58"/>
                  </a:lnTo>
                  <a:lnTo>
                    <a:pt x="1551" y="55"/>
                  </a:lnTo>
                  <a:lnTo>
                    <a:pt x="1555" y="51"/>
                  </a:lnTo>
                  <a:lnTo>
                    <a:pt x="1559" y="55"/>
                  </a:lnTo>
                  <a:lnTo>
                    <a:pt x="1562" y="55"/>
                  </a:lnTo>
                  <a:lnTo>
                    <a:pt x="1566" y="55"/>
                  </a:lnTo>
                  <a:lnTo>
                    <a:pt x="1569" y="55"/>
                  </a:lnTo>
                  <a:lnTo>
                    <a:pt x="1573" y="51"/>
                  </a:lnTo>
                  <a:lnTo>
                    <a:pt x="1577" y="51"/>
                  </a:lnTo>
                  <a:lnTo>
                    <a:pt x="1580" y="51"/>
                  </a:lnTo>
                  <a:lnTo>
                    <a:pt x="1584" y="47"/>
                  </a:lnTo>
                  <a:lnTo>
                    <a:pt x="1587" y="47"/>
                  </a:lnTo>
                  <a:lnTo>
                    <a:pt x="1591" y="47"/>
                  </a:lnTo>
                  <a:lnTo>
                    <a:pt x="1595" y="47"/>
                  </a:lnTo>
                  <a:lnTo>
                    <a:pt x="1598" y="47"/>
                  </a:lnTo>
                  <a:lnTo>
                    <a:pt x="1602" y="51"/>
                  </a:lnTo>
                  <a:lnTo>
                    <a:pt x="1605" y="51"/>
                  </a:lnTo>
                  <a:lnTo>
                    <a:pt x="1609" y="51"/>
                  </a:lnTo>
                  <a:lnTo>
                    <a:pt x="1613" y="51"/>
                  </a:lnTo>
                  <a:lnTo>
                    <a:pt x="1616" y="51"/>
                  </a:lnTo>
                  <a:lnTo>
                    <a:pt x="1616" y="47"/>
                  </a:lnTo>
                  <a:lnTo>
                    <a:pt x="1620" y="44"/>
                  </a:lnTo>
                  <a:lnTo>
                    <a:pt x="1623" y="44"/>
                  </a:lnTo>
                  <a:lnTo>
                    <a:pt x="1627" y="44"/>
                  </a:lnTo>
                  <a:lnTo>
                    <a:pt x="1631" y="44"/>
                  </a:lnTo>
                  <a:lnTo>
                    <a:pt x="1634" y="44"/>
                  </a:lnTo>
                  <a:lnTo>
                    <a:pt x="1634" y="47"/>
                  </a:lnTo>
                  <a:lnTo>
                    <a:pt x="1638" y="47"/>
                  </a:lnTo>
                  <a:lnTo>
                    <a:pt x="1642" y="47"/>
                  </a:lnTo>
                  <a:lnTo>
                    <a:pt x="1645" y="47"/>
                  </a:lnTo>
                  <a:lnTo>
                    <a:pt x="1649" y="51"/>
                  </a:lnTo>
                  <a:lnTo>
                    <a:pt x="1652" y="51"/>
                  </a:lnTo>
                  <a:lnTo>
                    <a:pt x="1656" y="51"/>
                  </a:lnTo>
                  <a:lnTo>
                    <a:pt x="1660" y="51"/>
                  </a:lnTo>
                  <a:lnTo>
                    <a:pt x="1663" y="55"/>
                  </a:lnTo>
                  <a:lnTo>
                    <a:pt x="1667" y="55"/>
                  </a:lnTo>
                  <a:lnTo>
                    <a:pt x="1670" y="51"/>
                  </a:lnTo>
                  <a:lnTo>
                    <a:pt x="1674" y="55"/>
                  </a:lnTo>
                  <a:lnTo>
                    <a:pt x="1678" y="55"/>
                  </a:lnTo>
                  <a:lnTo>
                    <a:pt x="1681" y="55"/>
                  </a:lnTo>
                  <a:lnTo>
                    <a:pt x="1685" y="55"/>
                  </a:lnTo>
                  <a:lnTo>
                    <a:pt x="1688" y="55"/>
                  </a:lnTo>
                  <a:lnTo>
                    <a:pt x="1688" y="51"/>
                  </a:lnTo>
                  <a:lnTo>
                    <a:pt x="1692" y="44"/>
                  </a:lnTo>
                  <a:lnTo>
                    <a:pt x="1696" y="44"/>
                  </a:lnTo>
                  <a:lnTo>
                    <a:pt x="1699" y="44"/>
                  </a:lnTo>
                  <a:lnTo>
                    <a:pt x="1703" y="44"/>
                  </a:lnTo>
                  <a:lnTo>
                    <a:pt x="1706" y="47"/>
                  </a:lnTo>
                  <a:lnTo>
                    <a:pt x="1710" y="47"/>
                  </a:lnTo>
                  <a:lnTo>
                    <a:pt x="1714" y="47"/>
                  </a:lnTo>
                  <a:lnTo>
                    <a:pt x="1717" y="51"/>
                  </a:lnTo>
                  <a:lnTo>
                    <a:pt x="1721" y="47"/>
                  </a:lnTo>
                  <a:lnTo>
                    <a:pt x="1724" y="47"/>
                  </a:lnTo>
                  <a:lnTo>
                    <a:pt x="1724" y="51"/>
                  </a:lnTo>
                  <a:lnTo>
                    <a:pt x="1728" y="51"/>
                  </a:lnTo>
                  <a:lnTo>
                    <a:pt x="1732" y="51"/>
                  </a:lnTo>
                  <a:lnTo>
                    <a:pt x="1735" y="51"/>
                  </a:lnTo>
                  <a:lnTo>
                    <a:pt x="1739" y="47"/>
                  </a:lnTo>
                  <a:lnTo>
                    <a:pt x="1742" y="44"/>
                  </a:lnTo>
                  <a:lnTo>
                    <a:pt x="1746" y="44"/>
                  </a:lnTo>
                  <a:lnTo>
                    <a:pt x="1750" y="44"/>
                  </a:lnTo>
                  <a:lnTo>
                    <a:pt x="1753" y="40"/>
                  </a:lnTo>
                  <a:lnTo>
                    <a:pt x="1757" y="33"/>
                  </a:lnTo>
                  <a:lnTo>
                    <a:pt x="1760" y="18"/>
                  </a:lnTo>
                  <a:lnTo>
                    <a:pt x="1764" y="18"/>
                  </a:lnTo>
                  <a:lnTo>
                    <a:pt x="1768" y="14"/>
                  </a:lnTo>
                  <a:lnTo>
                    <a:pt x="1771" y="14"/>
                  </a:lnTo>
                  <a:lnTo>
                    <a:pt x="1775" y="14"/>
                  </a:lnTo>
                  <a:lnTo>
                    <a:pt x="1778" y="11"/>
                  </a:lnTo>
                  <a:lnTo>
                    <a:pt x="1778" y="14"/>
                  </a:lnTo>
                  <a:lnTo>
                    <a:pt x="1782" y="11"/>
                  </a:lnTo>
                  <a:lnTo>
                    <a:pt x="1786" y="11"/>
                  </a:lnTo>
                  <a:lnTo>
                    <a:pt x="1789" y="11"/>
                  </a:lnTo>
                  <a:lnTo>
                    <a:pt x="1793" y="11"/>
                  </a:lnTo>
                  <a:lnTo>
                    <a:pt x="1796" y="11"/>
                  </a:lnTo>
                  <a:lnTo>
                    <a:pt x="1796" y="7"/>
                  </a:lnTo>
                  <a:lnTo>
                    <a:pt x="1800" y="11"/>
                  </a:lnTo>
                  <a:lnTo>
                    <a:pt x="1804" y="11"/>
                  </a:lnTo>
                  <a:lnTo>
                    <a:pt x="1807" y="11"/>
                  </a:lnTo>
                  <a:lnTo>
                    <a:pt x="1811" y="11"/>
                  </a:lnTo>
                  <a:lnTo>
                    <a:pt x="1814" y="11"/>
                  </a:lnTo>
                  <a:lnTo>
                    <a:pt x="1814" y="14"/>
                  </a:lnTo>
                  <a:lnTo>
                    <a:pt x="1818" y="14"/>
                  </a:lnTo>
                  <a:lnTo>
                    <a:pt x="1822" y="14"/>
                  </a:lnTo>
                  <a:lnTo>
                    <a:pt x="1825" y="14"/>
                  </a:lnTo>
                  <a:lnTo>
                    <a:pt x="1829" y="18"/>
                  </a:lnTo>
                  <a:lnTo>
                    <a:pt x="1832" y="18"/>
                  </a:lnTo>
                  <a:lnTo>
                    <a:pt x="1836" y="18"/>
                  </a:lnTo>
                  <a:lnTo>
                    <a:pt x="1840" y="18"/>
                  </a:lnTo>
                  <a:lnTo>
                    <a:pt x="1843" y="18"/>
                  </a:lnTo>
                  <a:lnTo>
                    <a:pt x="1847" y="22"/>
                  </a:lnTo>
                  <a:lnTo>
                    <a:pt x="1850" y="22"/>
                  </a:lnTo>
                  <a:lnTo>
                    <a:pt x="1854" y="22"/>
                  </a:lnTo>
                  <a:lnTo>
                    <a:pt x="1858" y="22"/>
                  </a:lnTo>
                  <a:lnTo>
                    <a:pt x="1861" y="25"/>
                  </a:lnTo>
                  <a:lnTo>
                    <a:pt x="1865" y="25"/>
                  </a:lnTo>
                  <a:lnTo>
                    <a:pt x="1868" y="25"/>
                  </a:lnTo>
                  <a:lnTo>
                    <a:pt x="1872" y="25"/>
                  </a:lnTo>
                  <a:lnTo>
                    <a:pt x="1876" y="29"/>
                  </a:lnTo>
                  <a:lnTo>
                    <a:pt x="1879" y="29"/>
                  </a:lnTo>
                  <a:lnTo>
                    <a:pt x="1883" y="29"/>
                  </a:lnTo>
                  <a:lnTo>
                    <a:pt x="1886" y="29"/>
                  </a:lnTo>
                  <a:lnTo>
                    <a:pt x="1886" y="33"/>
                  </a:lnTo>
                  <a:lnTo>
                    <a:pt x="1890" y="33"/>
                  </a:lnTo>
                  <a:lnTo>
                    <a:pt x="1894" y="33"/>
                  </a:lnTo>
                  <a:lnTo>
                    <a:pt x="1897" y="33"/>
                  </a:lnTo>
                  <a:lnTo>
                    <a:pt x="1901" y="33"/>
                  </a:lnTo>
                  <a:lnTo>
                    <a:pt x="1904" y="36"/>
                  </a:lnTo>
                  <a:lnTo>
                    <a:pt x="1908" y="33"/>
                  </a:lnTo>
                  <a:lnTo>
                    <a:pt x="1912" y="33"/>
                  </a:lnTo>
                  <a:lnTo>
                    <a:pt x="1915" y="33"/>
                  </a:lnTo>
                  <a:lnTo>
                    <a:pt x="1919" y="29"/>
                  </a:lnTo>
                  <a:lnTo>
                    <a:pt x="1922" y="29"/>
                  </a:lnTo>
                  <a:lnTo>
                    <a:pt x="1926" y="29"/>
                  </a:lnTo>
                  <a:lnTo>
                    <a:pt x="1930" y="29"/>
                  </a:lnTo>
                  <a:lnTo>
                    <a:pt x="1933" y="29"/>
                  </a:lnTo>
                  <a:lnTo>
                    <a:pt x="1937" y="29"/>
                  </a:lnTo>
                  <a:lnTo>
                    <a:pt x="1940" y="33"/>
                  </a:lnTo>
                  <a:lnTo>
                    <a:pt x="1944" y="33"/>
                  </a:lnTo>
                  <a:lnTo>
                    <a:pt x="1948" y="33"/>
                  </a:lnTo>
                  <a:lnTo>
                    <a:pt x="1951" y="33"/>
                  </a:lnTo>
                  <a:lnTo>
                    <a:pt x="1955" y="33"/>
                  </a:lnTo>
                  <a:lnTo>
                    <a:pt x="1958" y="33"/>
                  </a:lnTo>
                  <a:lnTo>
                    <a:pt x="1962" y="33"/>
                  </a:lnTo>
                  <a:lnTo>
                    <a:pt x="1966" y="33"/>
                  </a:lnTo>
                  <a:lnTo>
                    <a:pt x="1969" y="33"/>
                  </a:lnTo>
                  <a:lnTo>
                    <a:pt x="1973" y="33"/>
                  </a:lnTo>
                  <a:lnTo>
                    <a:pt x="1976" y="33"/>
                  </a:lnTo>
                  <a:lnTo>
                    <a:pt x="1980" y="33"/>
                  </a:lnTo>
                  <a:lnTo>
                    <a:pt x="1984" y="33"/>
                  </a:lnTo>
                  <a:lnTo>
                    <a:pt x="1987" y="33"/>
                  </a:lnTo>
                  <a:lnTo>
                    <a:pt x="1991" y="33"/>
                  </a:lnTo>
                  <a:lnTo>
                    <a:pt x="1991" y="36"/>
                  </a:lnTo>
                  <a:lnTo>
                    <a:pt x="1994" y="36"/>
                  </a:lnTo>
                  <a:lnTo>
                    <a:pt x="1998" y="33"/>
                  </a:lnTo>
                  <a:lnTo>
                    <a:pt x="2002" y="33"/>
                  </a:lnTo>
                  <a:lnTo>
                    <a:pt x="2005" y="25"/>
                  </a:lnTo>
                  <a:lnTo>
                    <a:pt x="2009" y="22"/>
                  </a:lnTo>
                  <a:lnTo>
                    <a:pt x="2012" y="18"/>
                  </a:lnTo>
                  <a:lnTo>
                    <a:pt x="2016" y="14"/>
                  </a:lnTo>
                  <a:lnTo>
                    <a:pt x="2020" y="14"/>
                  </a:lnTo>
                  <a:lnTo>
                    <a:pt x="2023" y="14"/>
                  </a:lnTo>
                  <a:lnTo>
                    <a:pt x="2027" y="14"/>
                  </a:lnTo>
                  <a:lnTo>
                    <a:pt x="2030" y="14"/>
                  </a:lnTo>
                  <a:lnTo>
                    <a:pt x="2034" y="14"/>
                  </a:lnTo>
                  <a:lnTo>
                    <a:pt x="2038" y="14"/>
                  </a:lnTo>
                  <a:lnTo>
                    <a:pt x="2041" y="14"/>
                  </a:lnTo>
                  <a:lnTo>
                    <a:pt x="2045" y="14"/>
                  </a:lnTo>
                  <a:lnTo>
                    <a:pt x="2045" y="11"/>
                  </a:lnTo>
                  <a:lnTo>
                    <a:pt x="2048" y="11"/>
                  </a:lnTo>
                  <a:lnTo>
                    <a:pt x="2052" y="14"/>
                  </a:lnTo>
                  <a:lnTo>
                    <a:pt x="2056" y="14"/>
                  </a:lnTo>
                  <a:lnTo>
                    <a:pt x="2059" y="14"/>
                  </a:lnTo>
                  <a:lnTo>
                    <a:pt x="2063" y="14"/>
                  </a:lnTo>
                  <a:lnTo>
                    <a:pt x="2063" y="18"/>
                  </a:lnTo>
                  <a:lnTo>
                    <a:pt x="2066" y="18"/>
                  </a:lnTo>
                  <a:lnTo>
                    <a:pt x="2070" y="18"/>
                  </a:lnTo>
                  <a:lnTo>
                    <a:pt x="2074" y="18"/>
                  </a:lnTo>
                  <a:lnTo>
                    <a:pt x="2077" y="22"/>
                  </a:lnTo>
                  <a:lnTo>
                    <a:pt x="2081" y="22"/>
                  </a:lnTo>
                  <a:lnTo>
                    <a:pt x="2084" y="22"/>
                  </a:lnTo>
                  <a:lnTo>
                    <a:pt x="2088" y="25"/>
                  </a:lnTo>
                  <a:lnTo>
                    <a:pt x="2092" y="25"/>
                  </a:lnTo>
                  <a:lnTo>
                    <a:pt x="2095" y="25"/>
                  </a:lnTo>
                  <a:lnTo>
                    <a:pt x="2099" y="25"/>
                  </a:lnTo>
                  <a:lnTo>
                    <a:pt x="2099" y="29"/>
                  </a:lnTo>
                  <a:lnTo>
                    <a:pt x="2102" y="29"/>
                  </a:lnTo>
                  <a:lnTo>
                    <a:pt x="2106" y="29"/>
                  </a:lnTo>
                  <a:lnTo>
                    <a:pt x="2110" y="29"/>
                  </a:lnTo>
                  <a:lnTo>
                    <a:pt x="2113" y="33"/>
                  </a:lnTo>
                  <a:lnTo>
                    <a:pt x="2117" y="33"/>
                  </a:lnTo>
                  <a:lnTo>
                    <a:pt x="2120" y="33"/>
                  </a:lnTo>
                  <a:lnTo>
                    <a:pt x="2124" y="33"/>
                  </a:lnTo>
                  <a:lnTo>
                    <a:pt x="2128" y="33"/>
                  </a:lnTo>
                  <a:lnTo>
                    <a:pt x="2131" y="36"/>
                  </a:lnTo>
                  <a:lnTo>
                    <a:pt x="2135" y="36"/>
                  </a:lnTo>
                  <a:lnTo>
                    <a:pt x="2138" y="36"/>
                  </a:lnTo>
                  <a:lnTo>
                    <a:pt x="2142" y="40"/>
                  </a:lnTo>
                  <a:lnTo>
                    <a:pt x="2146" y="40"/>
                  </a:lnTo>
                  <a:lnTo>
                    <a:pt x="2149" y="40"/>
                  </a:lnTo>
                  <a:lnTo>
                    <a:pt x="2153" y="40"/>
                  </a:lnTo>
                  <a:lnTo>
                    <a:pt x="2153" y="44"/>
                  </a:lnTo>
                  <a:lnTo>
                    <a:pt x="2156" y="44"/>
                  </a:lnTo>
                  <a:lnTo>
                    <a:pt x="2160" y="44"/>
                  </a:lnTo>
                  <a:lnTo>
                    <a:pt x="2164" y="44"/>
                  </a:lnTo>
                  <a:lnTo>
                    <a:pt x="2167" y="47"/>
                  </a:lnTo>
                  <a:lnTo>
                    <a:pt x="2171" y="47"/>
                  </a:lnTo>
                  <a:lnTo>
                    <a:pt x="2174" y="51"/>
                  </a:lnTo>
                  <a:lnTo>
                    <a:pt x="2178" y="51"/>
                  </a:lnTo>
                  <a:lnTo>
                    <a:pt x="2182" y="51"/>
                  </a:lnTo>
                  <a:lnTo>
                    <a:pt x="2185" y="51"/>
                  </a:lnTo>
                  <a:lnTo>
                    <a:pt x="2189" y="55"/>
                  </a:lnTo>
                  <a:lnTo>
                    <a:pt x="2192" y="55"/>
                  </a:lnTo>
                  <a:lnTo>
                    <a:pt x="2196" y="55"/>
                  </a:lnTo>
                  <a:lnTo>
                    <a:pt x="2200" y="58"/>
                  </a:lnTo>
                  <a:lnTo>
                    <a:pt x="2203" y="58"/>
                  </a:lnTo>
                  <a:lnTo>
                    <a:pt x="2207" y="58"/>
                  </a:lnTo>
                  <a:lnTo>
                    <a:pt x="2210" y="62"/>
                  </a:lnTo>
                  <a:lnTo>
                    <a:pt x="2214" y="62"/>
                  </a:lnTo>
                  <a:lnTo>
                    <a:pt x="2218" y="62"/>
                  </a:lnTo>
                  <a:lnTo>
                    <a:pt x="2221" y="62"/>
                  </a:lnTo>
                  <a:lnTo>
                    <a:pt x="2225" y="62"/>
                  </a:lnTo>
                  <a:lnTo>
                    <a:pt x="2228" y="62"/>
                  </a:lnTo>
                  <a:lnTo>
                    <a:pt x="2232" y="62"/>
                  </a:lnTo>
                  <a:lnTo>
                    <a:pt x="2236" y="62"/>
                  </a:lnTo>
                  <a:lnTo>
                    <a:pt x="2239" y="62"/>
                  </a:lnTo>
                  <a:lnTo>
                    <a:pt x="2243" y="66"/>
                  </a:lnTo>
                  <a:lnTo>
                    <a:pt x="2246" y="66"/>
                  </a:lnTo>
                  <a:lnTo>
                    <a:pt x="2250" y="66"/>
                  </a:lnTo>
                  <a:lnTo>
                    <a:pt x="2254" y="69"/>
                  </a:lnTo>
                  <a:lnTo>
                    <a:pt x="2257" y="66"/>
                  </a:lnTo>
                  <a:lnTo>
                    <a:pt x="2261" y="66"/>
                  </a:lnTo>
                  <a:lnTo>
                    <a:pt x="2264" y="66"/>
                  </a:lnTo>
                  <a:lnTo>
                    <a:pt x="2268" y="66"/>
                  </a:lnTo>
                  <a:lnTo>
                    <a:pt x="2272" y="66"/>
                  </a:lnTo>
                  <a:lnTo>
                    <a:pt x="2275" y="66"/>
                  </a:lnTo>
                  <a:lnTo>
                    <a:pt x="2279" y="66"/>
                  </a:lnTo>
                  <a:lnTo>
                    <a:pt x="2282" y="66"/>
                  </a:lnTo>
                  <a:lnTo>
                    <a:pt x="2286" y="66"/>
                  </a:lnTo>
                  <a:lnTo>
                    <a:pt x="2290" y="69"/>
                  </a:lnTo>
                  <a:lnTo>
                    <a:pt x="2293" y="69"/>
                  </a:lnTo>
                  <a:lnTo>
                    <a:pt x="2297" y="69"/>
                  </a:lnTo>
                  <a:lnTo>
                    <a:pt x="2297" y="66"/>
                  </a:lnTo>
                  <a:lnTo>
                    <a:pt x="2300" y="66"/>
                  </a:lnTo>
                  <a:lnTo>
                    <a:pt x="2304" y="62"/>
                  </a:lnTo>
                  <a:lnTo>
                    <a:pt x="2308" y="62"/>
                  </a:lnTo>
                  <a:lnTo>
                    <a:pt x="2311" y="58"/>
                  </a:lnTo>
                  <a:lnTo>
                    <a:pt x="2315" y="58"/>
                  </a:lnTo>
                  <a:lnTo>
                    <a:pt x="2318" y="58"/>
                  </a:lnTo>
                  <a:lnTo>
                    <a:pt x="2322" y="58"/>
                  </a:lnTo>
                  <a:lnTo>
                    <a:pt x="2326" y="62"/>
                  </a:lnTo>
                  <a:lnTo>
                    <a:pt x="2329" y="62"/>
                  </a:lnTo>
                  <a:lnTo>
                    <a:pt x="2333" y="58"/>
                  </a:lnTo>
                  <a:lnTo>
                    <a:pt x="2336" y="62"/>
                  </a:lnTo>
                  <a:lnTo>
                    <a:pt x="2340" y="62"/>
                  </a:lnTo>
                  <a:lnTo>
                    <a:pt x="2344" y="62"/>
                  </a:lnTo>
                  <a:lnTo>
                    <a:pt x="2347" y="62"/>
                  </a:lnTo>
                  <a:lnTo>
                    <a:pt x="2351" y="62"/>
                  </a:lnTo>
                  <a:lnTo>
                    <a:pt x="2351" y="66"/>
                  </a:lnTo>
                  <a:lnTo>
                    <a:pt x="2354" y="66"/>
                  </a:lnTo>
                  <a:lnTo>
                    <a:pt x="2358" y="66"/>
                  </a:lnTo>
                  <a:lnTo>
                    <a:pt x="2362" y="66"/>
                  </a:lnTo>
                  <a:lnTo>
                    <a:pt x="2365" y="66"/>
                  </a:lnTo>
                  <a:lnTo>
                    <a:pt x="2369" y="69"/>
                  </a:lnTo>
                  <a:lnTo>
                    <a:pt x="2369" y="66"/>
                  </a:lnTo>
                  <a:lnTo>
                    <a:pt x="2372" y="66"/>
                  </a:lnTo>
                  <a:lnTo>
                    <a:pt x="2376" y="66"/>
                  </a:lnTo>
                  <a:lnTo>
                    <a:pt x="2380" y="66"/>
                  </a:lnTo>
                  <a:lnTo>
                    <a:pt x="2383" y="69"/>
                  </a:lnTo>
                  <a:lnTo>
                    <a:pt x="2387" y="69"/>
                  </a:lnTo>
                  <a:lnTo>
                    <a:pt x="2390" y="69"/>
                  </a:lnTo>
                  <a:lnTo>
                    <a:pt x="2394" y="73"/>
                  </a:lnTo>
                  <a:lnTo>
                    <a:pt x="2398" y="73"/>
                  </a:lnTo>
                  <a:lnTo>
                    <a:pt x="2401" y="73"/>
                  </a:lnTo>
                  <a:lnTo>
                    <a:pt x="2405" y="73"/>
                  </a:lnTo>
                  <a:lnTo>
                    <a:pt x="2408" y="77"/>
                  </a:lnTo>
                  <a:lnTo>
                    <a:pt x="2412" y="69"/>
                  </a:lnTo>
                  <a:lnTo>
                    <a:pt x="2416" y="58"/>
                  </a:lnTo>
                  <a:lnTo>
                    <a:pt x="2419" y="47"/>
                  </a:lnTo>
                  <a:lnTo>
                    <a:pt x="2419" y="40"/>
                  </a:lnTo>
                  <a:lnTo>
                    <a:pt x="2423" y="40"/>
                  </a:lnTo>
                  <a:lnTo>
                    <a:pt x="2426" y="40"/>
                  </a:lnTo>
                  <a:lnTo>
                    <a:pt x="2430" y="33"/>
                  </a:lnTo>
                  <a:lnTo>
                    <a:pt x="2434" y="29"/>
                  </a:lnTo>
                  <a:lnTo>
                    <a:pt x="2437" y="29"/>
                  </a:lnTo>
                  <a:lnTo>
                    <a:pt x="2441" y="25"/>
                  </a:lnTo>
                  <a:lnTo>
                    <a:pt x="2444" y="29"/>
                  </a:lnTo>
                  <a:lnTo>
                    <a:pt x="2448" y="29"/>
                  </a:lnTo>
                  <a:lnTo>
                    <a:pt x="2452" y="29"/>
                  </a:lnTo>
                  <a:lnTo>
                    <a:pt x="2455" y="29"/>
                  </a:lnTo>
                  <a:lnTo>
                    <a:pt x="2459" y="29"/>
                  </a:lnTo>
                  <a:lnTo>
                    <a:pt x="2462" y="29"/>
                  </a:lnTo>
                  <a:lnTo>
                    <a:pt x="2466" y="33"/>
                  </a:lnTo>
                  <a:lnTo>
                    <a:pt x="2470" y="33"/>
                  </a:lnTo>
                  <a:lnTo>
                    <a:pt x="2473" y="33"/>
                  </a:lnTo>
                  <a:lnTo>
                    <a:pt x="2477" y="33"/>
                  </a:lnTo>
                  <a:lnTo>
                    <a:pt x="2477" y="36"/>
                  </a:lnTo>
                  <a:lnTo>
                    <a:pt x="2480" y="36"/>
                  </a:lnTo>
                  <a:lnTo>
                    <a:pt x="2484" y="36"/>
                  </a:lnTo>
                  <a:lnTo>
                    <a:pt x="2488" y="36"/>
                  </a:lnTo>
                  <a:lnTo>
                    <a:pt x="2491" y="36"/>
                  </a:lnTo>
                  <a:lnTo>
                    <a:pt x="2495" y="36"/>
                  </a:lnTo>
                  <a:lnTo>
                    <a:pt x="2499" y="36"/>
                  </a:lnTo>
                  <a:lnTo>
                    <a:pt x="2502" y="36"/>
                  </a:lnTo>
                  <a:lnTo>
                    <a:pt x="2506" y="36"/>
                  </a:lnTo>
                  <a:lnTo>
                    <a:pt x="2509" y="33"/>
                  </a:lnTo>
                  <a:lnTo>
                    <a:pt x="2513" y="29"/>
                  </a:lnTo>
                  <a:lnTo>
                    <a:pt x="2517" y="29"/>
                  </a:lnTo>
                  <a:lnTo>
                    <a:pt x="2520" y="33"/>
                  </a:lnTo>
                  <a:lnTo>
                    <a:pt x="2524" y="33"/>
                  </a:lnTo>
                  <a:lnTo>
                    <a:pt x="2527" y="33"/>
                  </a:lnTo>
                  <a:lnTo>
                    <a:pt x="2531" y="33"/>
                  </a:lnTo>
                  <a:lnTo>
                    <a:pt x="2535" y="36"/>
                  </a:lnTo>
                  <a:lnTo>
                    <a:pt x="2538" y="36"/>
                  </a:lnTo>
                  <a:lnTo>
                    <a:pt x="2542" y="36"/>
                  </a:lnTo>
                  <a:lnTo>
                    <a:pt x="2545" y="36"/>
                  </a:lnTo>
                  <a:lnTo>
                    <a:pt x="2549" y="36"/>
                  </a:lnTo>
                  <a:lnTo>
                    <a:pt x="2553" y="40"/>
                  </a:lnTo>
                  <a:lnTo>
                    <a:pt x="2556" y="40"/>
                  </a:lnTo>
                  <a:lnTo>
                    <a:pt x="2560" y="40"/>
                  </a:lnTo>
                  <a:lnTo>
                    <a:pt x="2563" y="40"/>
                  </a:lnTo>
                  <a:lnTo>
                    <a:pt x="2567" y="40"/>
                  </a:lnTo>
                  <a:lnTo>
                    <a:pt x="2571" y="40"/>
                  </a:lnTo>
                  <a:lnTo>
                    <a:pt x="2574" y="40"/>
                  </a:lnTo>
                  <a:lnTo>
                    <a:pt x="2578" y="40"/>
                  </a:lnTo>
                  <a:lnTo>
                    <a:pt x="2581" y="40"/>
                  </a:lnTo>
                  <a:lnTo>
                    <a:pt x="2585" y="40"/>
                  </a:lnTo>
                  <a:lnTo>
                    <a:pt x="2589" y="40"/>
                  </a:lnTo>
                  <a:lnTo>
                    <a:pt x="2592" y="40"/>
                  </a:lnTo>
                  <a:lnTo>
                    <a:pt x="2596" y="40"/>
                  </a:lnTo>
                  <a:lnTo>
                    <a:pt x="2599" y="40"/>
                  </a:lnTo>
                  <a:lnTo>
                    <a:pt x="2603" y="40"/>
                  </a:lnTo>
                  <a:lnTo>
                    <a:pt x="2607" y="44"/>
                  </a:lnTo>
                  <a:lnTo>
                    <a:pt x="2610" y="44"/>
                  </a:lnTo>
                  <a:lnTo>
                    <a:pt x="2614" y="44"/>
                  </a:lnTo>
                  <a:lnTo>
                    <a:pt x="2617" y="44"/>
                  </a:lnTo>
                  <a:lnTo>
                    <a:pt x="2621" y="44"/>
                  </a:lnTo>
                  <a:lnTo>
                    <a:pt x="2625" y="44"/>
                  </a:lnTo>
                  <a:lnTo>
                    <a:pt x="2628" y="44"/>
                  </a:lnTo>
                  <a:lnTo>
                    <a:pt x="2632" y="40"/>
                  </a:lnTo>
                  <a:lnTo>
                    <a:pt x="2635" y="40"/>
                  </a:lnTo>
                  <a:lnTo>
                    <a:pt x="2635" y="36"/>
                  </a:lnTo>
                  <a:lnTo>
                    <a:pt x="2639" y="36"/>
                  </a:lnTo>
                  <a:lnTo>
                    <a:pt x="2643" y="40"/>
                  </a:lnTo>
                  <a:lnTo>
                    <a:pt x="2646" y="40"/>
                  </a:lnTo>
                  <a:lnTo>
                    <a:pt x="2650" y="36"/>
                  </a:lnTo>
                  <a:lnTo>
                    <a:pt x="2653" y="36"/>
                  </a:lnTo>
                  <a:lnTo>
                    <a:pt x="2653" y="40"/>
                  </a:lnTo>
                  <a:lnTo>
                    <a:pt x="2657" y="40"/>
                  </a:lnTo>
                  <a:lnTo>
                    <a:pt x="2661" y="40"/>
                  </a:lnTo>
                  <a:lnTo>
                    <a:pt x="2664" y="40"/>
                  </a:lnTo>
                  <a:lnTo>
                    <a:pt x="2668" y="40"/>
                  </a:lnTo>
                  <a:lnTo>
                    <a:pt x="2671" y="40"/>
                  </a:lnTo>
                  <a:lnTo>
                    <a:pt x="2675" y="40"/>
                  </a:lnTo>
                  <a:lnTo>
                    <a:pt x="2679" y="44"/>
                  </a:lnTo>
                  <a:lnTo>
                    <a:pt x="2682" y="44"/>
                  </a:lnTo>
                  <a:lnTo>
                    <a:pt x="2686" y="40"/>
                  </a:lnTo>
                  <a:lnTo>
                    <a:pt x="2689" y="40"/>
                  </a:lnTo>
                  <a:lnTo>
                    <a:pt x="2689" y="36"/>
                  </a:lnTo>
                  <a:lnTo>
                    <a:pt x="2693" y="36"/>
                  </a:lnTo>
                  <a:lnTo>
                    <a:pt x="2697" y="40"/>
                  </a:lnTo>
                  <a:lnTo>
                    <a:pt x="2700" y="40"/>
                  </a:lnTo>
                  <a:lnTo>
                    <a:pt x="2704" y="40"/>
                  </a:lnTo>
                  <a:lnTo>
                    <a:pt x="2707" y="40"/>
                  </a:lnTo>
                  <a:lnTo>
                    <a:pt x="2711" y="40"/>
                  </a:lnTo>
                  <a:lnTo>
                    <a:pt x="2715" y="40"/>
                  </a:lnTo>
                  <a:lnTo>
                    <a:pt x="2718" y="40"/>
                  </a:lnTo>
                  <a:lnTo>
                    <a:pt x="2722" y="44"/>
                  </a:lnTo>
                  <a:lnTo>
                    <a:pt x="2725" y="44"/>
                  </a:lnTo>
                  <a:lnTo>
                    <a:pt x="2729" y="44"/>
                  </a:lnTo>
                  <a:lnTo>
                    <a:pt x="2733" y="47"/>
                  </a:lnTo>
                  <a:lnTo>
                    <a:pt x="2736" y="47"/>
                  </a:lnTo>
                  <a:lnTo>
                    <a:pt x="2740" y="47"/>
                  </a:lnTo>
                  <a:lnTo>
                    <a:pt x="2743" y="51"/>
                  </a:lnTo>
                  <a:lnTo>
                    <a:pt x="2747" y="51"/>
                  </a:lnTo>
                  <a:lnTo>
                    <a:pt x="2751" y="51"/>
                  </a:lnTo>
                  <a:lnTo>
                    <a:pt x="2754" y="55"/>
                  </a:lnTo>
                  <a:lnTo>
                    <a:pt x="2758" y="55"/>
                  </a:lnTo>
                  <a:lnTo>
                    <a:pt x="2761" y="55"/>
                  </a:lnTo>
                  <a:lnTo>
                    <a:pt x="2765" y="58"/>
                  </a:lnTo>
                  <a:lnTo>
                    <a:pt x="2769" y="58"/>
                  </a:lnTo>
                  <a:lnTo>
                    <a:pt x="2772" y="58"/>
                  </a:lnTo>
                  <a:lnTo>
                    <a:pt x="2776" y="58"/>
                  </a:lnTo>
                  <a:lnTo>
                    <a:pt x="2779" y="62"/>
                  </a:lnTo>
                  <a:lnTo>
                    <a:pt x="2783" y="62"/>
                  </a:lnTo>
                  <a:lnTo>
                    <a:pt x="2787" y="62"/>
                  </a:lnTo>
                  <a:lnTo>
                    <a:pt x="2790" y="66"/>
                  </a:lnTo>
                  <a:lnTo>
                    <a:pt x="2794" y="66"/>
                  </a:lnTo>
                  <a:lnTo>
                    <a:pt x="2797" y="66"/>
                  </a:lnTo>
                  <a:lnTo>
                    <a:pt x="2801" y="69"/>
                  </a:lnTo>
                  <a:lnTo>
                    <a:pt x="2805" y="69"/>
                  </a:lnTo>
                  <a:lnTo>
                    <a:pt x="2808" y="69"/>
                  </a:lnTo>
                  <a:lnTo>
                    <a:pt x="2812" y="69"/>
                  </a:lnTo>
                  <a:lnTo>
                    <a:pt x="2815" y="69"/>
                  </a:lnTo>
                  <a:lnTo>
                    <a:pt x="2815" y="73"/>
                  </a:lnTo>
                  <a:lnTo>
                    <a:pt x="2819" y="73"/>
                  </a:lnTo>
                  <a:lnTo>
                    <a:pt x="2823" y="73"/>
                  </a:lnTo>
                  <a:lnTo>
                    <a:pt x="2826" y="73"/>
                  </a:lnTo>
                  <a:lnTo>
                    <a:pt x="2830" y="73"/>
                  </a:lnTo>
                  <a:lnTo>
                    <a:pt x="2833" y="77"/>
                  </a:lnTo>
                  <a:lnTo>
                    <a:pt x="2837" y="73"/>
                  </a:lnTo>
                  <a:lnTo>
                    <a:pt x="2841" y="73"/>
                  </a:lnTo>
                  <a:lnTo>
                    <a:pt x="2844" y="69"/>
                  </a:lnTo>
                  <a:lnTo>
                    <a:pt x="2848" y="58"/>
                  </a:lnTo>
                  <a:lnTo>
                    <a:pt x="2851" y="51"/>
                  </a:lnTo>
                  <a:lnTo>
                    <a:pt x="2851" y="47"/>
                  </a:lnTo>
                  <a:lnTo>
                    <a:pt x="2855" y="47"/>
                  </a:lnTo>
                  <a:lnTo>
                    <a:pt x="2859" y="47"/>
                  </a:lnTo>
                  <a:lnTo>
                    <a:pt x="2862" y="44"/>
                  </a:lnTo>
                  <a:lnTo>
                    <a:pt x="2866" y="44"/>
                  </a:lnTo>
                  <a:lnTo>
                    <a:pt x="2869" y="40"/>
                  </a:lnTo>
                  <a:lnTo>
                    <a:pt x="2869" y="29"/>
                  </a:lnTo>
                  <a:lnTo>
                    <a:pt x="2873" y="29"/>
                  </a:lnTo>
                  <a:lnTo>
                    <a:pt x="2877" y="22"/>
                  </a:lnTo>
                  <a:lnTo>
                    <a:pt x="2880" y="22"/>
                  </a:lnTo>
                  <a:lnTo>
                    <a:pt x="2884" y="18"/>
                  </a:lnTo>
                  <a:lnTo>
                    <a:pt x="2887" y="18"/>
                  </a:lnTo>
                  <a:lnTo>
                    <a:pt x="2891" y="18"/>
                  </a:lnTo>
                  <a:lnTo>
                    <a:pt x="2895" y="18"/>
                  </a:lnTo>
                  <a:lnTo>
                    <a:pt x="2898" y="22"/>
                  </a:lnTo>
                  <a:lnTo>
                    <a:pt x="2902" y="22"/>
                  </a:lnTo>
                  <a:lnTo>
                    <a:pt x="2905" y="22"/>
                  </a:lnTo>
                  <a:lnTo>
                    <a:pt x="2909" y="25"/>
                  </a:lnTo>
                  <a:lnTo>
                    <a:pt x="2913" y="22"/>
                  </a:lnTo>
                  <a:lnTo>
                    <a:pt x="2916" y="18"/>
                  </a:lnTo>
                  <a:lnTo>
                    <a:pt x="2920" y="14"/>
                  </a:lnTo>
                  <a:lnTo>
                    <a:pt x="2920" y="11"/>
                  </a:lnTo>
                  <a:lnTo>
                    <a:pt x="2923" y="7"/>
                  </a:lnTo>
                  <a:lnTo>
                    <a:pt x="2927" y="0"/>
                  </a:lnTo>
                  <a:lnTo>
                    <a:pt x="2931" y="0"/>
                  </a:lnTo>
                  <a:lnTo>
                    <a:pt x="2934" y="3"/>
                  </a:lnTo>
                  <a:lnTo>
                    <a:pt x="2938" y="3"/>
                  </a:lnTo>
                  <a:lnTo>
                    <a:pt x="2941" y="3"/>
                  </a:lnTo>
                  <a:lnTo>
                    <a:pt x="2945" y="3"/>
                  </a:lnTo>
                  <a:lnTo>
                    <a:pt x="2949" y="3"/>
                  </a:lnTo>
                  <a:lnTo>
                    <a:pt x="2952" y="3"/>
                  </a:lnTo>
                  <a:lnTo>
                    <a:pt x="2956" y="3"/>
                  </a:lnTo>
                  <a:lnTo>
                    <a:pt x="2959" y="3"/>
                  </a:lnTo>
                  <a:lnTo>
                    <a:pt x="2963" y="3"/>
                  </a:lnTo>
                  <a:lnTo>
                    <a:pt x="2967" y="7"/>
                  </a:lnTo>
                  <a:lnTo>
                    <a:pt x="2970" y="3"/>
                  </a:lnTo>
                  <a:lnTo>
                    <a:pt x="2974" y="3"/>
                  </a:lnTo>
                  <a:lnTo>
                    <a:pt x="2974" y="7"/>
                  </a:lnTo>
                  <a:lnTo>
                    <a:pt x="2977" y="7"/>
                  </a:lnTo>
                  <a:lnTo>
                    <a:pt x="2981" y="3"/>
                  </a:lnTo>
                  <a:lnTo>
                    <a:pt x="2985" y="0"/>
                  </a:lnTo>
                </a:path>
              </a:pathLst>
            </a:custGeom>
            <a:noFill/>
            <a:ln w="11113" cap="flat">
              <a:solidFill>
                <a:srgbClr val="EF0000"/>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47" name="Freeform 276">
              <a:extLst>
                <a:ext uri="{FF2B5EF4-FFF2-40B4-BE49-F238E27FC236}">
                  <a16:creationId xmlns:a16="http://schemas.microsoft.com/office/drawing/2014/main" id="{A994068C-EE54-4E41-B2C4-3165C08B36EB}"/>
                </a:ext>
              </a:extLst>
            </p:cNvPr>
            <p:cNvSpPr>
              <a:spLocks/>
            </p:cNvSpPr>
            <p:nvPr/>
          </p:nvSpPr>
          <p:spPr bwMode="auto">
            <a:xfrm>
              <a:off x="1555" y="1768"/>
              <a:ext cx="2985" cy="169"/>
            </a:xfrm>
            <a:custGeom>
              <a:avLst/>
              <a:gdLst>
                <a:gd name="T0" fmla="*/ 43 w 2985"/>
                <a:gd name="T1" fmla="*/ 103 h 169"/>
                <a:gd name="T2" fmla="*/ 93 w 2985"/>
                <a:gd name="T3" fmla="*/ 110 h 169"/>
                <a:gd name="T4" fmla="*/ 140 w 2985"/>
                <a:gd name="T5" fmla="*/ 110 h 169"/>
                <a:gd name="T6" fmla="*/ 187 w 2985"/>
                <a:gd name="T7" fmla="*/ 55 h 169"/>
                <a:gd name="T8" fmla="*/ 234 w 2985"/>
                <a:gd name="T9" fmla="*/ 59 h 169"/>
                <a:gd name="T10" fmla="*/ 280 w 2985"/>
                <a:gd name="T11" fmla="*/ 4 h 169"/>
                <a:gd name="T12" fmla="*/ 327 w 2985"/>
                <a:gd name="T13" fmla="*/ 11 h 169"/>
                <a:gd name="T14" fmla="*/ 374 w 2985"/>
                <a:gd name="T15" fmla="*/ 15 h 169"/>
                <a:gd name="T16" fmla="*/ 424 w 2985"/>
                <a:gd name="T17" fmla="*/ 19 h 169"/>
                <a:gd name="T18" fmla="*/ 471 w 2985"/>
                <a:gd name="T19" fmla="*/ 19 h 169"/>
                <a:gd name="T20" fmla="*/ 514 w 2985"/>
                <a:gd name="T21" fmla="*/ 22 h 169"/>
                <a:gd name="T22" fmla="*/ 561 w 2985"/>
                <a:gd name="T23" fmla="*/ 41 h 169"/>
                <a:gd name="T24" fmla="*/ 608 w 2985"/>
                <a:gd name="T25" fmla="*/ 37 h 169"/>
                <a:gd name="T26" fmla="*/ 655 w 2985"/>
                <a:gd name="T27" fmla="*/ 26 h 169"/>
                <a:gd name="T28" fmla="*/ 702 w 2985"/>
                <a:gd name="T29" fmla="*/ 30 h 169"/>
                <a:gd name="T30" fmla="*/ 752 w 2985"/>
                <a:gd name="T31" fmla="*/ 44 h 169"/>
                <a:gd name="T32" fmla="*/ 803 w 2985"/>
                <a:gd name="T33" fmla="*/ 55 h 169"/>
                <a:gd name="T34" fmla="*/ 853 w 2985"/>
                <a:gd name="T35" fmla="*/ 59 h 169"/>
                <a:gd name="T36" fmla="*/ 900 w 2985"/>
                <a:gd name="T37" fmla="*/ 52 h 169"/>
                <a:gd name="T38" fmla="*/ 947 w 2985"/>
                <a:gd name="T39" fmla="*/ 26 h 169"/>
                <a:gd name="T40" fmla="*/ 997 w 2985"/>
                <a:gd name="T41" fmla="*/ 41 h 169"/>
                <a:gd name="T42" fmla="*/ 1040 w 2985"/>
                <a:gd name="T43" fmla="*/ 37 h 169"/>
                <a:gd name="T44" fmla="*/ 1083 w 2985"/>
                <a:gd name="T45" fmla="*/ 11 h 169"/>
                <a:gd name="T46" fmla="*/ 1130 w 2985"/>
                <a:gd name="T47" fmla="*/ 19 h 169"/>
                <a:gd name="T48" fmla="*/ 1181 w 2985"/>
                <a:gd name="T49" fmla="*/ 22 h 169"/>
                <a:gd name="T50" fmla="*/ 1231 w 2985"/>
                <a:gd name="T51" fmla="*/ 26 h 169"/>
                <a:gd name="T52" fmla="*/ 1281 w 2985"/>
                <a:gd name="T53" fmla="*/ 37 h 169"/>
                <a:gd name="T54" fmla="*/ 1325 w 2985"/>
                <a:gd name="T55" fmla="*/ 33 h 169"/>
                <a:gd name="T56" fmla="*/ 1368 w 2985"/>
                <a:gd name="T57" fmla="*/ 44 h 169"/>
                <a:gd name="T58" fmla="*/ 1415 w 2985"/>
                <a:gd name="T59" fmla="*/ 52 h 169"/>
                <a:gd name="T60" fmla="*/ 1465 w 2985"/>
                <a:gd name="T61" fmla="*/ 63 h 169"/>
                <a:gd name="T62" fmla="*/ 1512 w 2985"/>
                <a:gd name="T63" fmla="*/ 66 h 169"/>
                <a:gd name="T64" fmla="*/ 1562 w 2985"/>
                <a:gd name="T65" fmla="*/ 74 h 169"/>
                <a:gd name="T66" fmla="*/ 1613 w 2985"/>
                <a:gd name="T67" fmla="*/ 70 h 169"/>
                <a:gd name="T68" fmla="*/ 1663 w 2985"/>
                <a:gd name="T69" fmla="*/ 77 h 169"/>
                <a:gd name="T70" fmla="*/ 1714 w 2985"/>
                <a:gd name="T71" fmla="*/ 77 h 169"/>
                <a:gd name="T72" fmla="*/ 1760 w 2985"/>
                <a:gd name="T73" fmla="*/ 48 h 169"/>
                <a:gd name="T74" fmla="*/ 1811 w 2985"/>
                <a:gd name="T75" fmla="*/ 44 h 169"/>
                <a:gd name="T76" fmla="*/ 1858 w 2985"/>
                <a:gd name="T77" fmla="*/ 59 h 169"/>
                <a:gd name="T78" fmla="*/ 1904 w 2985"/>
                <a:gd name="T79" fmla="*/ 74 h 169"/>
                <a:gd name="T80" fmla="*/ 1955 w 2985"/>
                <a:gd name="T81" fmla="*/ 74 h 169"/>
                <a:gd name="T82" fmla="*/ 2005 w 2985"/>
                <a:gd name="T83" fmla="*/ 70 h 169"/>
                <a:gd name="T84" fmla="*/ 2048 w 2985"/>
                <a:gd name="T85" fmla="*/ 59 h 169"/>
                <a:gd name="T86" fmla="*/ 2095 w 2985"/>
                <a:gd name="T87" fmla="*/ 74 h 169"/>
                <a:gd name="T88" fmla="*/ 2146 w 2985"/>
                <a:gd name="T89" fmla="*/ 88 h 169"/>
                <a:gd name="T90" fmla="*/ 2196 w 2985"/>
                <a:gd name="T91" fmla="*/ 103 h 169"/>
                <a:gd name="T92" fmla="*/ 2243 w 2985"/>
                <a:gd name="T93" fmla="*/ 110 h 169"/>
                <a:gd name="T94" fmla="*/ 2293 w 2985"/>
                <a:gd name="T95" fmla="*/ 114 h 169"/>
                <a:gd name="T96" fmla="*/ 2344 w 2985"/>
                <a:gd name="T97" fmla="*/ 110 h 169"/>
                <a:gd name="T98" fmla="*/ 2394 w 2985"/>
                <a:gd name="T99" fmla="*/ 118 h 169"/>
                <a:gd name="T100" fmla="*/ 2441 w 2985"/>
                <a:gd name="T101" fmla="*/ 81 h 169"/>
                <a:gd name="T102" fmla="*/ 2488 w 2985"/>
                <a:gd name="T103" fmla="*/ 92 h 169"/>
                <a:gd name="T104" fmla="*/ 2535 w 2985"/>
                <a:gd name="T105" fmla="*/ 88 h 169"/>
                <a:gd name="T106" fmla="*/ 2585 w 2985"/>
                <a:gd name="T107" fmla="*/ 96 h 169"/>
                <a:gd name="T108" fmla="*/ 2632 w 2985"/>
                <a:gd name="T109" fmla="*/ 96 h 169"/>
                <a:gd name="T110" fmla="*/ 2682 w 2985"/>
                <a:gd name="T111" fmla="*/ 99 h 169"/>
                <a:gd name="T112" fmla="*/ 2729 w 2985"/>
                <a:gd name="T113" fmla="*/ 103 h 169"/>
                <a:gd name="T114" fmla="*/ 2779 w 2985"/>
                <a:gd name="T115" fmla="*/ 114 h 169"/>
                <a:gd name="T116" fmla="*/ 2826 w 2985"/>
                <a:gd name="T117" fmla="*/ 129 h 169"/>
                <a:gd name="T118" fmla="*/ 2869 w 2985"/>
                <a:gd name="T119" fmla="*/ 92 h 169"/>
                <a:gd name="T120" fmla="*/ 2920 w 2985"/>
                <a:gd name="T121" fmla="*/ 74 h 169"/>
                <a:gd name="T122" fmla="*/ 2967 w 2985"/>
                <a:gd name="T123" fmla="*/ 7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5" h="169">
                  <a:moveTo>
                    <a:pt x="0" y="169"/>
                  </a:moveTo>
                  <a:lnTo>
                    <a:pt x="3" y="165"/>
                  </a:lnTo>
                  <a:lnTo>
                    <a:pt x="7" y="136"/>
                  </a:lnTo>
                  <a:lnTo>
                    <a:pt x="7" y="118"/>
                  </a:lnTo>
                  <a:lnTo>
                    <a:pt x="10" y="107"/>
                  </a:lnTo>
                  <a:lnTo>
                    <a:pt x="14" y="107"/>
                  </a:lnTo>
                  <a:lnTo>
                    <a:pt x="18" y="107"/>
                  </a:lnTo>
                  <a:lnTo>
                    <a:pt x="21" y="107"/>
                  </a:lnTo>
                  <a:lnTo>
                    <a:pt x="25" y="103"/>
                  </a:lnTo>
                  <a:lnTo>
                    <a:pt x="28" y="103"/>
                  </a:lnTo>
                  <a:lnTo>
                    <a:pt x="32" y="103"/>
                  </a:lnTo>
                  <a:lnTo>
                    <a:pt x="36" y="103"/>
                  </a:lnTo>
                  <a:lnTo>
                    <a:pt x="39" y="103"/>
                  </a:lnTo>
                  <a:lnTo>
                    <a:pt x="43" y="103"/>
                  </a:lnTo>
                  <a:lnTo>
                    <a:pt x="46" y="103"/>
                  </a:lnTo>
                  <a:lnTo>
                    <a:pt x="50" y="103"/>
                  </a:lnTo>
                  <a:lnTo>
                    <a:pt x="54" y="103"/>
                  </a:lnTo>
                  <a:lnTo>
                    <a:pt x="57" y="107"/>
                  </a:lnTo>
                  <a:lnTo>
                    <a:pt x="61" y="107"/>
                  </a:lnTo>
                  <a:lnTo>
                    <a:pt x="64" y="107"/>
                  </a:lnTo>
                  <a:lnTo>
                    <a:pt x="68" y="107"/>
                  </a:lnTo>
                  <a:lnTo>
                    <a:pt x="72" y="110"/>
                  </a:lnTo>
                  <a:lnTo>
                    <a:pt x="75" y="110"/>
                  </a:lnTo>
                  <a:lnTo>
                    <a:pt x="79" y="110"/>
                  </a:lnTo>
                  <a:lnTo>
                    <a:pt x="82" y="110"/>
                  </a:lnTo>
                  <a:lnTo>
                    <a:pt x="86" y="110"/>
                  </a:lnTo>
                  <a:lnTo>
                    <a:pt x="90" y="110"/>
                  </a:lnTo>
                  <a:lnTo>
                    <a:pt x="93" y="110"/>
                  </a:lnTo>
                  <a:lnTo>
                    <a:pt x="97" y="114"/>
                  </a:lnTo>
                  <a:lnTo>
                    <a:pt x="100" y="114"/>
                  </a:lnTo>
                  <a:lnTo>
                    <a:pt x="104" y="114"/>
                  </a:lnTo>
                  <a:lnTo>
                    <a:pt x="108" y="114"/>
                  </a:lnTo>
                  <a:lnTo>
                    <a:pt x="111" y="114"/>
                  </a:lnTo>
                  <a:lnTo>
                    <a:pt x="115" y="110"/>
                  </a:lnTo>
                  <a:lnTo>
                    <a:pt x="118" y="110"/>
                  </a:lnTo>
                  <a:lnTo>
                    <a:pt x="122" y="110"/>
                  </a:lnTo>
                  <a:lnTo>
                    <a:pt x="126" y="110"/>
                  </a:lnTo>
                  <a:lnTo>
                    <a:pt x="129" y="110"/>
                  </a:lnTo>
                  <a:lnTo>
                    <a:pt x="133" y="110"/>
                  </a:lnTo>
                  <a:lnTo>
                    <a:pt x="133" y="114"/>
                  </a:lnTo>
                  <a:lnTo>
                    <a:pt x="136" y="114"/>
                  </a:lnTo>
                  <a:lnTo>
                    <a:pt x="140" y="110"/>
                  </a:lnTo>
                  <a:lnTo>
                    <a:pt x="144" y="107"/>
                  </a:lnTo>
                  <a:lnTo>
                    <a:pt x="147" y="103"/>
                  </a:lnTo>
                  <a:lnTo>
                    <a:pt x="151" y="99"/>
                  </a:lnTo>
                  <a:lnTo>
                    <a:pt x="151" y="92"/>
                  </a:lnTo>
                  <a:lnTo>
                    <a:pt x="154" y="88"/>
                  </a:lnTo>
                  <a:lnTo>
                    <a:pt x="158" y="85"/>
                  </a:lnTo>
                  <a:lnTo>
                    <a:pt x="162" y="85"/>
                  </a:lnTo>
                  <a:lnTo>
                    <a:pt x="165" y="85"/>
                  </a:lnTo>
                  <a:lnTo>
                    <a:pt x="169" y="81"/>
                  </a:lnTo>
                  <a:lnTo>
                    <a:pt x="172" y="81"/>
                  </a:lnTo>
                  <a:lnTo>
                    <a:pt x="176" y="81"/>
                  </a:lnTo>
                  <a:lnTo>
                    <a:pt x="180" y="77"/>
                  </a:lnTo>
                  <a:lnTo>
                    <a:pt x="183" y="63"/>
                  </a:lnTo>
                  <a:lnTo>
                    <a:pt x="187" y="55"/>
                  </a:lnTo>
                  <a:lnTo>
                    <a:pt x="187" y="52"/>
                  </a:lnTo>
                  <a:lnTo>
                    <a:pt x="190" y="48"/>
                  </a:lnTo>
                  <a:lnTo>
                    <a:pt x="194" y="48"/>
                  </a:lnTo>
                  <a:lnTo>
                    <a:pt x="198" y="48"/>
                  </a:lnTo>
                  <a:lnTo>
                    <a:pt x="201" y="52"/>
                  </a:lnTo>
                  <a:lnTo>
                    <a:pt x="205" y="52"/>
                  </a:lnTo>
                  <a:lnTo>
                    <a:pt x="208" y="55"/>
                  </a:lnTo>
                  <a:lnTo>
                    <a:pt x="212" y="55"/>
                  </a:lnTo>
                  <a:lnTo>
                    <a:pt x="216" y="55"/>
                  </a:lnTo>
                  <a:lnTo>
                    <a:pt x="219" y="55"/>
                  </a:lnTo>
                  <a:lnTo>
                    <a:pt x="223" y="55"/>
                  </a:lnTo>
                  <a:lnTo>
                    <a:pt x="226" y="59"/>
                  </a:lnTo>
                  <a:lnTo>
                    <a:pt x="230" y="59"/>
                  </a:lnTo>
                  <a:lnTo>
                    <a:pt x="234" y="59"/>
                  </a:lnTo>
                  <a:lnTo>
                    <a:pt x="237" y="59"/>
                  </a:lnTo>
                  <a:lnTo>
                    <a:pt x="241" y="63"/>
                  </a:lnTo>
                  <a:lnTo>
                    <a:pt x="244" y="63"/>
                  </a:lnTo>
                  <a:lnTo>
                    <a:pt x="248" y="63"/>
                  </a:lnTo>
                  <a:lnTo>
                    <a:pt x="252" y="63"/>
                  </a:lnTo>
                  <a:lnTo>
                    <a:pt x="255" y="55"/>
                  </a:lnTo>
                  <a:lnTo>
                    <a:pt x="259" y="37"/>
                  </a:lnTo>
                  <a:lnTo>
                    <a:pt x="259" y="19"/>
                  </a:lnTo>
                  <a:lnTo>
                    <a:pt x="262" y="11"/>
                  </a:lnTo>
                  <a:lnTo>
                    <a:pt x="266" y="4"/>
                  </a:lnTo>
                  <a:lnTo>
                    <a:pt x="270" y="8"/>
                  </a:lnTo>
                  <a:lnTo>
                    <a:pt x="273" y="8"/>
                  </a:lnTo>
                  <a:lnTo>
                    <a:pt x="277" y="4"/>
                  </a:lnTo>
                  <a:lnTo>
                    <a:pt x="280" y="4"/>
                  </a:lnTo>
                  <a:lnTo>
                    <a:pt x="284" y="8"/>
                  </a:lnTo>
                  <a:lnTo>
                    <a:pt x="288" y="8"/>
                  </a:lnTo>
                  <a:lnTo>
                    <a:pt x="291" y="8"/>
                  </a:lnTo>
                  <a:lnTo>
                    <a:pt x="295" y="4"/>
                  </a:lnTo>
                  <a:lnTo>
                    <a:pt x="295" y="0"/>
                  </a:lnTo>
                  <a:lnTo>
                    <a:pt x="298" y="0"/>
                  </a:lnTo>
                  <a:lnTo>
                    <a:pt x="302" y="4"/>
                  </a:lnTo>
                  <a:lnTo>
                    <a:pt x="306" y="4"/>
                  </a:lnTo>
                  <a:lnTo>
                    <a:pt x="309" y="4"/>
                  </a:lnTo>
                  <a:lnTo>
                    <a:pt x="313" y="4"/>
                  </a:lnTo>
                  <a:lnTo>
                    <a:pt x="316" y="8"/>
                  </a:lnTo>
                  <a:lnTo>
                    <a:pt x="320" y="8"/>
                  </a:lnTo>
                  <a:lnTo>
                    <a:pt x="324" y="8"/>
                  </a:lnTo>
                  <a:lnTo>
                    <a:pt x="327" y="11"/>
                  </a:lnTo>
                  <a:lnTo>
                    <a:pt x="331" y="11"/>
                  </a:lnTo>
                  <a:lnTo>
                    <a:pt x="334" y="11"/>
                  </a:lnTo>
                  <a:lnTo>
                    <a:pt x="338" y="11"/>
                  </a:lnTo>
                  <a:lnTo>
                    <a:pt x="342" y="15"/>
                  </a:lnTo>
                  <a:lnTo>
                    <a:pt x="345" y="15"/>
                  </a:lnTo>
                  <a:lnTo>
                    <a:pt x="349" y="15"/>
                  </a:lnTo>
                  <a:lnTo>
                    <a:pt x="352" y="19"/>
                  </a:lnTo>
                  <a:lnTo>
                    <a:pt x="356" y="19"/>
                  </a:lnTo>
                  <a:lnTo>
                    <a:pt x="360" y="19"/>
                  </a:lnTo>
                  <a:lnTo>
                    <a:pt x="363" y="19"/>
                  </a:lnTo>
                  <a:lnTo>
                    <a:pt x="367" y="19"/>
                  </a:lnTo>
                  <a:lnTo>
                    <a:pt x="367" y="15"/>
                  </a:lnTo>
                  <a:lnTo>
                    <a:pt x="370" y="15"/>
                  </a:lnTo>
                  <a:lnTo>
                    <a:pt x="374" y="15"/>
                  </a:lnTo>
                  <a:lnTo>
                    <a:pt x="378" y="19"/>
                  </a:lnTo>
                  <a:lnTo>
                    <a:pt x="381" y="19"/>
                  </a:lnTo>
                  <a:lnTo>
                    <a:pt x="385" y="19"/>
                  </a:lnTo>
                  <a:lnTo>
                    <a:pt x="388" y="19"/>
                  </a:lnTo>
                  <a:lnTo>
                    <a:pt x="392" y="19"/>
                  </a:lnTo>
                  <a:lnTo>
                    <a:pt x="396" y="19"/>
                  </a:lnTo>
                  <a:lnTo>
                    <a:pt x="399" y="15"/>
                  </a:lnTo>
                  <a:lnTo>
                    <a:pt x="403" y="11"/>
                  </a:lnTo>
                  <a:lnTo>
                    <a:pt x="406" y="15"/>
                  </a:lnTo>
                  <a:lnTo>
                    <a:pt x="410" y="15"/>
                  </a:lnTo>
                  <a:lnTo>
                    <a:pt x="414" y="15"/>
                  </a:lnTo>
                  <a:lnTo>
                    <a:pt x="417" y="15"/>
                  </a:lnTo>
                  <a:lnTo>
                    <a:pt x="421" y="19"/>
                  </a:lnTo>
                  <a:lnTo>
                    <a:pt x="424" y="19"/>
                  </a:lnTo>
                  <a:lnTo>
                    <a:pt x="428" y="19"/>
                  </a:lnTo>
                  <a:lnTo>
                    <a:pt x="432" y="19"/>
                  </a:lnTo>
                  <a:lnTo>
                    <a:pt x="435" y="15"/>
                  </a:lnTo>
                  <a:lnTo>
                    <a:pt x="439" y="15"/>
                  </a:lnTo>
                  <a:lnTo>
                    <a:pt x="442" y="15"/>
                  </a:lnTo>
                  <a:lnTo>
                    <a:pt x="446" y="15"/>
                  </a:lnTo>
                  <a:lnTo>
                    <a:pt x="450" y="19"/>
                  </a:lnTo>
                  <a:lnTo>
                    <a:pt x="453" y="19"/>
                  </a:lnTo>
                  <a:lnTo>
                    <a:pt x="457" y="19"/>
                  </a:lnTo>
                  <a:lnTo>
                    <a:pt x="457" y="22"/>
                  </a:lnTo>
                  <a:lnTo>
                    <a:pt x="460" y="19"/>
                  </a:lnTo>
                  <a:lnTo>
                    <a:pt x="464" y="19"/>
                  </a:lnTo>
                  <a:lnTo>
                    <a:pt x="468" y="19"/>
                  </a:lnTo>
                  <a:lnTo>
                    <a:pt x="471" y="19"/>
                  </a:lnTo>
                  <a:lnTo>
                    <a:pt x="475" y="19"/>
                  </a:lnTo>
                  <a:lnTo>
                    <a:pt x="478" y="19"/>
                  </a:lnTo>
                  <a:lnTo>
                    <a:pt x="482" y="22"/>
                  </a:lnTo>
                  <a:lnTo>
                    <a:pt x="486" y="22"/>
                  </a:lnTo>
                  <a:lnTo>
                    <a:pt x="489" y="22"/>
                  </a:lnTo>
                  <a:lnTo>
                    <a:pt x="493" y="22"/>
                  </a:lnTo>
                  <a:lnTo>
                    <a:pt x="493" y="26"/>
                  </a:lnTo>
                  <a:lnTo>
                    <a:pt x="496" y="22"/>
                  </a:lnTo>
                  <a:lnTo>
                    <a:pt x="500" y="22"/>
                  </a:lnTo>
                  <a:lnTo>
                    <a:pt x="504" y="22"/>
                  </a:lnTo>
                  <a:lnTo>
                    <a:pt x="507" y="19"/>
                  </a:lnTo>
                  <a:lnTo>
                    <a:pt x="507" y="22"/>
                  </a:lnTo>
                  <a:lnTo>
                    <a:pt x="511" y="22"/>
                  </a:lnTo>
                  <a:lnTo>
                    <a:pt x="514" y="22"/>
                  </a:lnTo>
                  <a:lnTo>
                    <a:pt x="518" y="26"/>
                  </a:lnTo>
                  <a:lnTo>
                    <a:pt x="522" y="26"/>
                  </a:lnTo>
                  <a:lnTo>
                    <a:pt x="525" y="26"/>
                  </a:lnTo>
                  <a:lnTo>
                    <a:pt x="525" y="30"/>
                  </a:lnTo>
                  <a:lnTo>
                    <a:pt x="529" y="30"/>
                  </a:lnTo>
                  <a:lnTo>
                    <a:pt x="532" y="30"/>
                  </a:lnTo>
                  <a:lnTo>
                    <a:pt x="536" y="33"/>
                  </a:lnTo>
                  <a:lnTo>
                    <a:pt x="540" y="33"/>
                  </a:lnTo>
                  <a:lnTo>
                    <a:pt x="543" y="33"/>
                  </a:lnTo>
                  <a:lnTo>
                    <a:pt x="547" y="37"/>
                  </a:lnTo>
                  <a:lnTo>
                    <a:pt x="550" y="37"/>
                  </a:lnTo>
                  <a:lnTo>
                    <a:pt x="554" y="37"/>
                  </a:lnTo>
                  <a:lnTo>
                    <a:pt x="558" y="41"/>
                  </a:lnTo>
                  <a:lnTo>
                    <a:pt x="561" y="41"/>
                  </a:lnTo>
                  <a:lnTo>
                    <a:pt x="565" y="41"/>
                  </a:lnTo>
                  <a:lnTo>
                    <a:pt x="568" y="44"/>
                  </a:lnTo>
                  <a:lnTo>
                    <a:pt x="572" y="44"/>
                  </a:lnTo>
                  <a:lnTo>
                    <a:pt x="576" y="44"/>
                  </a:lnTo>
                  <a:lnTo>
                    <a:pt x="579" y="44"/>
                  </a:lnTo>
                  <a:lnTo>
                    <a:pt x="583" y="44"/>
                  </a:lnTo>
                  <a:lnTo>
                    <a:pt x="586" y="44"/>
                  </a:lnTo>
                  <a:lnTo>
                    <a:pt x="590" y="44"/>
                  </a:lnTo>
                  <a:lnTo>
                    <a:pt x="594" y="44"/>
                  </a:lnTo>
                  <a:lnTo>
                    <a:pt x="597" y="44"/>
                  </a:lnTo>
                  <a:lnTo>
                    <a:pt x="597" y="41"/>
                  </a:lnTo>
                  <a:lnTo>
                    <a:pt x="601" y="41"/>
                  </a:lnTo>
                  <a:lnTo>
                    <a:pt x="604" y="37"/>
                  </a:lnTo>
                  <a:lnTo>
                    <a:pt x="608" y="37"/>
                  </a:lnTo>
                  <a:lnTo>
                    <a:pt x="612" y="37"/>
                  </a:lnTo>
                  <a:lnTo>
                    <a:pt x="615" y="33"/>
                  </a:lnTo>
                  <a:lnTo>
                    <a:pt x="615" y="30"/>
                  </a:lnTo>
                  <a:lnTo>
                    <a:pt x="619" y="30"/>
                  </a:lnTo>
                  <a:lnTo>
                    <a:pt x="622" y="30"/>
                  </a:lnTo>
                  <a:lnTo>
                    <a:pt x="626" y="30"/>
                  </a:lnTo>
                  <a:lnTo>
                    <a:pt x="630" y="33"/>
                  </a:lnTo>
                  <a:lnTo>
                    <a:pt x="633" y="33"/>
                  </a:lnTo>
                  <a:lnTo>
                    <a:pt x="637" y="33"/>
                  </a:lnTo>
                  <a:lnTo>
                    <a:pt x="640" y="33"/>
                  </a:lnTo>
                  <a:lnTo>
                    <a:pt x="644" y="33"/>
                  </a:lnTo>
                  <a:lnTo>
                    <a:pt x="648" y="33"/>
                  </a:lnTo>
                  <a:lnTo>
                    <a:pt x="651" y="26"/>
                  </a:lnTo>
                  <a:lnTo>
                    <a:pt x="655" y="26"/>
                  </a:lnTo>
                  <a:lnTo>
                    <a:pt x="658" y="26"/>
                  </a:lnTo>
                  <a:lnTo>
                    <a:pt x="662" y="26"/>
                  </a:lnTo>
                  <a:lnTo>
                    <a:pt x="666" y="26"/>
                  </a:lnTo>
                  <a:lnTo>
                    <a:pt x="669" y="26"/>
                  </a:lnTo>
                  <a:lnTo>
                    <a:pt x="669" y="30"/>
                  </a:lnTo>
                  <a:lnTo>
                    <a:pt x="673" y="30"/>
                  </a:lnTo>
                  <a:lnTo>
                    <a:pt x="676" y="30"/>
                  </a:lnTo>
                  <a:lnTo>
                    <a:pt x="680" y="26"/>
                  </a:lnTo>
                  <a:lnTo>
                    <a:pt x="684" y="26"/>
                  </a:lnTo>
                  <a:lnTo>
                    <a:pt x="687" y="26"/>
                  </a:lnTo>
                  <a:lnTo>
                    <a:pt x="691" y="26"/>
                  </a:lnTo>
                  <a:lnTo>
                    <a:pt x="694" y="26"/>
                  </a:lnTo>
                  <a:lnTo>
                    <a:pt x="698" y="26"/>
                  </a:lnTo>
                  <a:lnTo>
                    <a:pt x="702" y="30"/>
                  </a:lnTo>
                  <a:lnTo>
                    <a:pt x="705" y="30"/>
                  </a:lnTo>
                  <a:lnTo>
                    <a:pt x="709" y="30"/>
                  </a:lnTo>
                  <a:lnTo>
                    <a:pt x="712" y="30"/>
                  </a:lnTo>
                  <a:lnTo>
                    <a:pt x="716" y="33"/>
                  </a:lnTo>
                  <a:lnTo>
                    <a:pt x="720" y="33"/>
                  </a:lnTo>
                  <a:lnTo>
                    <a:pt x="723" y="33"/>
                  </a:lnTo>
                  <a:lnTo>
                    <a:pt x="727" y="37"/>
                  </a:lnTo>
                  <a:lnTo>
                    <a:pt x="730" y="37"/>
                  </a:lnTo>
                  <a:lnTo>
                    <a:pt x="734" y="37"/>
                  </a:lnTo>
                  <a:lnTo>
                    <a:pt x="738" y="37"/>
                  </a:lnTo>
                  <a:lnTo>
                    <a:pt x="741" y="41"/>
                  </a:lnTo>
                  <a:lnTo>
                    <a:pt x="745" y="41"/>
                  </a:lnTo>
                  <a:lnTo>
                    <a:pt x="748" y="44"/>
                  </a:lnTo>
                  <a:lnTo>
                    <a:pt x="752" y="44"/>
                  </a:lnTo>
                  <a:lnTo>
                    <a:pt x="756" y="44"/>
                  </a:lnTo>
                  <a:lnTo>
                    <a:pt x="759" y="44"/>
                  </a:lnTo>
                  <a:lnTo>
                    <a:pt x="763" y="44"/>
                  </a:lnTo>
                  <a:lnTo>
                    <a:pt x="766" y="44"/>
                  </a:lnTo>
                  <a:lnTo>
                    <a:pt x="770" y="48"/>
                  </a:lnTo>
                  <a:lnTo>
                    <a:pt x="774" y="48"/>
                  </a:lnTo>
                  <a:lnTo>
                    <a:pt x="777" y="48"/>
                  </a:lnTo>
                  <a:lnTo>
                    <a:pt x="781" y="52"/>
                  </a:lnTo>
                  <a:lnTo>
                    <a:pt x="785" y="52"/>
                  </a:lnTo>
                  <a:lnTo>
                    <a:pt x="788" y="52"/>
                  </a:lnTo>
                  <a:lnTo>
                    <a:pt x="792" y="52"/>
                  </a:lnTo>
                  <a:lnTo>
                    <a:pt x="795" y="52"/>
                  </a:lnTo>
                  <a:lnTo>
                    <a:pt x="799" y="55"/>
                  </a:lnTo>
                  <a:lnTo>
                    <a:pt x="803" y="55"/>
                  </a:lnTo>
                  <a:lnTo>
                    <a:pt x="806" y="55"/>
                  </a:lnTo>
                  <a:lnTo>
                    <a:pt x="810" y="55"/>
                  </a:lnTo>
                  <a:lnTo>
                    <a:pt x="813" y="59"/>
                  </a:lnTo>
                  <a:lnTo>
                    <a:pt x="817" y="59"/>
                  </a:lnTo>
                  <a:lnTo>
                    <a:pt x="821" y="55"/>
                  </a:lnTo>
                  <a:lnTo>
                    <a:pt x="824" y="55"/>
                  </a:lnTo>
                  <a:lnTo>
                    <a:pt x="828" y="55"/>
                  </a:lnTo>
                  <a:lnTo>
                    <a:pt x="831" y="55"/>
                  </a:lnTo>
                  <a:lnTo>
                    <a:pt x="835" y="55"/>
                  </a:lnTo>
                  <a:lnTo>
                    <a:pt x="839" y="55"/>
                  </a:lnTo>
                  <a:lnTo>
                    <a:pt x="842" y="59"/>
                  </a:lnTo>
                  <a:lnTo>
                    <a:pt x="846" y="59"/>
                  </a:lnTo>
                  <a:lnTo>
                    <a:pt x="849" y="59"/>
                  </a:lnTo>
                  <a:lnTo>
                    <a:pt x="853" y="59"/>
                  </a:lnTo>
                  <a:lnTo>
                    <a:pt x="857" y="59"/>
                  </a:lnTo>
                  <a:lnTo>
                    <a:pt x="860" y="63"/>
                  </a:lnTo>
                  <a:lnTo>
                    <a:pt x="864" y="63"/>
                  </a:lnTo>
                  <a:lnTo>
                    <a:pt x="867" y="63"/>
                  </a:lnTo>
                  <a:lnTo>
                    <a:pt x="867" y="59"/>
                  </a:lnTo>
                  <a:lnTo>
                    <a:pt x="871" y="59"/>
                  </a:lnTo>
                  <a:lnTo>
                    <a:pt x="875" y="59"/>
                  </a:lnTo>
                  <a:lnTo>
                    <a:pt x="878" y="63"/>
                  </a:lnTo>
                  <a:lnTo>
                    <a:pt x="882" y="63"/>
                  </a:lnTo>
                  <a:lnTo>
                    <a:pt x="885" y="63"/>
                  </a:lnTo>
                  <a:lnTo>
                    <a:pt x="889" y="66"/>
                  </a:lnTo>
                  <a:lnTo>
                    <a:pt x="893" y="63"/>
                  </a:lnTo>
                  <a:lnTo>
                    <a:pt x="896" y="63"/>
                  </a:lnTo>
                  <a:lnTo>
                    <a:pt x="900" y="52"/>
                  </a:lnTo>
                  <a:lnTo>
                    <a:pt x="903" y="41"/>
                  </a:lnTo>
                  <a:lnTo>
                    <a:pt x="903" y="37"/>
                  </a:lnTo>
                  <a:lnTo>
                    <a:pt x="907" y="33"/>
                  </a:lnTo>
                  <a:lnTo>
                    <a:pt x="911" y="33"/>
                  </a:lnTo>
                  <a:lnTo>
                    <a:pt x="914" y="33"/>
                  </a:lnTo>
                  <a:lnTo>
                    <a:pt x="918" y="33"/>
                  </a:lnTo>
                  <a:lnTo>
                    <a:pt x="921" y="33"/>
                  </a:lnTo>
                  <a:lnTo>
                    <a:pt x="925" y="33"/>
                  </a:lnTo>
                  <a:lnTo>
                    <a:pt x="929" y="30"/>
                  </a:lnTo>
                  <a:lnTo>
                    <a:pt x="932" y="30"/>
                  </a:lnTo>
                  <a:lnTo>
                    <a:pt x="936" y="26"/>
                  </a:lnTo>
                  <a:lnTo>
                    <a:pt x="939" y="22"/>
                  </a:lnTo>
                  <a:lnTo>
                    <a:pt x="943" y="26"/>
                  </a:lnTo>
                  <a:lnTo>
                    <a:pt x="947" y="26"/>
                  </a:lnTo>
                  <a:lnTo>
                    <a:pt x="950" y="26"/>
                  </a:lnTo>
                  <a:lnTo>
                    <a:pt x="954" y="30"/>
                  </a:lnTo>
                  <a:lnTo>
                    <a:pt x="957" y="30"/>
                  </a:lnTo>
                  <a:lnTo>
                    <a:pt x="961" y="30"/>
                  </a:lnTo>
                  <a:lnTo>
                    <a:pt x="965" y="30"/>
                  </a:lnTo>
                  <a:lnTo>
                    <a:pt x="968" y="33"/>
                  </a:lnTo>
                  <a:lnTo>
                    <a:pt x="972" y="33"/>
                  </a:lnTo>
                  <a:lnTo>
                    <a:pt x="975" y="33"/>
                  </a:lnTo>
                  <a:lnTo>
                    <a:pt x="979" y="33"/>
                  </a:lnTo>
                  <a:lnTo>
                    <a:pt x="983" y="33"/>
                  </a:lnTo>
                  <a:lnTo>
                    <a:pt x="986" y="37"/>
                  </a:lnTo>
                  <a:lnTo>
                    <a:pt x="990" y="37"/>
                  </a:lnTo>
                  <a:lnTo>
                    <a:pt x="993" y="41"/>
                  </a:lnTo>
                  <a:lnTo>
                    <a:pt x="997" y="41"/>
                  </a:lnTo>
                  <a:lnTo>
                    <a:pt x="1001" y="41"/>
                  </a:lnTo>
                  <a:lnTo>
                    <a:pt x="1004" y="41"/>
                  </a:lnTo>
                  <a:lnTo>
                    <a:pt x="1008" y="37"/>
                  </a:lnTo>
                  <a:lnTo>
                    <a:pt x="1011" y="33"/>
                  </a:lnTo>
                  <a:lnTo>
                    <a:pt x="1011" y="30"/>
                  </a:lnTo>
                  <a:lnTo>
                    <a:pt x="1015" y="30"/>
                  </a:lnTo>
                  <a:lnTo>
                    <a:pt x="1019" y="30"/>
                  </a:lnTo>
                  <a:lnTo>
                    <a:pt x="1022" y="30"/>
                  </a:lnTo>
                  <a:lnTo>
                    <a:pt x="1026" y="30"/>
                  </a:lnTo>
                  <a:lnTo>
                    <a:pt x="1026" y="33"/>
                  </a:lnTo>
                  <a:lnTo>
                    <a:pt x="1029" y="33"/>
                  </a:lnTo>
                  <a:lnTo>
                    <a:pt x="1033" y="33"/>
                  </a:lnTo>
                  <a:lnTo>
                    <a:pt x="1037" y="33"/>
                  </a:lnTo>
                  <a:lnTo>
                    <a:pt x="1040" y="37"/>
                  </a:lnTo>
                  <a:lnTo>
                    <a:pt x="1044" y="37"/>
                  </a:lnTo>
                  <a:lnTo>
                    <a:pt x="1047" y="33"/>
                  </a:lnTo>
                  <a:lnTo>
                    <a:pt x="1047" y="30"/>
                  </a:lnTo>
                  <a:lnTo>
                    <a:pt x="1051" y="26"/>
                  </a:lnTo>
                  <a:lnTo>
                    <a:pt x="1055" y="19"/>
                  </a:lnTo>
                  <a:lnTo>
                    <a:pt x="1058" y="15"/>
                  </a:lnTo>
                  <a:lnTo>
                    <a:pt x="1062" y="15"/>
                  </a:lnTo>
                  <a:lnTo>
                    <a:pt x="1065" y="15"/>
                  </a:lnTo>
                  <a:lnTo>
                    <a:pt x="1069" y="15"/>
                  </a:lnTo>
                  <a:lnTo>
                    <a:pt x="1073" y="11"/>
                  </a:lnTo>
                  <a:lnTo>
                    <a:pt x="1076" y="15"/>
                  </a:lnTo>
                  <a:lnTo>
                    <a:pt x="1080" y="15"/>
                  </a:lnTo>
                  <a:lnTo>
                    <a:pt x="1080" y="11"/>
                  </a:lnTo>
                  <a:lnTo>
                    <a:pt x="1083" y="11"/>
                  </a:lnTo>
                  <a:lnTo>
                    <a:pt x="1087" y="8"/>
                  </a:lnTo>
                  <a:lnTo>
                    <a:pt x="1091" y="11"/>
                  </a:lnTo>
                  <a:lnTo>
                    <a:pt x="1094" y="11"/>
                  </a:lnTo>
                  <a:lnTo>
                    <a:pt x="1098" y="11"/>
                  </a:lnTo>
                  <a:lnTo>
                    <a:pt x="1098" y="15"/>
                  </a:lnTo>
                  <a:lnTo>
                    <a:pt x="1101" y="15"/>
                  </a:lnTo>
                  <a:lnTo>
                    <a:pt x="1105" y="15"/>
                  </a:lnTo>
                  <a:lnTo>
                    <a:pt x="1109" y="15"/>
                  </a:lnTo>
                  <a:lnTo>
                    <a:pt x="1112" y="15"/>
                  </a:lnTo>
                  <a:lnTo>
                    <a:pt x="1116" y="15"/>
                  </a:lnTo>
                  <a:lnTo>
                    <a:pt x="1119" y="19"/>
                  </a:lnTo>
                  <a:lnTo>
                    <a:pt x="1123" y="19"/>
                  </a:lnTo>
                  <a:lnTo>
                    <a:pt x="1127" y="19"/>
                  </a:lnTo>
                  <a:lnTo>
                    <a:pt x="1130" y="19"/>
                  </a:lnTo>
                  <a:lnTo>
                    <a:pt x="1134" y="22"/>
                  </a:lnTo>
                  <a:lnTo>
                    <a:pt x="1137" y="22"/>
                  </a:lnTo>
                  <a:lnTo>
                    <a:pt x="1141" y="19"/>
                  </a:lnTo>
                  <a:lnTo>
                    <a:pt x="1145" y="19"/>
                  </a:lnTo>
                  <a:lnTo>
                    <a:pt x="1148" y="15"/>
                  </a:lnTo>
                  <a:lnTo>
                    <a:pt x="1152" y="15"/>
                  </a:lnTo>
                  <a:lnTo>
                    <a:pt x="1155" y="15"/>
                  </a:lnTo>
                  <a:lnTo>
                    <a:pt x="1159" y="15"/>
                  </a:lnTo>
                  <a:lnTo>
                    <a:pt x="1163" y="19"/>
                  </a:lnTo>
                  <a:lnTo>
                    <a:pt x="1166" y="19"/>
                  </a:lnTo>
                  <a:lnTo>
                    <a:pt x="1170" y="19"/>
                  </a:lnTo>
                  <a:lnTo>
                    <a:pt x="1173" y="22"/>
                  </a:lnTo>
                  <a:lnTo>
                    <a:pt x="1177" y="22"/>
                  </a:lnTo>
                  <a:lnTo>
                    <a:pt x="1181" y="22"/>
                  </a:lnTo>
                  <a:lnTo>
                    <a:pt x="1184" y="22"/>
                  </a:lnTo>
                  <a:lnTo>
                    <a:pt x="1188" y="22"/>
                  </a:lnTo>
                  <a:lnTo>
                    <a:pt x="1191" y="22"/>
                  </a:lnTo>
                  <a:lnTo>
                    <a:pt x="1195" y="22"/>
                  </a:lnTo>
                  <a:lnTo>
                    <a:pt x="1199" y="22"/>
                  </a:lnTo>
                  <a:lnTo>
                    <a:pt x="1202" y="26"/>
                  </a:lnTo>
                  <a:lnTo>
                    <a:pt x="1206" y="26"/>
                  </a:lnTo>
                  <a:lnTo>
                    <a:pt x="1209" y="26"/>
                  </a:lnTo>
                  <a:lnTo>
                    <a:pt x="1213" y="26"/>
                  </a:lnTo>
                  <a:lnTo>
                    <a:pt x="1217" y="30"/>
                  </a:lnTo>
                  <a:lnTo>
                    <a:pt x="1220" y="30"/>
                  </a:lnTo>
                  <a:lnTo>
                    <a:pt x="1224" y="30"/>
                  </a:lnTo>
                  <a:lnTo>
                    <a:pt x="1227" y="26"/>
                  </a:lnTo>
                  <a:lnTo>
                    <a:pt x="1231" y="26"/>
                  </a:lnTo>
                  <a:lnTo>
                    <a:pt x="1235" y="30"/>
                  </a:lnTo>
                  <a:lnTo>
                    <a:pt x="1238" y="30"/>
                  </a:lnTo>
                  <a:lnTo>
                    <a:pt x="1242" y="30"/>
                  </a:lnTo>
                  <a:lnTo>
                    <a:pt x="1245" y="33"/>
                  </a:lnTo>
                  <a:lnTo>
                    <a:pt x="1249" y="33"/>
                  </a:lnTo>
                  <a:lnTo>
                    <a:pt x="1253" y="33"/>
                  </a:lnTo>
                  <a:lnTo>
                    <a:pt x="1256" y="37"/>
                  </a:lnTo>
                  <a:lnTo>
                    <a:pt x="1260" y="37"/>
                  </a:lnTo>
                  <a:lnTo>
                    <a:pt x="1263" y="37"/>
                  </a:lnTo>
                  <a:lnTo>
                    <a:pt x="1267" y="37"/>
                  </a:lnTo>
                  <a:lnTo>
                    <a:pt x="1271" y="37"/>
                  </a:lnTo>
                  <a:lnTo>
                    <a:pt x="1274" y="37"/>
                  </a:lnTo>
                  <a:lnTo>
                    <a:pt x="1278" y="37"/>
                  </a:lnTo>
                  <a:lnTo>
                    <a:pt x="1281" y="37"/>
                  </a:lnTo>
                  <a:lnTo>
                    <a:pt x="1285" y="41"/>
                  </a:lnTo>
                  <a:lnTo>
                    <a:pt x="1289" y="41"/>
                  </a:lnTo>
                  <a:lnTo>
                    <a:pt x="1292" y="41"/>
                  </a:lnTo>
                  <a:lnTo>
                    <a:pt x="1296" y="41"/>
                  </a:lnTo>
                  <a:lnTo>
                    <a:pt x="1296" y="37"/>
                  </a:lnTo>
                  <a:lnTo>
                    <a:pt x="1299" y="30"/>
                  </a:lnTo>
                  <a:lnTo>
                    <a:pt x="1303" y="26"/>
                  </a:lnTo>
                  <a:lnTo>
                    <a:pt x="1307" y="30"/>
                  </a:lnTo>
                  <a:lnTo>
                    <a:pt x="1310" y="30"/>
                  </a:lnTo>
                  <a:lnTo>
                    <a:pt x="1314" y="30"/>
                  </a:lnTo>
                  <a:lnTo>
                    <a:pt x="1314" y="33"/>
                  </a:lnTo>
                  <a:lnTo>
                    <a:pt x="1317" y="33"/>
                  </a:lnTo>
                  <a:lnTo>
                    <a:pt x="1321" y="33"/>
                  </a:lnTo>
                  <a:lnTo>
                    <a:pt x="1325" y="33"/>
                  </a:lnTo>
                  <a:lnTo>
                    <a:pt x="1328" y="33"/>
                  </a:lnTo>
                  <a:lnTo>
                    <a:pt x="1332" y="33"/>
                  </a:lnTo>
                  <a:lnTo>
                    <a:pt x="1335" y="33"/>
                  </a:lnTo>
                  <a:lnTo>
                    <a:pt x="1339" y="33"/>
                  </a:lnTo>
                  <a:lnTo>
                    <a:pt x="1343" y="37"/>
                  </a:lnTo>
                  <a:lnTo>
                    <a:pt x="1346" y="37"/>
                  </a:lnTo>
                  <a:lnTo>
                    <a:pt x="1350" y="37"/>
                  </a:lnTo>
                  <a:lnTo>
                    <a:pt x="1350" y="41"/>
                  </a:lnTo>
                  <a:lnTo>
                    <a:pt x="1353" y="41"/>
                  </a:lnTo>
                  <a:lnTo>
                    <a:pt x="1357" y="41"/>
                  </a:lnTo>
                  <a:lnTo>
                    <a:pt x="1361" y="41"/>
                  </a:lnTo>
                  <a:lnTo>
                    <a:pt x="1364" y="41"/>
                  </a:lnTo>
                  <a:lnTo>
                    <a:pt x="1368" y="41"/>
                  </a:lnTo>
                  <a:lnTo>
                    <a:pt x="1368" y="44"/>
                  </a:lnTo>
                  <a:lnTo>
                    <a:pt x="1371" y="41"/>
                  </a:lnTo>
                  <a:lnTo>
                    <a:pt x="1375" y="41"/>
                  </a:lnTo>
                  <a:lnTo>
                    <a:pt x="1379" y="41"/>
                  </a:lnTo>
                  <a:lnTo>
                    <a:pt x="1382" y="44"/>
                  </a:lnTo>
                  <a:lnTo>
                    <a:pt x="1386" y="44"/>
                  </a:lnTo>
                  <a:lnTo>
                    <a:pt x="1389" y="48"/>
                  </a:lnTo>
                  <a:lnTo>
                    <a:pt x="1393" y="48"/>
                  </a:lnTo>
                  <a:lnTo>
                    <a:pt x="1397" y="48"/>
                  </a:lnTo>
                  <a:lnTo>
                    <a:pt x="1400" y="48"/>
                  </a:lnTo>
                  <a:lnTo>
                    <a:pt x="1404" y="48"/>
                  </a:lnTo>
                  <a:lnTo>
                    <a:pt x="1404" y="52"/>
                  </a:lnTo>
                  <a:lnTo>
                    <a:pt x="1407" y="52"/>
                  </a:lnTo>
                  <a:lnTo>
                    <a:pt x="1411" y="52"/>
                  </a:lnTo>
                  <a:lnTo>
                    <a:pt x="1415" y="52"/>
                  </a:lnTo>
                  <a:lnTo>
                    <a:pt x="1418" y="55"/>
                  </a:lnTo>
                  <a:lnTo>
                    <a:pt x="1422" y="55"/>
                  </a:lnTo>
                  <a:lnTo>
                    <a:pt x="1425" y="59"/>
                  </a:lnTo>
                  <a:lnTo>
                    <a:pt x="1429" y="59"/>
                  </a:lnTo>
                  <a:lnTo>
                    <a:pt x="1433" y="59"/>
                  </a:lnTo>
                  <a:lnTo>
                    <a:pt x="1436" y="59"/>
                  </a:lnTo>
                  <a:lnTo>
                    <a:pt x="1440" y="59"/>
                  </a:lnTo>
                  <a:lnTo>
                    <a:pt x="1443" y="55"/>
                  </a:lnTo>
                  <a:lnTo>
                    <a:pt x="1447" y="55"/>
                  </a:lnTo>
                  <a:lnTo>
                    <a:pt x="1451" y="55"/>
                  </a:lnTo>
                  <a:lnTo>
                    <a:pt x="1454" y="59"/>
                  </a:lnTo>
                  <a:lnTo>
                    <a:pt x="1458" y="59"/>
                  </a:lnTo>
                  <a:lnTo>
                    <a:pt x="1461" y="59"/>
                  </a:lnTo>
                  <a:lnTo>
                    <a:pt x="1465" y="63"/>
                  </a:lnTo>
                  <a:lnTo>
                    <a:pt x="1469" y="63"/>
                  </a:lnTo>
                  <a:lnTo>
                    <a:pt x="1472" y="63"/>
                  </a:lnTo>
                  <a:lnTo>
                    <a:pt x="1476" y="63"/>
                  </a:lnTo>
                  <a:lnTo>
                    <a:pt x="1476" y="66"/>
                  </a:lnTo>
                  <a:lnTo>
                    <a:pt x="1479" y="66"/>
                  </a:lnTo>
                  <a:lnTo>
                    <a:pt x="1483" y="66"/>
                  </a:lnTo>
                  <a:lnTo>
                    <a:pt x="1487" y="66"/>
                  </a:lnTo>
                  <a:lnTo>
                    <a:pt x="1490" y="66"/>
                  </a:lnTo>
                  <a:lnTo>
                    <a:pt x="1494" y="66"/>
                  </a:lnTo>
                  <a:lnTo>
                    <a:pt x="1497" y="70"/>
                  </a:lnTo>
                  <a:lnTo>
                    <a:pt x="1501" y="70"/>
                  </a:lnTo>
                  <a:lnTo>
                    <a:pt x="1505" y="66"/>
                  </a:lnTo>
                  <a:lnTo>
                    <a:pt x="1508" y="66"/>
                  </a:lnTo>
                  <a:lnTo>
                    <a:pt x="1512" y="66"/>
                  </a:lnTo>
                  <a:lnTo>
                    <a:pt x="1515" y="66"/>
                  </a:lnTo>
                  <a:lnTo>
                    <a:pt x="1519" y="70"/>
                  </a:lnTo>
                  <a:lnTo>
                    <a:pt x="1523" y="70"/>
                  </a:lnTo>
                  <a:lnTo>
                    <a:pt x="1526" y="70"/>
                  </a:lnTo>
                  <a:lnTo>
                    <a:pt x="1530" y="70"/>
                  </a:lnTo>
                  <a:lnTo>
                    <a:pt x="1533" y="74"/>
                  </a:lnTo>
                  <a:lnTo>
                    <a:pt x="1537" y="74"/>
                  </a:lnTo>
                  <a:lnTo>
                    <a:pt x="1541" y="74"/>
                  </a:lnTo>
                  <a:lnTo>
                    <a:pt x="1544" y="74"/>
                  </a:lnTo>
                  <a:lnTo>
                    <a:pt x="1548" y="74"/>
                  </a:lnTo>
                  <a:lnTo>
                    <a:pt x="1551" y="74"/>
                  </a:lnTo>
                  <a:lnTo>
                    <a:pt x="1555" y="70"/>
                  </a:lnTo>
                  <a:lnTo>
                    <a:pt x="1559" y="70"/>
                  </a:lnTo>
                  <a:lnTo>
                    <a:pt x="1562" y="74"/>
                  </a:lnTo>
                  <a:lnTo>
                    <a:pt x="1566" y="74"/>
                  </a:lnTo>
                  <a:lnTo>
                    <a:pt x="1569" y="74"/>
                  </a:lnTo>
                  <a:lnTo>
                    <a:pt x="1573" y="70"/>
                  </a:lnTo>
                  <a:lnTo>
                    <a:pt x="1577" y="70"/>
                  </a:lnTo>
                  <a:lnTo>
                    <a:pt x="1580" y="70"/>
                  </a:lnTo>
                  <a:lnTo>
                    <a:pt x="1584" y="66"/>
                  </a:lnTo>
                  <a:lnTo>
                    <a:pt x="1587" y="66"/>
                  </a:lnTo>
                  <a:lnTo>
                    <a:pt x="1591" y="70"/>
                  </a:lnTo>
                  <a:lnTo>
                    <a:pt x="1595" y="70"/>
                  </a:lnTo>
                  <a:lnTo>
                    <a:pt x="1598" y="70"/>
                  </a:lnTo>
                  <a:lnTo>
                    <a:pt x="1602" y="70"/>
                  </a:lnTo>
                  <a:lnTo>
                    <a:pt x="1605" y="70"/>
                  </a:lnTo>
                  <a:lnTo>
                    <a:pt x="1609" y="74"/>
                  </a:lnTo>
                  <a:lnTo>
                    <a:pt x="1613" y="70"/>
                  </a:lnTo>
                  <a:lnTo>
                    <a:pt x="1616" y="70"/>
                  </a:lnTo>
                  <a:lnTo>
                    <a:pt x="1620" y="66"/>
                  </a:lnTo>
                  <a:lnTo>
                    <a:pt x="1623" y="66"/>
                  </a:lnTo>
                  <a:lnTo>
                    <a:pt x="1627" y="66"/>
                  </a:lnTo>
                  <a:lnTo>
                    <a:pt x="1631" y="66"/>
                  </a:lnTo>
                  <a:lnTo>
                    <a:pt x="1634" y="70"/>
                  </a:lnTo>
                  <a:lnTo>
                    <a:pt x="1638" y="70"/>
                  </a:lnTo>
                  <a:lnTo>
                    <a:pt x="1642" y="70"/>
                  </a:lnTo>
                  <a:lnTo>
                    <a:pt x="1645" y="74"/>
                  </a:lnTo>
                  <a:lnTo>
                    <a:pt x="1649" y="74"/>
                  </a:lnTo>
                  <a:lnTo>
                    <a:pt x="1652" y="74"/>
                  </a:lnTo>
                  <a:lnTo>
                    <a:pt x="1656" y="77"/>
                  </a:lnTo>
                  <a:lnTo>
                    <a:pt x="1660" y="77"/>
                  </a:lnTo>
                  <a:lnTo>
                    <a:pt x="1663" y="77"/>
                  </a:lnTo>
                  <a:lnTo>
                    <a:pt x="1667" y="77"/>
                  </a:lnTo>
                  <a:lnTo>
                    <a:pt x="1670" y="77"/>
                  </a:lnTo>
                  <a:lnTo>
                    <a:pt x="1674" y="77"/>
                  </a:lnTo>
                  <a:lnTo>
                    <a:pt x="1678" y="77"/>
                  </a:lnTo>
                  <a:lnTo>
                    <a:pt x="1681" y="77"/>
                  </a:lnTo>
                  <a:lnTo>
                    <a:pt x="1685" y="81"/>
                  </a:lnTo>
                  <a:lnTo>
                    <a:pt x="1688" y="77"/>
                  </a:lnTo>
                  <a:lnTo>
                    <a:pt x="1692" y="70"/>
                  </a:lnTo>
                  <a:lnTo>
                    <a:pt x="1696" y="70"/>
                  </a:lnTo>
                  <a:lnTo>
                    <a:pt x="1699" y="70"/>
                  </a:lnTo>
                  <a:lnTo>
                    <a:pt x="1703" y="74"/>
                  </a:lnTo>
                  <a:lnTo>
                    <a:pt x="1706" y="74"/>
                  </a:lnTo>
                  <a:lnTo>
                    <a:pt x="1710" y="74"/>
                  </a:lnTo>
                  <a:lnTo>
                    <a:pt x="1714" y="77"/>
                  </a:lnTo>
                  <a:lnTo>
                    <a:pt x="1717" y="77"/>
                  </a:lnTo>
                  <a:lnTo>
                    <a:pt x="1721" y="77"/>
                  </a:lnTo>
                  <a:lnTo>
                    <a:pt x="1724" y="77"/>
                  </a:lnTo>
                  <a:lnTo>
                    <a:pt x="1728" y="77"/>
                  </a:lnTo>
                  <a:lnTo>
                    <a:pt x="1732" y="77"/>
                  </a:lnTo>
                  <a:lnTo>
                    <a:pt x="1735" y="77"/>
                  </a:lnTo>
                  <a:lnTo>
                    <a:pt x="1739" y="77"/>
                  </a:lnTo>
                  <a:lnTo>
                    <a:pt x="1742" y="74"/>
                  </a:lnTo>
                  <a:lnTo>
                    <a:pt x="1746" y="74"/>
                  </a:lnTo>
                  <a:lnTo>
                    <a:pt x="1750" y="74"/>
                  </a:lnTo>
                  <a:lnTo>
                    <a:pt x="1753" y="70"/>
                  </a:lnTo>
                  <a:lnTo>
                    <a:pt x="1757" y="63"/>
                  </a:lnTo>
                  <a:lnTo>
                    <a:pt x="1760" y="52"/>
                  </a:lnTo>
                  <a:lnTo>
                    <a:pt x="1760" y="48"/>
                  </a:lnTo>
                  <a:lnTo>
                    <a:pt x="1764" y="48"/>
                  </a:lnTo>
                  <a:lnTo>
                    <a:pt x="1768" y="48"/>
                  </a:lnTo>
                  <a:lnTo>
                    <a:pt x="1771" y="44"/>
                  </a:lnTo>
                  <a:lnTo>
                    <a:pt x="1775" y="44"/>
                  </a:lnTo>
                  <a:lnTo>
                    <a:pt x="1778" y="44"/>
                  </a:lnTo>
                  <a:lnTo>
                    <a:pt x="1782" y="44"/>
                  </a:lnTo>
                  <a:lnTo>
                    <a:pt x="1786" y="44"/>
                  </a:lnTo>
                  <a:lnTo>
                    <a:pt x="1789" y="44"/>
                  </a:lnTo>
                  <a:lnTo>
                    <a:pt x="1793" y="41"/>
                  </a:lnTo>
                  <a:lnTo>
                    <a:pt x="1796" y="41"/>
                  </a:lnTo>
                  <a:lnTo>
                    <a:pt x="1800" y="41"/>
                  </a:lnTo>
                  <a:lnTo>
                    <a:pt x="1804" y="44"/>
                  </a:lnTo>
                  <a:lnTo>
                    <a:pt x="1807" y="44"/>
                  </a:lnTo>
                  <a:lnTo>
                    <a:pt x="1811" y="44"/>
                  </a:lnTo>
                  <a:lnTo>
                    <a:pt x="1814" y="48"/>
                  </a:lnTo>
                  <a:lnTo>
                    <a:pt x="1818" y="48"/>
                  </a:lnTo>
                  <a:lnTo>
                    <a:pt x="1822" y="48"/>
                  </a:lnTo>
                  <a:lnTo>
                    <a:pt x="1825" y="52"/>
                  </a:lnTo>
                  <a:lnTo>
                    <a:pt x="1829" y="52"/>
                  </a:lnTo>
                  <a:lnTo>
                    <a:pt x="1832" y="52"/>
                  </a:lnTo>
                  <a:lnTo>
                    <a:pt x="1836" y="52"/>
                  </a:lnTo>
                  <a:lnTo>
                    <a:pt x="1840" y="55"/>
                  </a:lnTo>
                  <a:lnTo>
                    <a:pt x="1843" y="55"/>
                  </a:lnTo>
                  <a:lnTo>
                    <a:pt x="1847" y="55"/>
                  </a:lnTo>
                  <a:lnTo>
                    <a:pt x="1850" y="55"/>
                  </a:lnTo>
                  <a:lnTo>
                    <a:pt x="1850" y="59"/>
                  </a:lnTo>
                  <a:lnTo>
                    <a:pt x="1854" y="59"/>
                  </a:lnTo>
                  <a:lnTo>
                    <a:pt x="1858" y="59"/>
                  </a:lnTo>
                  <a:lnTo>
                    <a:pt x="1861" y="59"/>
                  </a:lnTo>
                  <a:lnTo>
                    <a:pt x="1865" y="63"/>
                  </a:lnTo>
                  <a:lnTo>
                    <a:pt x="1868" y="63"/>
                  </a:lnTo>
                  <a:lnTo>
                    <a:pt x="1872" y="63"/>
                  </a:lnTo>
                  <a:lnTo>
                    <a:pt x="1876" y="66"/>
                  </a:lnTo>
                  <a:lnTo>
                    <a:pt x="1879" y="66"/>
                  </a:lnTo>
                  <a:lnTo>
                    <a:pt x="1883" y="66"/>
                  </a:lnTo>
                  <a:lnTo>
                    <a:pt x="1886" y="66"/>
                  </a:lnTo>
                  <a:lnTo>
                    <a:pt x="1886" y="70"/>
                  </a:lnTo>
                  <a:lnTo>
                    <a:pt x="1890" y="70"/>
                  </a:lnTo>
                  <a:lnTo>
                    <a:pt x="1894" y="70"/>
                  </a:lnTo>
                  <a:lnTo>
                    <a:pt x="1897" y="70"/>
                  </a:lnTo>
                  <a:lnTo>
                    <a:pt x="1901" y="74"/>
                  </a:lnTo>
                  <a:lnTo>
                    <a:pt x="1904" y="74"/>
                  </a:lnTo>
                  <a:lnTo>
                    <a:pt x="1908" y="74"/>
                  </a:lnTo>
                  <a:lnTo>
                    <a:pt x="1912" y="74"/>
                  </a:lnTo>
                  <a:lnTo>
                    <a:pt x="1915" y="74"/>
                  </a:lnTo>
                  <a:lnTo>
                    <a:pt x="1919" y="66"/>
                  </a:lnTo>
                  <a:lnTo>
                    <a:pt x="1922" y="66"/>
                  </a:lnTo>
                  <a:lnTo>
                    <a:pt x="1926" y="66"/>
                  </a:lnTo>
                  <a:lnTo>
                    <a:pt x="1930" y="70"/>
                  </a:lnTo>
                  <a:lnTo>
                    <a:pt x="1933" y="70"/>
                  </a:lnTo>
                  <a:lnTo>
                    <a:pt x="1937" y="70"/>
                  </a:lnTo>
                  <a:lnTo>
                    <a:pt x="1940" y="70"/>
                  </a:lnTo>
                  <a:lnTo>
                    <a:pt x="1944" y="74"/>
                  </a:lnTo>
                  <a:lnTo>
                    <a:pt x="1948" y="70"/>
                  </a:lnTo>
                  <a:lnTo>
                    <a:pt x="1951" y="74"/>
                  </a:lnTo>
                  <a:lnTo>
                    <a:pt x="1955" y="74"/>
                  </a:lnTo>
                  <a:lnTo>
                    <a:pt x="1958" y="74"/>
                  </a:lnTo>
                  <a:lnTo>
                    <a:pt x="1962" y="74"/>
                  </a:lnTo>
                  <a:lnTo>
                    <a:pt x="1966" y="74"/>
                  </a:lnTo>
                  <a:lnTo>
                    <a:pt x="1969" y="74"/>
                  </a:lnTo>
                  <a:lnTo>
                    <a:pt x="1973" y="74"/>
                  </a:lnTo>
                  <a:lnTo>
                    <a:pt x="1976" y="74"/>
                  </a:lnTo>
                  <a:lnTo>
                    <a:pt x="1980" y="74"/>
                  </a:lnTo>
                  <a:lnTo>
                    <a:pt x="1984" y="74"/>
                  </a:lnTo>
                  <a:lnTo>
                    <a:pt x="1987" y="74"/>
                  </a:lnTo>
                  <a:lnTo>
                    <a:pt x="1991" y="77"/>
                  </a:lnTo>
                  <a:lnTo>
                    <a:pt x="1994" y="77"/>
                  </a:lnTo>
                  <a:lnTo>
                    <a:pt x="1998" y="77"/>
                  </a:lnTo>
                  <a:lnTo>
                    <a:pt x="2002" y="77"/>
                  </a:lnTo>
                  <a:lnTo>
                    <a:pt x="2005" y="70"/>
                  </a:lnTo>
                  <a:lnTo>
                    <a:pt x="2009" y="66"/>
                  </a:lnTo>
                  <a:lnTo>
                    <a:pt x="2012" y="63"/>
                  </a:lnTo>
                  <a:lnTo>
                    <a:pt x="2016" y="59"/>
                  </a:lnTo>
                  <a:lnTo>
                    <a:pt x="2020" y="59"/>
                  </a:lnTo>
                  <a:lnTo>
                    <a:pt x="2023" y="55"/>
                  </a:lnTo>
                  <a:lnTo>
                    <a:pt x="2027" y="55"/>
                  </a:lnTo>
                  <a:lnTo>
                    <a:pt x="2027" y="59"/>
                  </a:lnTo>
                  <a:lnTo>
                    <a:pt x="2030" y="55"/>
                  </a:lnTo>
                  <a:lnTo>
                    <a:pt x="2034" y="55"/>
                  </a:lnTo>
                  <a:lnTo>
                    <a:pt x="2038" y="59"/>
                  </a:lnTo>
                  <a:lnTo>
                    <a:pt x="2041" y="59"/>
                  </a:lnTo>
                  <a:lnTo>
                    <a:pt x="2045" y="59"/>
                  </a:lnTo>
                  <a:lnTo>
                    <a:pt x="2045" y="55"/>
                  </a:lnTo>
                  <a:lnTo>
                    <a:pt x="2048" y="59"/>
                  </a:lnTo>
                  <a:lnTo>
                    <a:pt x="2052" y="59"/>
                  </a:lnTo>
                  <a:lnTo>
                    <a:pt x="2056" y="59"/>
                  </a:lnTo>
                  <a:lnTo>
                    <a:pt x="2059" y="59"/>
                  </a:lnTo>
                  <a:lnTo>
                    <a:pt x="2063" y="59"/>
                  </a:lnTo>
                  <a:lnTo>
                    <a:pt x="2063" y="63"/>
                  </a:lnTo>
                  <a:lnTo>
                    <a:pt x="2066" y="63"/>
                  </a:lnTo>
                  <a:lnTo>
                    <a:pt x="2070" y="63"/>
                  </a:lnTo>
                  <a:lnTo>
                    <a:pt x="2074" y="66"/>
                  </a:lnTo>
                  <a:lnTo>
                    <a:pt x="2077" y="66"/>
                  </a:lnTo>
                  <a:lnTo>
                    <a:pt x="2081" y="66"/>
                  </a:lnTo>
                  <a:lnTo>
                    <a:pt x="2084" y="70"/>
                  </a:lnTo>
                  <a:lnTo>
                    <a:pt x="2088" y="70"/>
                  </a:lnTo>
                  <a:lnTo>
                    <a:pt x="2092" y="70"/>
                  </a:lnTo>
                  <a:lnTo>
                    <a:pt x="2095" y="74"/>
                  </a:lnTo>
                  <a:lnTo>
                    <a:pt x="2099" y="74"/>
                  </a:lnTo>
                  <a:lnTo>
                    <a:pt x="2102" y="74"/>
                  </a:lnTo>
                  <a:lnTo>
                    <a:pt x="2106" y="77"/>
                  </a:lnTo>
                  <a:lnTo>
                    <a:pt x="2110" y="77"/>
                  </a:lnTo>
                  <a:lnTo>
                    <a:pt x="2113" y="77"/>
                  </a:lnTo>
                  <a:lnTo>
                    <a:pt x="2117" y="77"/>
                  </a:lnTo>
                  <a:lnTo>
                    <a:pt x="2120" y="81"/>
                  </a:lnTo>
                  <a:lnTo>
                    <a:pt x="2124" y="81"/>
                  </a:lnTo>
                  <a:lnTo>
                    <a:pt x="2128" y="81"/>
                  </a:lnTo>
                  <a:lnTo>
                    <a:pt x="2131" y="81"/>
                  </a:lnTo>
                  <a:lnTo>
                    <a:pt x="2135" y="85"/>
                  </a:lnTo>
                  <a:lnTo>
                    <a:pt x="2138" y="85"/>
                  </a:lnTo>
                  <a:lnTo>
                    <a:pt x="2142" y="85"/>
                  </a:lnTo>
                  <a:lnTo>
                    <a:pt x="2146" y="88"/>
                  </a:lnTo>
                  <a:lnTo>
                    <a:pt x="2149" y="88"/>
                  </a:lnTo>
                  <a:lnTo>
                    <a:pt x="2153" y="88"/>
                  </a:lnTo>
                  <a:lnTo>
                    <a:pt x="2156" y="92"/>
                  </a:lnTo>
                  <a:lnTo>
                    <a:pt x="2160" y="92"/>
                  </a:lnTo>
                  <a:lnTo>
                    <a:pt x="2164" y="92"/>
                  </a:lnTo>
                  <a:lnTo>
                    <a:pt x="2167" y="92"/>
                  </a:lnTo>
                  <a:lnTo>
                    <a:pt x="2171" y="96"/>
                  </a:lnTo>
                  <a:lnTo>
                    <a:pt x="2174" y="96"/>
                  </a:lnTo>
                  <a:lnTo>
                    <a:pt x="2178" y="96"/>
                  </a:lnTo>
                  <a:lnTo>
                    <a:pt x="2182" y="99"/>
                  </a:lnTo>
                  <a:lnTo>
                    <a:pt x="2185" y="99"/>
                  </a:lnTo>
                  <a:lnTo>
                    <a:pt x="2189" y="99"/>
                  </a:lnTo>
                  <a:lnTo>
                    <a:pt x="2192" y="103"/>
                  </a:lnTo>
                  <a:lnTo>
                    <a:pt x="2196" y="103"/>
                  </a:lnTo>
                  <a:lnTo>
                    <a:pt x="2200" y="103"/>
                  </a:lnTo>
                  <a:lnTo>
                    <a:pt x="2203" y="103"/>
                  </a:lnTo>
                  <a:lnTo>
                    <a:pt x="2207" y="103"/>
                  </a:lnTo>
                  <a:lnTo>
                    <a:pt x="2207" y="107"/>
                  </a:lnTo>
                  <a:lnTo>
                    <a:pt x="2210" y="107"/>
                  </a:lnTo>
                  <a:lnTo>
                    <a:pt x="2214" y="107"/>
                  </a:lnTo>
                  <a:lnTo>
                    <a:pt x="2218" y="107"/>
                  </a:lnTo>
                  <a:lnTo>
                    <a:pt x="2221" y="107"/>
                  </a:lnTo>
                  <a:lnTo>
                    <a:pt x="2225" y="107"/>
                  </a:lnTo>
                  <a:lnTo>
                    <a:pt x="2228" y="107"/>
                  </a:lnTo>
                  <a:lnTo>
                    <a:pt x="2232" y="107"/>
                  </a:lnTo>
                  <a:lnTo>
                    <a:pt x="2236" y="107"/>
                  </a:lnTo>
                  <a:lnTo>
                    <a:pt x="2239" y="110"/>
                  </a:lnTo>
                  <a:lnTo>
                    <a:pt x="2243" y="110"/>
                  </a:lnTo>
                  <a:lnTo>
                    <a:pt x="2246" y="110"/>
                  </a:lnTo>
                  <a:lnTo>
                    <a:pt x="2250" y="110"/>
                  </a:lnTo>
                  <a:lnTo>
                    <a:pt x="2254" y="114"/>
                  </a:lnTo>
                  <a:lnTo>
                    <a:pt x="2257" y="114"/>
                  </a:lnTo>
                  <a:lnTo>
                    <a:pt x="2261" y="110"/>
                  </a:lnTo>
                  <a:lnTo>
                    <a:pt x="2264" y="110"/>
                  </a:lnTo>
                  <a:lnTo>
                    <a:pt x="2268" y="110"/>
                  </a:lnTo>
                  <a:lnTo>
                    <a:pt x="2272" y="110"/>
                  </a:lnTo>
                  <a:lnTo>
                    <a:pt x="2275" y="110"/>
                  </a:lnTo>
                  <a:lnTo>
                    <a:pt x="2279" y="110"/>
                  </a:lnTo>
                  <a:lnTo>
                    <a:pt x="2282" y="114"/>
                  </a:lnTo>
                  <a:lnTo>
                    <a:pt x="2286" y="114"/>
                  </a:lnTo>
                  <a:lnTo>
                    <a:pt x="2290" y="114"/>
                  </a:lnTo>
                  <a:lnTo>
                    <a:pt x="2293" y="114"/>
                  </a:lnTo>
                  <a:lnTo>
                    <a:pt x="2297" y="114"/>
                  </a:lnTo>
                  <a:lnTo>
                    <a:pt x="2300" y="114"/>
                  </a:lnTo>
                  <a:lnTo>
                    <a:pt x="2304" y="110"/>
                  </a:lnTo>
                  <a:lnTo>
                    <a:pt x="2308" y="110"/>
                  </a:lnTo>
                  <a:lnTo>
                    <a:pt x="2311" y="107"/>
                  </a:lnTo>
                  <a:lnTo>
                    <a:pt x="2315" y="107"/>
                  </a:lnTo>
                  <a:lnTo>
                    <a:pt x="2318" y="107"/>
                  </a:lnTo>
                  <a:lnTo>
                    <a:pt x="2322" y="107"/>
                  </a:lnTo>
                  <a:lnTo>
                    <a:pt x="2326" y="110"/>
                  </a:lnTo>
                  <a:lnTo>
                    <a:pt x="2329" y="107"/>
                  </a:lnTo>
                  <a:lnTo>
                    <a:pt x="2333" y="107"/>
                  </a:lnTo>
                  <a:lnTo>
                    <a:pt x="2336" y="110"/>
                  </a:lnTo>
                  <a:lnTo>
                    <a:pt x="2340" y="110"/>
                  </a:lnTo>
                  <a:lnTo>
                    <a:pt x="2344" y="110"/>
                  </a:lnTo>
                  <a:lnTo>
                    <a:pt x="2347" y="110"/>
                  </a:lnTo>
                  <a:lnTo>
                    <a:pt x="2351" y="110"/>
                  </a:lnTo>
                  <a:lnTo>
                    <a:pt x="2354" y="114"/>
                  </a:lnTo>
                  <a:lnTo>
                    <a:pt x="2358" y="114"/>
                  </a:lnTo>
                  <a:lnTo>
                    <a:pt x="2362" y="114"/>
                  </a:lnTo>
                  <a:lnTo>
                    <a:pt x="2365" y="114"/>
                  </a:lnTo>
                  <a:lnTo>
                    <a:pt x="2369" y="114"/>
                  </a:lnTo>
                  <a:lnTo>
                    <a:pt x="2372" y="114"/>
                  </a:lnTo>
                  <a:lnTo>
                    <a:pt x="2376" y="114"/>
                  </a:lnTo>
                  <a:lnTo>
                    <a:pt x="2380" y="114"/>
                  </a:lnTo>
                  <a:lnTo>
                    <a:pt x="2383" y="118"/>
                  </a:lnTo>
                  <a:lnTo>
                    <a:pt x="2387" y="118"/>
                  </a:lnTo>
                  <a:lnTo>
                    <a:pt x="2390" y="118"/>
                  </a:lnTo>
                  <a:lnTo>
                    <a:pt x="2394" y="118"/>
                  </a:lnTo>
                  <a:lnTo>
                    <a:pt x="2398" y="121"/>
                  </a:lnTo>
                  <a:lnTo>
                    <a:pt x="2401" y="121"/>
                  </a:lnTo>
                  <a:lnTo>
                    <a:pt x="2405" y="121"/>
                  </a:lnTo>
                  <a:lnTo>
                    <a:pt x="2408" y="121"/>
                  </a:lnTo>
                  <a:lnTo>
                    <a:pt x="2412" y="118"/>
                  </a:lnTo>
                  <a:lnTo>
                    <a:pt x="2416" y="107"/>
                  </a:lnTo>
                  <a:lnTo>
                    <a:pt x="2419" y="99"/>
                  </a:lnTo>
                  <a:lnTo>
                    <a:pt x="2419" y="96"/>
                  </a:lnTo>
                  <a:lnTo>
                    <a:pt x="2423" y="92"/>
                  </a:lnTo>
                  <a:lnTo>
                    <a:pt x="2426" y="92"/>
                  </a:lnTo>
                  <a:lnTo>
                    <a:pt x="2430" y="88"/>
                  </a:lnTo>
                  <a:lnTo>
                    <a:pt x="2434" y="81"/>
                  </a:lnTo>
                  <a:lnTo>
                    <a:pt x="2437" y="81"/>
                  </a:lnTo>
                  <a:lnTo>
                    <a:pt x="2441" y="81"/>
                  </a:lnTo>
                  <a:lnTo>
                    <a:pt x="2444" y="81"/>
                  </a:lnTo>
                  <a:lnTo>
                    <a:pt x="2448" y="81"/>
                  </a:lnTo>
                  <a:lnTo>
                    <a:pt x="2452" y="81"/>
                  </a:lnTo>
                  <a:lnTo>
                    <a:pt x="2455" y="81"/>
                  </a:lnTo>
                  <a:lnTo>
                    <a:pt x="2455" y="85"/>
                  </a:lnTo>
                  <a:lnTo>
                    <a:pt x="2459" y="85"/>
                  </a:lnTo>
                  <a:lnTo>
                    <a:pt x="2462" y="85"/>
                  </a:lnTo>
                  <a:lnTo>
                    <a:pt x="2466" y="85"/>
                  </a:lnTo>
                  <a:lnTo>
                    <a:pt x="2470" y="88"/>
                  </a:lnTo>
                  <a:lnTo>
                    <a:pt x="2473" y="88"/>
                  </a:lnTo>
                  <a:lnTo>
                    <a:pt x="2477" y="88"/>
                  </a:lnTo>
                  <a:lnTo>
                    <a:pt x="2480" y="92"/>
                  </a:lnTo>
                  <a:lnTo>
                    <a:pt x="2484" y="92"/>
                  </a:lnTo>
                  <a:lnTo>
                    <a:pt x="2488" y="92"/>
                  </a:lnTo>
                  <a:lnTo>
                    <a:pt x="2491" y="92"/>
                  </a:lnTo>
                  <a:lnTo>
                    <a:pt x="2495" y="92"/>
                  </a:lnTo>
                  <a:lnTo>
                    <a:pt x="2499" y="92"/>
                  </a:lnTo>
                  <a:lnTo>
                    <a:pt x="2502" y="92"/>
                  </a:lnTo>
                  <a:lnTo>
                    <a:pt x="2506" y="92"/>
                  </a:lnTo>
                  <a:lnTo>
                    <a:pt x="2509" y="88"/>
                  </a:lnTo>
                  <a:lnTo>
                    <a:pt x="2509" y="85"/>
                  </a:lnTo>
                  <a:lnTo>
                    <a:pt x="2513" y="85"/>
                  </a:lnTo>
                  <a:lnTo>
                    <a:pt x="2517" y="85"/>
                  </a:lnTo>
                  <a:lnTo>
                    <a:pt x="2520" y="85"/>
                  </a:lnTo>
                  <a:lnTo>
                    <a:pt x="2524" y="88"/>
                  </a:lnTo>
                  <a:lnTo>
                    <a:pt x="2527" y="88"/>
                  </a:lnTo>
                  <a:lnTo>
                    <a:pt x="2531" y="88"/>
                  </a:lnTo>
                  <a:lnTo>
                    <a:pt x="2535" y="88"/>
                  </a:lnTo>
                  <a:lnTo>
                    <a:pt x="2538" y="88"/>
                  </a:lnTo>
                  <a:lnTo>
                    <a:pt x="2542" y="92"/>
                  </a:lnTo>
                  <a:lnTo>
                    <a:pt x="2545" y="92"/>
                  </a:lnTo>
                  <a:lnTo>
                    <a:pt x="2549" y="92"/>
                  </a:lnTo>
                  <a:lnTo>
                    <a:pt x="2553" y="96"/>
                  </a:lnTo>
                  <a:lnTo>
                    <a:pt x="2556" y="96"/>
                  </a:lnTo>
                  <a:lnTo>
                    <a:pt x="2560" y="96"/>
                  </a:lnTo>
                  <a:lnTo>
                    <a:pt x="2563" y="96"/>
                  </a:lnTo>
                  <a:lnTo>
                    <a:pt x="2567" y="96"/>
                  </a:lnTo>
                  <a:lnTo>
                    <a:pt x="2571" y="96"/>
                  </a:lnTo>
                  <a:lnTo>
                    <a:pt x="2574" y="96"/>
                  </a:lnTo>
                  <a:lnTo>
                    <a:pt x="2578" y="96"/>
                  </a:lnTo>
                  <a:lnTo>
                    <a:pt x="2581" y="96"/>
                  </a:lnTo>
                  <a:lnTo>
                    <a:pt x="2585" y="96"/>
                  </a:lnTo>
                  <a:lnTo>
                    <a:pt x="2589" y="96"/>
                  </a:lnTo>
                  <a:lnTo>
                    <a:pt x="2592" y="96"/>
                  </a:lnTo>
                  <a:lnTo>
                    <a:pt x="2596" y="96"/>
                  </a:lnTo>
                  <a:lnTo>
                    <a:pt x="2599" y="96"/>
                  </a:lnTo>
                  <a:lnTo>
                    <a:pt x="2599" y="99"/>
                  </a:lnTo>
                  <a:lnTo>
                    <a:pt x="2603" y="99"/>
                  </a:lnTo>
                  <a:lnTo>
                    <a:pt x="2607" y="99"/>
                  </a:lnTo>
                  <a:lnTo>
                    <a:pt x="2610" y="99"/>
                  </a:lnTo>
                  <a:lnTo>
                    <a:pt x="2614" y="99"/>
                  </a:lnTo>
                  <a:lnTo>
                    <a:pt x="2617" y="99"/>
                  </a:lnTo>
                  <a:lnTo>
                    <a:pt x="2621" y="99"/>
                  </a:lnTo>
                  <a:lnTo>
                    <a:pt x="2625" y="99"/>
                  </a:lnTo>
                  <a:lnTo>
                    <a:pt x="2628" y="99"/>
                  </a:lnTo>
                  <a:lnTo>
                    <a:pt x="2632" y="96"/>
                  </a:lnTo>
                  <a:lnTo>
                    <a:pt x="2635" y="96"/>
                  </a:lnTo>
                  <a:lnTo>
                    <a:pt x="2639" y="96"/>
                  </a:lnTo>
                  <a:lnTo>
                    <a:pt x="2643" y="96"/>
                  </a:lnTo>
                  <a:lnTo>
                    <a:pt x="2646" y="96"/>
                  </a:lnTo>
                  <a:lnTo>
                    <a:pt x="2650" y="96"/>
                  </a:lnTo>
                  <a:lnTo>
                    <a:pt x="2653" y="96"/>
                  </a:lnTo>
                  <a:lnTo>
                    <a:pt x="2657" y="96"/>
                  </a:lnTo>
                  <a:lnTo>
                    <a:pt x="2661" y="96"/>
                  </a:lnTo>
                  <a:lnTo>
                    <a:pt x="2664" y="99"/>
                  </a:lnTo>
                  <a:lnTo>
                    <a:pt x="2668" y="99"/>
                  </a:lnTo>
                  <a:lnTo>
                    <a:pt x="2671" y="99"/>
                  </a:lnTo>
                  <a:lnTo>
                    <a:pt x="2675" y="99"/>
                  </a:lnTo>
                  <a:lnTo>
                    <a:pt x="2679" y="99"/>
                  </a:lnTo>
                  <a:lnTo>
                    <a:pt x="2682" y="99"/>
                  </a:lnTo>
                  <a:lnTo>
                    <a:pt x="2686" y="99"/>
                  </a:lnTo>
                  <a:lnTo>
                    <a:pt x="2689" y="96"/>
                  </a:lnTo>
                  <a:lnTo>
                    <a:pt x="2693" y="96"/>
                  </a:lnTo>
                  <a:lnTo>
                    <a:pt x="2697" y="96"/>
                  </a:lnTo>
                  <a:lnTo>
                    <a:pt x="2700" y="96"/>
                  </a:lnTo>
                  <a:lnTo>
                    <a:pt x="2704" y="96"/>
                  </a:lnTo>
                  <a:lnTo>
                    <a:pt x="2707" y="96"/>
                  </a:lnTo>
                  <a:lnTo>
                    <a:pt x="2711" y="99"/>
                  </a:lnTo>
                  <a:lnTo>
                    <a:pt x="2715" y="99"/>
                  </a:lnTo>
                  <a:lnTo>
                    <a:pt x="2718" y="99"/>
                  </a:lnTo>
                  <a:lnTo>
                    <a:pt x="2722" y="99"/>
                  </a:lnTo>
                  <a:lnTo>
                    <a:pt x="2725" y="99"/>
                  </a:lnTo>
                  <a:lnTo>
                    <a:pt x="2725" y="103"/>
                  </a:lnTo>
                  <a:lnTo>
                    <a:pt x="2729" y="103"/>
                  </a:lnTo>
                  <a:lnTo>
                    <a:pt x="2733" y="103"/>
                  </a:lnTo>
                  <a:lnTo>
                    <a:pt x="2736" y="103"/>
                  </a:lnTo>
                  <a:lnTo>
                    <a:pt x="2740" y="107"/>
                  </a:lnTo>
                  <a:lnTo>
                    <a:pt x="2743" y="107"/>
                  </a:lnTo>
                  <a:lnTo>
                    <a:pt x="2747" y="107"/>
                  </a:lnTo>
                  <a:lnTo>
                    <a:pt x="2751" y="110"/>
                  </a:lnTo>
                  <a:lnTo>
                    <a:pt x="2754" y="110"/>
                  </a:lnTo>
                  <a:lnTo>
                    <a:pt x="2758" y="110"/>
                  </a:lnTo>
                  <a:lnTo>
                    <a:pt x="2761" y="110"/>
                  </a:lnTo>
                  <a:lnTo>
                    <a:pt x="2765" y="114"/>
                  </a:lnTo>
                  <a:lnTo>
                    <a:pt x="2769" y="114"/>
                  </a:lnTo>
                  <a:lnTo>
                    <a:pt x="2772" y="114"/>
                  </a:lnTo>
                  <a:lnTo>
                    <a:pt x="2776" y="114"/>
                  </a:lnTo>
                  <a:lnTo>
                    <a:pt x="2779" y="114"/>
                  </a:lnTo>
                  <a:lnTo>
                    <a:pt x="2779" y="118"/>
                  </a:lnTo>
                  <a:lnTo>
                    <a:pt x="2783" y="118"/>
                  </a:lnTo>
                  <a:lnTo>
                    <a:pt x="2787" y="118"/>
                  </a:lnTo>
                  <a:lnTo>
                    <a:pt x="2790" y="118"/>
                  </a:lnTo>
                  <a:lnTo>
                    <a:pt x="2794" y="121"/>
                  </a:lnTo>
                  <a:lnTo>
                    <a:pt x="2797" y="121"/>
                  </a:lnTo>
                  <a:lnTo>
                    <a:pt x="2801" y="121"/>
                  </a:lnTo>
                  <a:lnTo>
                    <a:pt x="2805" y="121"/>
                  </a:lnTo>
                  <a:lnTo>
                    <a:pt x="2808" y="125"/>
                  </a:lnTo>
                  <a:lnTo>
                    <a:pt x="2812" y="125"/>
                  </a:lnTo>
                  <a:lnTo>
                    <a:pt x="2815" y="125"/>
                  </a:lnTo>
                  <a:lnTo>
                    <a:pt x="2819" y="125"/>
                  </a:lnTo>
                  <a:lnTo>
                    <a:pt x="2823" y="125"/>
                  </a:lnTo>
                  <a:lnTo>
                    <a:pt x="2826" y="129"/>
                  </a:lnTo>
                  <a:lnTo>
                    <a:pt x="2830" y="129"/>
                  </a:lnTo>
                  <a:lnTo>
                    <a:pt x="2833" y="129"/>
                  </a:lnTo>
                  <a:lnTo>
                    <a:pt x="2837" y="129"/>
                  </a:lnTo>
                  <a:lnTo>
                    <a:pt x="2841" y="125"/>
                  </a:lnTo>
                  <a:lnTo>
                    <a:pt x="2844" y="121"/>
                  </a:lnTo>
                  <a:lnTo>
                    <a:pt x="2848" y="114"/>
                  </a:lnTo>
                  <a:lnTo>
                    <a:pt x="2851" y="110"/>
                  </a:lnTo>
                  <a:lnTo>
                    <a:pt x="2851" y="107"/>
                  </a:lnTo>
                  <a:lnTo>
                    <a:pt x="2855" y="103"/>
                  </a:lnTo>
                  <a:lnTo>
                    <a:pt x="2859" y="103"/>
                  </a:lnTo>
                  <a:lnTo>
                    <a:pt x="2862" y="103"/>
                  </a:lnTo>
                  <a:lnTo>
                    <a:pt x="2866" y="103"/>
                  </a:lnTo>
                  <a:lnTo>
                    <a:pt x="2869" y="99"/>
                  </a:lnTo>
                  <a:lnTo>
                    <a:pt x="2869" y="92"/>
                  </a:lnTo>
                  <a:lnTo>
                    <a:pt x="2873" y="88"/>
                  </a:lnTo>
                  <a:lnTo>
                    <a:pt x="2877" y="85"/>
                  </a:lnTo>
                  <a:lnTo>
                    <a:pt x="2880" y="81"/>
                  </a:lnTo>
                  <a:lnTo>
                    <a:pt x="2884" y="81"/>
                  </a:lnTo>
                  <a:lnTo>
                    <a:pt x="2887" y="77"/>
                  </a:lnTo>
                  <a:lnTo>
                    <a:pt x="2891" y="81"/>
                  </a:lnTo>
                  <a:lnTo>
                    <a:pt x="2895" y="81"/>
                  </a:lnTo>
                  <a:lnTo>
                    <a:pt x="2898" y="81"/>
                  </a:lnTo>
                  <a:lnTo>
                    <a:pt x="2902" y="81"/>
                  </a:lnTo>
                  <a:lnTo>
                    <a:pt x="2905" y="85"/>
                  </a:lnTo>
                  <a:lnTo>
                    <a:pt x="2909" y="85"/>
                  </a:lnTo>
                  <a:lnTo>
                    <a:pt x="2913" y="81"/>
                  </a:lnTo>
                  <a:lnTo>
                    <a:pt x="2916" y="77"/>
                  </a:lnTo>
                  <a:lnTo>
                    <a:pt x="2920" y="74"/>
                  </a:lnTo>
                  <a:lnTo>
                    <a:pt x="2920" y="70"/>
                  </a:lnTo>
                  <a:lnTo>
                    <a:pt x="2923" y="66"/>
                  </a:lnTo>
                  <a:lnTo>
                    <a:pt x="2927" y="63"/>
                  </a:lnTo>
                  <a:lnTo>
                    <a:pt x="2931" y="63"/>
                  </a:lnTo>
                  <a:lnTo>
                    <a:pt x="2934" y="63"/>
                  </a:lnTo>
                  <a:lnTo>
                    <a:pt x="2938" y="66"/>
                  </a:lnTo>
                  <a:lnTo>
                    <a:pt x="2941" y="66"/>
                  </a:lnTo>
                  <a:lnTo>
                    <a:pt x="2945" y="66"/>
                  </a:lnTo>
                  <a:lnTo>
                    <a:pt x="2949" y="66"/>
                  </a:lnTo>
                  <a:lnTo>
                    <a:pt x="2952" y="66"/>
                  </a:lnTo>
                  <a:lnTo>
                    <a:pt x="2956" y="66"/>
                  </a:lnTo>
                  <a:lnTo>
                    <a:pt x="2959" y="66"/>
                  </a:lnTo>
                  <a:lnTo>
                    <a:pt x="2963" y="66"/>
                  </a:lnTo>
                  <a:lnTo>
                    <a:pt x="2967" y="70"/>
                  </a:lnTo>
                  <a:lnTo>
                    <a:pt x="2970" y="66"/>
                  </a:lnTo>
                  <a:lnTo>
                    <a:pt x="2974" y="70"/>
                  </a:lnTo>
                  <a:lnTo>
                    <a:pt x="2977" y="70"/>
                  </a:lnTo>
                  <a:lnTo>
                    <a:pt x="2981" y="66"/>
                  </a:lnTo>
                  <a:lnTo>
                    <a:pt x="2985" y="63"/>
                  </a:lnTo>
                </a:path>
              </a:pathLst>
            </a:custGeom>
            <a:noFill/>
            <a:ln w="11113" cap="flat">
              <a:solidFill>
                <a:srgbClr val="00EF00"/>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48" name="Freeform 277">
              <a:extLst>
                <a:ext uri="{FF2B5EF4-FFF2-40B4-BE49-F238E27FC236}">
                  <a16:creationId xmlns:a16="http://schemas.microsoft.com/office/drawing/2014/main" id="{B248B2F5-170C-46DE-979F-32ACC3918FFA}"/>
                </a:ext>
              </a:extLst>
            </p:cNvPr>
            <p:cNvSpPr>
              <a:spLocks/>
            </p:cNvSpPr>
            <p:nvPr/>
          </p:nvSpPr>
          <p:spPr bwMode="auto">
            <a:xfrm>
              <a:off x="1555" y="1882"/>
              <a:ext cx="2985" cy="664"/>
            </a:xfrm>
            <a:custGeom>
              <a:avLst/>
              <a:gdLst>
                <a:gd name="T0" fmla="*/ 43 w 2985"/>
                <a:gd name="T1" fmla="*/ 15 h 664"/>
                <a:gd name="T2" fmla="*/ 90 w 2985"/>
                <a:gd name="T3" fmla="*/ 48 h 664"/>
                <a:gd name="T4" fmla="*/ 140 w 2985"/>
                <a:gd name="T5" fmla="*/ 73 h 664"/>
                <a:gd name="T6" fmla="*/ 187 w 2985"/>
                <a:gd name="T7" fmla="*/ 40 h 664"/>
                <a:gd name="T8" fmla="*/ 237 w 2985"/>
                <a:gd name="T9" fmla="*/ 70 h 664"/>
                <a:gd name="T10" fmla="*/ 284 w 2985"/>
                <a:gd name="T11" fmla="*/ 40 h 664"/>
                <a:gd name="T12" fmla="*/ 334 w 2985"/>
                <a:gd name="T13" fmla="*/ 66 h 664"/>
                <a:gd name="T14" fmla="*/ 381 w 2985"/>
                <a:gd name="T15" fmla="*/ 88 h 664"/>
                <a:gd name="T16" fmla="*/ 428 w 2985"/>
                <a:gd name="T17" fmla="*/ 106 h 664"/>
                <a:gd name="T18" fmla="*/ 482 w 2985"/>
                <a:gd name="T19" fmla="*/ 128 h 664"/>
                <a:gd name="T20" fmla="*/ 536 w 2985"/>
                <a:gd name="T21" fmla="*/ 154 h 664"/>
                <a:gd name="T22" fmla="*/ 586 w 2985"/>
                <a:gd name="T23" fmla="*/ 180 h 664"/>
                <a:gd name="T24" fmla="*/ 637 w 2985"/>
                <a:gd name="T25" fmla="*/ 187 h 664"/>
                <a:gd name="T26" fmla="*/ 687 w 2985"/>
                <a:gd name="T27" fmla="*/ 198 h 664"/>
                <a:gd name="T28" fmla="*/ 738 w 2985"/>
                <a:gd name="T29" fmla="*/ 231 h 664"/>
                <a:gd name="T30" fmla="*/ 781 w 2985"/>
                <a:gd name="T31" fmla="*/ 264 h 664"/>
                <a:gd name="T32" fmla="*/ 831 w 2985"/>
                <a:gd name="T33" fmla="*/ 286 h 664"/>
                <a:gd name="T34" fmla="*/ 882 w 2985"/>
                <a:gd name="T35" fmla="*/ 312 h 664"/>
                <a:gd name="T36" fmla="*/ 925 w 2985"/>
                <a:gd name="T37" fmla="*/ 290 h 664"/>
                <a:gd name="T38" fmla="*/ 975 w 2985"/>
                <a:gd name="T39" fmla="*/ 308 h 664"/>
                <a:gd name="T40" fmla="*/ 1022 w 2985"/>
                <a:gd name="T41" fmla="*/ 316 h 664"/>
                <a:gd name="T42" fmla="*/ 1076 w 2985"/>
                <a:gd name="T43" fmla="*/ 308 h 664"/>
                <a:gd name="T44" fmla="*/ 1127 w 2985"/>
                <a:gd name="T45" fmla="*/ 330 h 664"/>
                <a:gd name="T46" fmla="*/ 1181 w 2985"/>
                <a:gd name="T47" fmla="*/ 345 h 664"/>
                <a:gd name="T48" fmla="*/ 1231 w 2985"/>
                <a:gd name="T49" fmla="*/ 363 h 664"/>
                <a:gd name="T50" fmla="*/ 1285 w 2985"/>
                <a:gd name="T51" fmla="*/ 389 h 664"/>
                <a:gd name="T52" fmla="*/ 1332 w 2985"/>
                <a:gd name="T53" fmla="*/ 396 h 664"/>
                <a:gd name="T54" fmla="*/ 1386 w 2985"/>
                <a:gd name="T55" fmla="*/ 418 h 664"/>
                <a:gd name="T56" fmla="*/ 1433 w 2985"/>
                <a:gd name="T57" fmla="*/ 444 h 664"/>
                <a:gd name="T58" fmla="*/ 1479 w 2985"/>
                <a:gd name="T59" fmla="*/ 459 h 664"/>
                <a:gd name="T60" fmla="*/ 1533 w 2985"/>
                <a:gd name="T61" fmla="*/ 477 h 664"/>
                <a:gd name="T62" fmla="*/ 1584 w 2985"/>
                <a:gd name="T63" fmla="*/ 481 h 664"/>
                <a:gd name="T64" fmla="*/ 1634 w 2985"/>
                <a:gd name="T65" fmla="*/ 492 h 664"/>
                <a:gd name="T66" fmla="*/ 1685 w 2985"/>
                <a:gd name="T67" fmla="*/ 510 h 664"/>
                <a:gd name="T68" fmla="*/ 1732 w 2985"/>
                <a:gd name="T69" fmla="*/ 514 h 664"/>
                <a:gd name="T70" fmla="*/ 1782 w 2985"/>
                <a:gd name="T71" fmla="*/ 484 h 664"/>
                <a:gd name="T72" fmla="*/ 1832 w 2985"/>
                <a:gd name="T73" fmla="*/ 499 h 664"/>
                <a:gd name="T74" fmla="*/ 1886 w 2985"/>
                <a:gd name="T75" fmla="*/ 521 h 664"/>
                <a:gd name="T76" fmla="*/ 1933 w 2985"/>
                <a:gd name="T77" fmla="*/ 528 h 664"/>
                <a:gd name="T78" fmla="*/ 1987 w 2985"/>
                <a:gd name="T79" fmla="*/ 543 h 664"/>
                <a:gd name="T80" fmla="*/ 2030 w 2985"/>
                <a:gd name="T81" fmla="*/ 528 h 664"/>
                <a:gd name="T82" fmla="*/ 2084 w 2985"/>
                <a:gd name="T83" fmla="*/ 547 h 664"/>
                <a:gd name="T84" fmla="*/ 2131 w 2985"/>
                <a:gd name="T85" fmla="*/ 565 h 664"/>
                <a:gd name="T86" fmla="*/ 2182 w 2985"/>
                <a:gd name="T87" fmla="*/ 587 h 664"/>
                <a:gd name="T88" fmla="*/ 2236 w 2985"/>
                <a:gd name="T89" fmla="*/ 602 h 664"/>
                <a:gd name="T90" fmla="*/ 2286 w 2985"/>
                <a:gd name="T91" fmla="*/ 613 h 664"/>
                <a:gd name="T92" fmla="*/ 2336 w 2985"/>
                <a:gd name="T93" fmla="*/ 613 h 664"/>
                <a:gd name="T94" fmla="*/ 2387 w 2985"/>
                <a:gd name="T95" fmla="*/ 627 h 664"/>
                <a:gd name="T96" fmla="*/ 2437 w 2985"/>
                <a:gd name="T97" fmla="*/ 591 h 664"/>
                <a:gd name="T98" fmla="*/ 2488 w 2985"/>
                <a:gd name="T99" fmla="*/ 605 h 664"/>
                <a:gd name="T100" fmla="*/ 2542 w 2985"/>
                <a:gd name="T101" fmla="*/ 605 h 664"/>
                <a:gd name="T102" fmla="*/ 2592 w 2985"/>
                <a:gd name="T103" fmla="*/ 616 h 664"/>
                <a:gd name="T104" fmla="*/ 2646 w 2985"/>
                <a:gd name="T105" fmla="*/ 620 h 664"/>
                <a:gd name="T106" fmla="*/ 2697 w 2985"/>
                <a:gd name="T107" fmla="*/ 620 h 664"/>
                <a:gd name="T108" fmla="*/ 2747 w 2985"/>
                <a:gd name="T109" fmla="*/ 638 h 664"/>
                <a:gd name="T110" fmla="*/ 2797 w 2985"/>
                <a:gd name="T111" fmla="*/ 653 h 664"/>
                <a:gd name="T112" fmla="*/ 2851 w 2985"/>
                <a:gd name="T113" fmla="*/ 642 h 664"/>
                <a:gd name="T114" fmla="*/ 2898 w 2985"/>
                <a:gd name="T115" fmla="*/ 616 h 664"/>
                <a:gd name="T116" fmla="*/ 2945 w 2985"/>
                <a:gd name="T117" fmla="*/ 602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85" h="664">
                  <a:moveTo>
                    <a:pt x="0" y="55"/>
                  </a:moveTo>
                  <a:lnTo>
                    <a:pt x="3" y="55"/>
                  </a:lnTo>
                  <a:lnTo>
                    <a:pt x="7" y="26"/>
                  </a:lnTo>
                  <a:lnTo>
                    <a:pt x="7" y="7"/>
                  </a:lnTo>
                  <a:lnTo>
                    <a:pt x="10" y="0"/>
                  </a:lnTo>
                  <a:lnTo>
                    <a:pt x="14" y="0"/>
                  </a:lnTo>
                  <a:lnTo>
                    <a:pt x="18" y="4"/>
                  </a:lnTo>
                  <a:lnTo>
                    <a:pt x="21" y="4"/>
                  </a:lnTo>
                  <a:lnTo>
                    <a:pt x="25" y="4"/>
                  </a:lnTo>
                  <a:lnTo>
                    <a:pt x="28" y="4"/>
                  </a:lnTo>
                  <a:lnTo>
                    <a:pt x="32" y="7"/>
                  </a:lnTo>
                  <a:lnTo>
                    <a:pt x="36" y="11"/>
                  </a:lnTo>
                  <a:lnTo>
                    <a:pt x="39" y="11"/>
                  </a:lnTo>
                  <a:lnTo>
                    <a:pt x="43" y="11"/>
                  </a:lnTo>
                  <a:lnTo>
                    <a:pt x="43" y="15"/>
                  </a:lnTo>
                  <a:lnTo>
                    <a:pt x="46" y="18"/>
                  </a:lnTo>
                  <a:lnTo>
                    <a:pt x="50" y="18"/>
                  </a:lnTo>
                  <a:lnTo>
                    <a:pt x="54" y="22"/>
                  </a:lnTo>
                  <a:lnTo>
                    <a:pt x="57" y="22"/>
                  </a:lnTo>
                  <a:lnTo>
                    <a:pt x="61" y="26"/>
                  </a:lnTo>
                  <a:lnTo>
                    <a:pt x="61" y="29"/>
                  </a:lnTo>
                  <a:lnTo>
                    <a:pt x="64" y="29"/>
                  </a:lnTo>
                  <a:lnTo>
                    <a:pt x="68" y="33"/>
                  </a:lnTo>
                  <a:lnTo>
                    <a:pt x="72" y="37"/>
                  </a:lnTo>
                  <a:lnTo>
                    <a:pt x="75" y="37"/>
                  </a:lnTo>
                  <a:lnTo>
                    <a:pt x="79" y="40"/>
                  </a:lnTo>
                  <a:lnTo>
                    <a:pt x="79" y="44"/>
                  </a:lnTo>
                  <a:lnTo>
                    <a:pt x="82" y="44"/>
                  </a:lnTo>
                  <a:lnTo>
                    <a:pt x="86" y="44"/>
                  </a:lnTo>
                  <a:lnTo>
                    <a:pt x="90" y="48"/>
                  </a:lnTo>
                  <a:lnTo>
                    <a:pt x="93" y="48"/>
                  </a:lnTo>
                  <a:lnTo>
                    <a:pt x="97" y="51"/>
                  </a:lnTo>
                  <a:lnTo>
                    <a:pt x="97" y="55"/>
                  </a:lnTo>
                  <a:lnTo>
                    <a:pt x="100" y="55"/>
                  </a:lnTo>
                  <a:lnTo>
                    <a:pt x="104" y="59"/>
                  </a:lnTo>
                  <a:lnTo>
                    <a:pt x="108" y="59"/>
                  </a:lnTo>
                  <a:lnTo>
                    <a:pt x="111" y="62"/>
                  </a:lnTo>
                  <a:lnTo>
                    <a:pt x="115" y="59"/>
                  </a:lnTo>
                  <a:lnTo>
                    <a:pt x="118" y="62"/>
                  </a:lnTo>
                  <a:lnTo>
                    <a:pt x="122" y="62"/>
                  </a:lnTo>
                  <a:lnTo>
                    <a:pt x="126" y="66"/>
                  </a:lnTo>
                  <a:lnTo>
                    <a:pt x="129" y="66"/>
                  </a:lnTo>
                  <a:lnTo>
                    <a:pt x="133" y="70"/>
                  </a:lnTo>
                  <a:lnTo>
                    <a:pt x="136" y="73"/>
                  </a:lnTo>
                  <a:lnTo>
                    <a:pt x="140" y="73"/>
                  </a:lnTo>
                  <a:lnTo>
                    <a:pt x="144" y="70"/>
                  </a:lnTo>
                  <a:lnTo>
                    <a:pt x="147" y="66"/>
                  </a:lnTo>
                  <a:lnTo>
                    <a:pt x="151" y="66"/>
                  </a:lnTo>
                  <a:lnTo>
                    <a:pt x="151" y="62"/>
                  </a:lnTo>
                  <a:lnTo>
                    <a:pt x="154" y="59"/>
                  </a:lnTo>
                  <a:lnTo>
                    <a:pt x="158" y="55"/>
                  </a:lnTo>
                  <a:lnTo>
                    <a:pt x="162" y="59"/>
                  </a:lnTo>
                  <a:lnTo>
                    <a:pt x="165" y="59"/>
                  </a:lnTo>
                  <a:lnTo>
                    <a:pt x="169" y="59"/>
                  </a:lnTo>
                  <a:lnTo>
                    <a:pt x="172" y="59"/>
                  </a:lnTo>
                  <a:lnTo>
                    <a:pt x="176" y="62"/>
                  </a:lnTo>
                  <a:lnTo>
                    <a:pt x="180" y="59"/>
                  </a:lnTo>
                  <a:lnTo>
                    <a:pt x="183" y="48"/>
                  </a:lnTo>
                  <a:lnTo>
                    <a:pt x="187" y="44"/>
                  </a:lnTo>
                  <a:lnTo>
                    <a:pt x="187" y="40"/>
                  </a:lnTo>
                  <a:lnTo>
                    <a:pt x="190" y="37"/>
                  </a:lnTo>
                  <a:lnTo>
                    <a:pt x="194" y="40"/>
                  </a:lnTo>
                  <a:lnTo>
                    <a:pt x="198" y="40"/>
                  </a:lnTo>
                  <a:lnTo>
                    <a:pt x="201" y="44"/>
                  </a:lnTo>
                  <a:lnTo>
                    <a:pt x="205" y="48"/>
                  </a:lnTo>
                  <a:lnTo>
                    <a:pt x="208" y="51"/>
                  </a:lnTo>
                  <a:lnTo>
                    <a:pt x="212" y="55"/>
                  </a:lnTo>
                  <a:lnTo>
                    <a:pt x="216" y="55"/>
                  </a:lnTo>
                  <a:lnTo>
                    <a:pt x="219" y="55"/>
                  </a:lnTo>
                  <a:lnTo>
                    <a:pt x="223" y="59"/>
                  </a:lnTo>
                  <a:lnTo>
                    <a:pt x="223" y="62"/>
                  </a:lnTo>
                  <a:lnTo>
                    <a:pt x="226" y="62"/>
                  </a:lnTo>
                  <a:lnTo>
                    <a:pt x="230" y="66"/>
                  </a:lnTo>
                  <a:lnTo>
                    <a:pt x="234" y="66"/>
                  </a:lnTo>
                  <a:lnTo>
                    <a:pt x="237" y="70"/>
                  </a:lnTo>
                  <a:lnTo>
                    <a:pt x="241" y="73"/>
                  </a:lnTo>
                  <a:lnTo>
                    <a:pt x="244" y="77"/>
                  </a:lnTo>
                  <a:lnTo>
                    <a:pt x="248" y="77"/>
                  </a:lnTo>
                  <a:lnTo>
                    <a:pt x="252" y="81"/>
                  </a:lnTo>
                  <a:lnTo>
                    <a:pt x="255" y="70"/>
                  </a:lnTo>
                  <a:lnTo>
                    <a:pt x="259" y="55"/>
                  </a:lnTo>
                  <a:lnTo>
                    <a:pt x="259" y="40"/>
                  </a:lnTo>
                  <a:lnTo>
                    <a:pt x="262" y="37"/>
                  </a:lnTo>
                  <a:lnTo>
                    <a:pt x="266" y="33"/>
                  </a:lnTo>
                  <a:lnTo>
                    <a:pt x="270" y="33"/>
                  </a:lnTo>
                  <a:lnTo>
                    <a:pt x="273" y="33"/>
                  </a:lnTo>
                  <a:lnTo>
                    <a:pt x="277" y="33"/>
                  </a:lnTo>
                  <a:lnTo>
                    <a:pt x="277" y="37"/>
                  </a:lnTo>
                  <a:lnTo>
                    <a:pt x="280" y="37"/>
                  </a:lnTo>
                  <a:lnTo>
                    <a:pt x="284" y="40"/>
                  </a:lnTo>
                  <a:lnTo>
                    <a:pt x="288" y="40"/>
                  </a:lnTo>
                  <a:lnTo>
                    <a:pt x="291" y="44"/>
                  </a:lnTo>
                  <a:lnTo>
                    <a:pt x="295" y="40"/>
                  </a:lnTo>
                  <a:lnTo>
                    <a:pt x="298" y="44"/>
                  </a:lnTo>
                  <a:lnTo>
                    <a:pt x="302" y="44"/>
                  </a:lnTo>
                  <a:lnTo>
                    <a:pt x="306" y="48"/>
                  </a:lnTo>
                  <a:lnTo>
                    <a:pt x="309" y="48"/>
                  </a:lnTo>
                  <a:lnTo>
                    <a:pt x="313" y="51"/>
                  </a:lnTo>
                  <a:lnTo>
                    <a:pt x="316" y="55"/>
                  </a:lnTo>
                  <a:lnTo>
                    <a:pt x="320" y="55"/>
                  </a:lnTo>
                  <a:lnTo>
                    <a:pt x="324" y="59"/>
                  </a:lnTo>
                  <a:lnTo>
                    <a:pt x="327" y="59"/>
                  </a:lnTo>
                  <a:lnTo>
                    <a:pt x="331" y="62"/>
                  </a:lnTo>
                  <a:lnTo>
                    <a:pt x="331" y="66"/>
                  </a:lnTo>
                  <a:lnTo>
                    <a:pt x="334" y="66"/>
                  </a:lnTo>
                  <a:lnTo>
                    <a:pt x="338" y="70"/>
                  </a:lnTo>
                  <a:lnTo>
                    <a:pt x="342" y="70"/>
                  </a:lnTo>
                  <a:lnTo>
                    <a:pt x="345" y="73"/>
                  </a:lnTo>
                  <a:lnTo>
                    <a:pt x="349" y="73"/>
                  </a:lnTo>
                  <a:lnTo>
                    <a:pt x="349" y="77"/>
                  </a:lnTo>
                  <a:lnTo>
                    <a:pt x="352" y="77"/>
                  </a:lnTo>
                  <a:lnTo>
                    <a:pt x="356" y="81"/>
                  </a:lnTo>
                  <a:lnTo>
                    <a:pt x="360" y="81"/>
                  </a:lnTo>
                  <a:lnTo>
                    <a:pt x="363" y="84"/>
                  </a:lnTo>
                  <a:lnTo>
                    <a:pt x="367" y="84"/>
                  </a:lnTo>
                  <a:lnTo>
                    <a:pt x="367" y="81"/>
                  </a:lnTo>
                  <a:lnTo>
                    <a:pt x="370" y="84"/>
                  </a:lnTo>
                  <a:lnTo>
                    <a:pt x="374" y="84"/>
                  </a:lnTo>
                  <a:lnTo>
                    <a:pt x="378" y="88"/>
                  </a:lnTo>
                  <a:lnTo>
                    <a:pt x="381" y="88"/>
                  </a:lnTo>
                  <a:lnTo>
                    <a:pt x="385" y="88"/>
                  </a:lnTo>
                  <a:lnTo>
                    <a:pt x="385" y="92"/>
                  </a:lnTo>
                  <a:lnTo>
                    <a:pt x="388" y="92"/>
                  </a:lnTo>
                  <a:lnTo>
                    <a:pt x="392" y="95"/>
                  </a:lnTo>
                  <a:lnTo>
                    <a:pt x="396" y="95"/>
                  </a:lnTo>
                  <a:lnTo>
                    <a:pt x="399" y="92"/>
                  </a:lnTo>
                  <a:lnTo>
                    <a:pt x="403" y="92"/>
                  </a:lnTo>
                  <a:lnTo>
                    <a:pt x="406" y="95"/>
                  </a:lnTo>
                  <a:lnTo>
                    <a:pt x="410" y="95"/>
                  </a:lnTo>
                  <a:lnTo>
                    <a:pt x="414" y="99"/>
                  </a:lnTo>
                  <a:lnTo>
                    <a:pt x="417" y="99"/>
                  </a:lnTo>
                  <a:lnTo>
                    <a:pt x="421" y="103"/>
                  </a:lnTo>
                  <a:lnTo>
                    <a:pt x="421" y="106"/>
                  </a:lnTo>
                  <a:lnTo>
                    <a:pt x="424" y="106"/>
                  </a:lnTo>
                  <a:lnTo>
                    <a:pt x="428" y="106"/>
                  </a:lnTo>
                  <a:lnTo>
                    <a:pt x="432" y="106"/>
                  </a:lnTo>
                  <a:lnTo>
                    <a:pt x="435" y="106"/>
                  </a:lnTo>
                  <a:lnTo>
                    <a:pt x="439" y="106"/>
                  </a:lnTo>
                  <a:lnTo>
                    <a:pt x="442" y="110"/>
                  </a:lnTo>
                  <a:lnTo>
                    <a:pt x="446" y="110"/>
                  </a:lnTo>
                  <a:lnTo>
                    <a:pt x="450" y="114"/>
                  </a:lnTo>
                  <a:lnTo>
                    <a:pt x="453" y="114"/>
                  </a:lnTo>
                  <a:lnTo>
                    <a:pt x="457" y="117"/>
                  </a:lnTo>
                  <a:lnTo>
                    <a:pt x="460" y="117"/>
                  </a:lnTo>
                  <a:lnTo>
                    <a:pt x="464" y="117"/>
                  </a:lnTo>
                  <a:lnTo>
                    <a:pt x="468" y="121"/>
                  </a:lnTo>
                  <a:lnTo>
                    <a:pt x="471" y="121"/>
                  </a:lnTo>
                  <a:lnTo>
                    <a:pt x="475" y="125"/>
                  </a:lnTo>
                  <a:lnTo>
                    <a:pt x="478" y="125"/>
                  </a:lnTo>
                  <a:lnTo>
                    <a:pt x="482" y="128"/>
                  </a:lnTo>
                  <a:lnTo>
                    <a:pt x="486" y="128"/>
                  </a:lnTo>
                  <a:lnTo>
                    <a:pt x="489" y="132"/>
                  </a:lnTo>
                  <a:lnTo>
                    <a:pt x="493" y="132"/>
                  </a:lnTo>
                  <a:lnTo>
                    <a:pt x="496" y="136"/>
                  </a:lnTo>
                  <a:lnTo>
                    <a:pt x="500" y="136"/>
                  </a:lnTo>
                  <a:lnTo>
                    <a:pt x="504" y="136"/>
                  </a:lnTo>
                  <a:lnTo>
                    <a:pt x="507" y="136"/>
                  </a:lnTo>
                  <a:lnTo>
                    <a:pt x="511" y="139"/>
                  </a:lnTo>
                  <a:lnTo>
                    <a:pt x="514" y="139"/>
                  </a:lnTo>
                  <a:lnTo>
                    <a:pt x="518" y="143"/>
                  </a:lnTo>
                  <a:lnTo>
                    <a:pt x="522" y="143"/>
                  </a:lnTo>
                  <a:lnTo>
                    <a:pt x="525" y="147"/>
                  </a:lnTo>
                  <a:lnTo>
                    <a:pt x="529" y="150"/>
                  </a:lnTo>
                  <a:lnTo>
                    <a:pt x="532" y="150"/>
                  </a:lnTo>
                  <a:lnTo>
                    <a:pt x="536" y="154"/>
                  </a:lnTo>
                  <a:lnTo>
                    <a:pt x="540" y="154"/>
                  </a:lnTo>
                  <a:lnTo>
                    <a:pt x="543" y="158"/>
                  </a:lnTo>
                  <a:lnTo>
                    <a:pt x="547" y="161"/>
                  </a:lnTo>
                  <a:lnTo>
                    <a:pt x="550" y="161"/>
                  </a:lnTo>
                  <a:lnTo>
                    <a:pt x="554" y="165"/>
                  </a:lnTo>
                  <a:lnTo>
                    <a:pt x="558" y="165"/>
                  </a:lnTo>
                  <a:lnTo>
                    <a:pt x="561" y="169"/>
                  </a:lnTo>
                  <a:lnTo>
                    <a:pt x="565" y="172"/>
                  </a:lnTo>
                  <a:lnTo>
                    <a:pt x="568" y="172"/>
                  </a:lnTo>
                  <a:lnTo>
                    <a:pt x="572" y="176"/>
                  </a:lnTo>
                  <a:lnTo>
                    <a:pt x="576" y="176"/>
                  </a:lnTo>
                  <a:lnTo>
                    <a:pt x="579" y="176"/>
                  </a:lnTo>
                  <a:lnTo>
                    <a:pt x="579" y="180"/>
                  </a:lnTo>
                  <a:lnTo>
                    <a:pt x="583" y="180"/>
                  </a:lnTo>
                  <a:lnTo>
                    <a:pt x="586" y="180"/>
                  </a:lnTo>
                  <a:lnTo>
                    <a:pt x="590" y="180"/>
                  </a:lnTo>
                  <a:lnTo>
                    <a:pt x="594" y="183"/>
                  </a:lnTo>
                  <a:lnTo>
                    <a:pt x="597" y="183"/>
                  </a:lnTo>
                  <a:lnTo>
                    <a:pt x="601" y="180"/>
                  </a:lnTo>
                  <a:lnTo>
                    <a:pt x="604" y="180"/>
                  </a:lnTo>
                  <a:lnTo>
                    <a:pt x="608" y="180"/>
                  </a:lnTo>
                  <a:lnTo>
                    <a:pt x="612" y="180"/>
                  </a:lnTo>
                  <a:lnTo>
                    <a:pt x="615" y="176"/>
                  </a:lnTo>
                  <a:lnTo>
                    <a:pt x="619" y="180"/>
                  </a:lnTo>
                  <a:lnTo>
                    <a:pt x="622" y="180"/>
                  </a:lnTo>
                  <a:lnTo>
                    <a:pt x="626" y="180"/>
                  </a:lnTo>
                  <a:lnTo>
                    <a:pt x="630" y="183"/>
                  </a:lnTo>
                  <a:lnTo>
                    <a:pt x="633" y="183"/>
                  </a:lnTo>
                  <a:lnTo>
                    <a:pt x="633" y="187"/>
                  </a:lnTo>
                  <a:lnTo>
                    <a:pt x="637" y="187"/>
                  </a:lnTo>
                  <a:lnTo>
                    <a:pt x="640" y="191"/>
                  </a:lnTo>
                  <a:lnTo>
                    <a:pt x="644" y="191"/>
                  </a:lnTo>
                  <a:lnTo>
                    <a:pt x="648" y="191"/>
                  </a:lnTo>
                  <a:lnTo>
                    <a:pt x="651" y="183"/>
                  </a:lnTo>
                  <a:lnTo>
                    <a:pt x="655" y="183"/>
                  </a:lnTo>
                  <a:lnTo>
                    <a:pt x="658" y="183"/>
                  </a:lnTo>
                  <a:lnTo>
                    <a:pt x="662" y="187"/>
                  </a:lnTo>
                  <a:lnTo>
                    <a:pt x="666" y="191"/>
                  </a:lnTo>
                  <a:lnTo>
                    <a:pt x="669" y="191"/>
                  </a:lnTo>
                  <a:lnTo>
                    <a:pt x="669" y="194"/>
                  </a:lnTo>
                  <a:lnTo>
                    <a:pt x="673" y="194"/>
                  </a:lnTo>
                  <a:lnTo>
                    <a:pt x="676" y="194"/>
                  </a:lnTo>
                  <a:lnTo>
                    <a:pt x="680" y="198"/>
                  </a:lnTo>
                  <a:lnTo>
                    <a:pt x="684" y="198"/>
                  </a:lnTo>
                  <a:lnTo>
                    <a:pt x="687" y="198"/>
                  </a:lnTo>
                  <a:lnTo>
                    <a:pt x="691" y="198"/>
                  </a:lnTo>
                  <a:lnTo>
                    <a:pt x="694" y="202"/>
                  </a:lnTo>
                  <a:lnTo>
                    <a:pt x="698" y="202"/>
                  </a:lnTo>
                  <a:lnTo>
                    <a:pt x="702" y="205"/>
                  </a:lnTo>
                  <a:lnTo>
                    <a:pt x="705" y="209"/>
                  </a:lnTo>
                  <a:lnTo>
                    <a:pt x="709" y="213"/>
                  </a:lnTo>
                  <a:lnTo>
                    <a:pt x="712" y="213"/>
                  </a:lnTo>
                  <a:lnTo>
                    <a:pt x="716" y="216"/>
                  </a:lnTo>
                  <a:lnTo>
                    <a:pt x="720" y="220"/>
                  </a:lnTo>
                  <a:lnTo>
                    <a:pt x="723" y="220"/>
                  </a:lnTo>
                  <a:lnTo>
                    <a:pt x="723" y="224"/>
                  </a:lnTo>
                  <a:lnTo>
                    <a:pt x="727" y="224"/>
                  </a:lnTo>
                  <a:lnTo>
                    <a:pt x="730" y="227"/>
                  </a:lnTo>
                  <a:lnTo>
                    <a:pt x="734" y="231"/>
                  </a:lnTo>
                  <a:lnTo>
                    <a:pt x="738" y="231"/>
                  </a:lnTo>
                  <a:lnTo>
                    <a:pt x="741" y="235"/>
                  </a:lnTo>
                  <a:lnTo>
                    <a:pt x="741" y="238"/>
                  </a:lnTo>
                  <a:lnTo>
                    <a:pt x="745" y="238"/>
                  </a:lnTo>
                  <a:lnTo>
                    <a:pt x="748" y="242"/>
                  </a:lnTo>
                  <a:lnTo>
                    <a:pt x="752" y="246"/>
                  </a:lnTo>
                  <a:lnTo>
                    <a:pt x="756" y="246"/>
                  </a:lnTo>
                  <a:lnTo>
                    <a:pt x="759" y="246"/>
                  </a:lnTo>
                  <a:lnTo>
                    <a:pt x="759" y="249"/>
                  </a:lnTo>
                  <a:lnTo>
                    <a:pt x="763" y="249"/>
                  </a:lnTo>
                  <a:lnTo>
                    <a:pt x="766" y="253"/>
                  </a:lnTo>
                  <a:lnTo>
                    <a:pt x="770" y="253"/>
                  </a:lnTo>
                  <a:lnTo>
                    <a:pt x="774" y="257"/>
                  </a:lnTo>
                  <a:lnTo>
                    <a:pt x="777" y="257"/>
                  </a:lnTo>
                  <a:lnTo>
                    <a:pt x="777" y="260"/>
                  </a:lnTo>
                  <a:lnTo>
                    <a:pt x="781" y="264"/>
                  </a:lnTo>
                  <a:lnTo>
                    <a:pt x="785" y="264"/>
                  </a:lnTo>
                  <a:lnTo>
                    <a:pt x="788" y="264"/>
                  </a:lnTo>
                  <a:lnTo>
                    <a:pt x="792" y="268"/>
                  </a:lnTo>
                  <a:lnTo>
                    <a:pt x="795" y="268"/>
                  </a:lnTo>
                  <a:lnTo>
                    <a:pt x="795" y="271"/>
                  </a:lnTo>
                  <a:lnTo>
                    <a:pt x="799" y="271"/>
                  </a:lnTo>
                  <a:lnTo>
                    <a:pt x="803" y="275"/>
                  </a:lnTo>
                  <a:lnTo>
                    <a:pt x="806" y="279"/>
                  </a:lnTo>
                  <a:lnTo>
                    <a:pt x="810" y="279"/>
                  </a:lnTo>
                  <a:lnTo>
                    <a:pt x="813" y="282"/>
                  </a:lnTo>
                  <a:lnTo>
                    <a:pt x="817" y="286"/>
                  </a:lnTo>
                  <a:lnTo>
                    <a:pt x="821" y="286"/>
                  </a:lnTo>
                  <a:lnTo>
                    <a:pt x="824" y="282"/>
                  </a:lnTo>
                  <a:lnTo>
                    <a:pt x="828" y="286"/>
                  </a:lnTo>
                  <a:lnTo>
                    <a:pt x="831" y="286"/>
                  </a:lnTo>
                  <a:lnTo>
                    <a:pt x="835" y="286"/>
                  </a:lnTo>
                  <a:lnTo>
                    <a:pt x="839" y="290"/>
                  </a:lnTo>
                  <a:lnTo>
                    <a:pt x="842" y="293"/>
                  </a:lnTo>
                  <a:lnTo>
                    <a:pt x="846" y="293"/>
                  </a:lnTo>
                  <a:lnTo>
                    <a:pt x="849" y="297"/>
                  </a:lnTo>
                  <a:lnTo>
                    <a:pt x="853" y="301"/>
                  </a:lnTo>
                  <a:lnTo>
                    <a:pt x="857" y="301"/>
                  </a:lnTo>
                  <a:lnTo>
                    <a:pt x="860" y="304"/>
                  </a:lnTo>
                  <a:lnTo>
                    <a:pt x="864" y="304"/>
                  </a:lnTo>
                  <a:lnTo>
                    <a:pt x="867" y="308"/>
                  </a:lnTo>
                  <a:lnTo>
                    <a:pt x="867" y="304"/>
                  </a:lnTo>
                  <a:lnTo>
                    <a:pt x="871" y="304"/>
                  </a:lnTo>
                  <a:lnTo>
                    <a:pt x="875" y="308"/>
                  </a:lnTo>
                  <a:lnTo>
                    <a:pt x="878" y="308"/>
                  </a:lnTo>
                  <a:lnTo>
                    <a:pt x="882" y="312"/>
                  </a:lnTo>
                  <a:lnTo>
                    <a:pt x="885" y="312"/>
                  </a:lnTo>
                  <a:lnTo>
                    <a:pt x="885" y="316"/>
                  </a:lnTo>
                  <a:lnTo>
                    <a:pt x="889" y="319"/>
                  </a:lnTo>
                  <a:lnTo>
                    <a:pt x="893" y="319"/>
                  </a:lnTo>
                  <a:lnTo>
                    <a:pt x="896" y="316"/>
                  </a:lnTo>
                  <a:lnTo>
                    <a:pt x="900" y="304"/>
                  </a:lnTo>
                  <a:lnTo>
                    <a:pt x="903" y="293"/>
                  </a:lnTo>
                  <a:lnTo>
                    <a:pt x="903" y="286"/>
                  </a:lnTo>
                  <a:lnTo>
                    <a:pt x="907" y="286"/>
                  </a:lnTo>
                  <a:lnTo>
                    <a:pt x="911" y="286"/>
                  </a:lnTo>
                  <a:lnTo>
                    <a:pt x="914" y="286"/>
                  </a:lnTo>
                  <a:lnTo>
                    <a:pt x="918" y="290"/>
                  </a:lnTo>
                  <a:lnTo>
                    <a:pt x="921" y="290"/>
                  </a:lnTo>
                  <a:lnTo>
                    <a:pt x="921" y="293"/>
                  </a:lnTo>
                  <a:lnTo>
                    <a:pt x="925" y="290"/>
                  </a:lnTo>
                  <a:lnTo>
                    <a:pt x="929" y="290"/>
                  </a:lnTo>
                  <a:lnTo>
                    <a:pt x="932" y="286"/>
                  </a:lnTo>
                  <a:lnTo>
                    <a:pt x="936" y="282"/>
                  </a:lnTo>
                  <a:lnTo>
                    <a:pt x="939" y="282"/>
                  </a:lnTo>
                  <a:lnTo>
                    <a:pt x="943" y="286"/>
                  </a:lnTo>
                  <a:lnTo>
                    <a:pt x="947" y="286"/>
                  </a:lnTo>
                  <a:lnTo>
                    <a:pt x="950" y="290"/>
                  </a:lnTo>
                  <a:lnTo>
                    <a:pt x="954" y="293"/>
                  </a:lnTo>
                  <a:lnTo>
                    <a:pt x="957" y="297"/>
                  </a:lnTo>
                  <a:lnTo>
                    <a:pt x="961" y="297"/>
                  </a:lnTo>
                  <a:lnTo>
                    <a:pt x="965" y="301"/>
                  </a:lnTo>
                  <a:lnTo>
                    <a:pt x="968" y="301"/>
                  </a:lnTo>
                  <a:lnTo>
                    <a:pt x="972" y="304"/>
                  </a:lnTo>
                  <a:lnTo>
                    <a:pt x="975" y="304"/>
                  </a:lnTo>
                  <a:lnTo>
                    <a:pt x="975" y="308"/>
                  </a:lnTo>
                  <a:lnTo>
                    <a:pt x="979" y="308"/>
                  </a:lnTo>
                  <a:lnTo>
                    <a:pt x="983" y="308"/>
                  </a:lnTo>
                  <a:lnTo>
                    <a:pt x="986" y="312"/>
                  </a:lnTo>
                  <a:lnTo>
                    <a:pt x="990" y="312"/>
                  </a:lnTo>
                  <a:lnTo>
                    <a:pt x="990" y="316"/>
                  </a:lnTo>
                  <a:lnTo>
                    <a:pt x="993" y="319"/>
                  </a:lnTo>
                  <a:lnTo>
                    <a:pt x="997" y="319"/>
                  </a:lnTo>
                  <a:lnTo>
                    <a:pt x="1001" y="319"/>
                  </a:lnTo>
                  <a:lnTo>
                    <a:pt x="1004" y="323"/>
                  </a:lnTo>
                  <a:lnTo>
                    <a:pt x="1008" y="316"/>
                  </a:lnTo>
                  <a:lnTo>
                    <a:pt x="1011" y="316"/>
                  </a:lnTo>
                  <a:lnTo>
                    <a:pt x="1011" y="312"/>
                  </a:lnTo>
                  <a:lnTo>
                    <a:pt x="1015" y="312"/>
                  </a:lnTo>
                  <a:lnTo>
                    <a:pt x="1019" y="312"/>
                  </a:lnTo>
                  <a:lnTo>
                    <a:pt x="1022" y="316"/>
                  </a:lnTo>
                  <a:lnTo>
                    <a:pt x="1026" y="319"/>
                  </a:lnTo>
                  <a:lnTo>
                    <a:pt x="1029" y="323"/>
                  </a:lnTo>
                  <a:lnTo>
                    <a:pt x="1033" y="323"/>
                  </a:lnTo>
                  <a:lnTo>
                    <a:pt x="1037" y="327"/>
                  </a:lnTo>
                  <a:lnTo>
                    <a:pt x="1040" y="327"/>
                  </a:lnTo>
                  <a:lnTo>
                    <a:pt x="1044" y="327"/>
                  </a:lnTo>
                  <a:lnTo>
                    <a:pt x="1047" y="323"/>
                  </a:lnTo>
                  <a:lnTo>
                    <a:pt x="1051" y="319"/>
                  </a:lnTo>
                  <a:lnTo>
                    <a:pt x="1055" y="308"/>
                  </a:lnTo>
                  <a:lnTo>
                    <a:pt x="1058" y="308"/>
                  </a:lnTo>
                  <a:lnTo>
                    <a:pt x="1062" y="308"/>
                  </a:lnTo>
                  <a:lnTo>
                    <a:pt x="1065" y="308"/>
                  </a:lnTo>
                  <a:lnTo>
                    <a:pt x="1069" y="308"/>
                  </a:lnTo>
                  <a:lnTo>
                    <a:pt x="1073" y="308"/>
                  </a:lnTo>
                  <a:lnTo>
                    <a:pt x="1076" y="308"/>
                  </a:lnTo>
                  <a:lnTo>
                    <a:pt x="1080" y="312"/>
                  </a:lnTo>
                  <a:lnTo>
                    <a:pt x="1080" y="308"/>
                  </a:lnTo>
                  <a:lnTo>
                    <a:pt x="1083" y="308"/>
                  </a:lnTo>
                  <a:lnTo>
                    <a:pt x="1087" y="308"/>
                  </a:lnTo>
                  <a:lnTo>
                    <a:pt x="1091" y="308"/>
                  </a:lnTo>
                  <a:lnTo>
                    <a:pt x="1094" y="312"/>
                  </a:lnTo>
                  <a:lnTo>
                    <a:pt x="1098" y="316"/>
                  </a:lnTo>
                  <a:lnTo>
                    <a:pt x="1101" y="319"/>
                  </a:lnTo>
                  <a:lnTo>
                    <a:pt x="1105" y="319"/>
                  </a:lnTo>
                  <a:lnTo>
                    <a:pt x="1109" y="323"/>
                  </a:lnTo>
                  <a:lnTo>
                    <a:pt x="1112" y="323"/>
                  </a:lnTo>
                  <a:lnTo>
                    <a:pt x="1116" y="323"/>
                  </a:lnTo>
                  <a:lnTo>
                    <a:pt x="1119" y="327"/>
                  </a:lnTo>
                  <a:lnTo>
                    <a:pt x="1123" y="327"/>
                  </a:lnTo>
                  <a:lnTo>
                    <a:pt x="1127" y="330"/>
                  </a:lnTo>
                  <a:lnTo>
                    <a:pt x="1130" y="330"/>
                  </a:lnTo>
                  <a:lnTo>
                    <a:pt x="1134" y="334"/>
                  </a:lnTo>
                  <a:lnTo>
                    <a:pt x="1137" y="334"/>
                  </a:lnTo>
                  <a:lnTo>
                    <a:pt x="1141" y="330"/>
                  </a:lnTo>
                  <a:lnTo>
                    <a:pt x="1145" y="330"/>
                  </a:lnTo>
                  <a:lnTo>
                    <a:pt x="1148" y="330"/>
                  </a:lnTo>
                  <a:lnTo>
                    <a:pt x="1152" y="330"/>
                  </a:lnTo>
                  <a:lnTo>
                    <a:pt x="1155" y="334"/>
                  </a:lnTo>
                  <a:lnTo>
                    <a:pt x="1159" y="334"/>
                  </a:lnTo>
                  <a:lnTo>
                    <a:pt x="1163" y="338"/>
                  </a:lnTo>
                  <a:lnTo>
                    <a:pt x="1166" y="338"/>
                  </a:lnTo>
                  <a:lnTo>
                    <a:pt x="1170" y="341"/>
                  </a:lnTo>
                  <a:lnTo>
                    <a:pt x="1173" y="345"/>
                  </a:lnTo>
                  <a:lnTo>
                    <a:pt x="1177" y="345"/>
                  </a:lnTo>
                  <a:lnTo>
                    <a:pt x="1181" y="345"/>
                  </a:lnTo>
                  <a:lnTo>
                    <a:pt x="1184" y="349"/>
                  </a:lnTo>
                  <a:lnTo>
                    <a:pt x="1188" y="349"/>
                  </a:lnTo>
                  <a:lnTo>
                    <a:pt x="1191" y="349"/>
                  </a:lnTo>
                  <a:lnTo>
                    <a:pt x="1195" y="349"/>
                  </a:lnTo>
                  <a:lnTo>
                    <a:pt x="1199" y="352"/>
                  </a:lnTo>
                  <a:lnTo>
                    <a:pt x="1202" y="352"/>
                  </a:lnTo>
                  <a:lnTo>
                    <a:pt x="1206" y="356"/>
                  </a:lnTo>
                  <a:lnTo>
                    <a:pt x="1206" y="360"/>
                  </a:lnTo>
                  <a:lnTo>
                    <a:pt x="1209" y="360"/>
                  </a:lnTo>
                  <a:lnTo>
                    <a:pt x="1213" y="360"/>
                  </a:lnTo>
                  <a:lnTo>
                    <a:pt x="1217" y="363"/>
                  </a:lnTo>
                  <a:lnTo>
                    <a:pt x="1220" y="363"/>
                  </a:lnTo>
                  <a:lnTo>
                    <a:pt x="1224" y="363"/>
                  </a:lnTo>
                  <a:lnTo>
                    <a:pt x="1227" y="363"/>
                  </a:lnTo>
                  <a:lnTo>
                    <a:pt x="1231" y="363"/>
                  </a:lnTo>
                  <a:lnTo>
                    <a:pt x="1235" y="367"/>
                  </a:lnTo>
                  <a:lnTo>
                    <a:pt x="1238" y="367"/>
                  </a:lnTo>
                  <a:lnTo>
                    <a:pt x="1242" y="371"/>
                  </a:lnTo>
                  <a:lnTo>
                    <a:pt x="1245" y="374"/>
                  </a:lnTo>
                  <a:lnTo>
                    <a:pt x="1249" y="374"/>
                  </a:lnTo>
                  <a:lnTo>
                    <a:pt x="1253" y="378"/>
                  </a:lnTo>
                  <a:lnTo>
                    <a:pt x="1256" y="378"/>
                  </a:lnTo>
                  <a:lnTo>
                    <a:pt x="1260" y="382"/>
                  </a:lnTo>
                  <a:lnTo>
                    <a:pt x="1263" y="382"/>
                  </a:lnTo>
                  <a:lnTo>
                    <a:pt x="1267" y="382"/>
                  </a:lnTo>
                  <a:lnTo>
                    <a:pt x="1271" y="385"/>
                  </a:lnTo>
                  <a:lnTo>
                    <a:pt x="1274" y="382"/>
                  </a:lnTo>
                  <a:lnTo>
                    <a:pt x="1278" y="385"/>
                  </a:lnTo>
                  <a:lnTo>
                    <a:pt x="1281" y="389"/>
                  </a:lnTo>
                  <a:lnTo>
                    <a:pt x="1285" y="389"/>
                  </a:lnTo>
                  <a:lnTo>
                    <a:pt x="1289" y="393"/>
                  </a:lnTo>
                  <a:lnTo>
                    <a:pt x="1292" y="393"/>
                  </a:lnTo>
                  <a:lnTo>
                    <a:pt x="1296" y="393"/>
                  </a:lnTo>
                  <a:lnTo>
                    <a:pt x="1299" y="385"/>
                  </a:lnTo>
                  <a:lnTo>
                    <a:pt x="1303" y="382"/>
                  </a:lnTo>
                  <a:lnTo>
                    <a:pt x="1307" y="382"/>
                  </a:lnTo>
                  <a:lnTo>
                    <a:pt x="1310" y="385"/>
                  </a:lnTo>
                  <a:lnTo>
                    <a:pt x="1314" y="385"/>
                  </a:lnTo>
                  <a:lnTo>
                    <a:pt x="1314" y="389"/>
                  </a:lnTo>
                  <a:lnTo>
                    <a:pt x="1317" y="389"/>
                  </a:lnTo>
                  <a:lnTo>
                    <a:pt x="1321" y="393"/>
                  </a:lnTo>
                  <a:lnTo>
                    <a:pt x="1325" y="389"/>
                  </a:lnTo>
                  <a:lnTo>
                    <a:pt x="1328" y="393"/>
                  </a:lnTo>
                  <a:lnTo>
                    <a:pt x="1332" y="393"/>
                  </a:lnTo>
                  <a:lnTo>
                    <a:pt x="1332" y="396"/>
                  </a:lnTo>
                  <a:lnTo>
                    <a:pt x="1335" y="396"/>
                  </a:lnTo>
                  <a:lnTo>
                    <a:pt x="1339" y="396"/>
                  </a:lnTo>
                  <a:lnTo>
                    <a:pt x="1343" y="400"/>
                  </a:lnTo>
                  <a:lnTo>
                    <a:pt x="1346" y="400"/>
                  </a:lnTo>
                  <a:lnTo>
                    <a:pt x="1350" y="404"/>
                  </a:lnTo>
                  <a:lnTo>
                    <a:pt x="1353" y="407"/>
                  </a:lnTo>
                  <a:lnTo>
                    <a:pt x="1357" y="407"/>
                  </a:lnTo>
                  <a:lnTo>
                    <a:pt x="1361" y="407"/>
                  </a:lnTo>
                  <a:lnTo>
                    <a:pt x="1364" y="411"/>
                  </a:lnTo>
                  <a:lnTo>
                    <a:pt x="1368" y="411"/>
                  </a:lnTo>
                  <a:lnTo>
                    <a:pt x="1371" y="411"/>
                  </a:lnTo>
                  <a:lnTo>
                    <a:pt x="1375" y="411"/>
                  </a:lnTo>
                  <a:lnTo>
                    <a:pt x="1379" y="415"/>
                  </a:lnTo>
                  <a:lnTo>
                    <a:pt x="1382" y="415"/>
                  </a:lnTo>
                  <a:lnTo>
                    <a:pt x="1386" y="418"/>
                  </a:lnTo>
                  <a:lnTo>
                    <a:pt x="1389" y="422"/>
                  </a:lnTo>
                  <a:lnTo>
                    <a:pt x="1393" y="422"/>
                  </a:lnTo>
                  <a:lnTo>
                    <a:pt x="1397" y="426"/>
                  </a:lnTo>
                  <a:lnTo>
                    <a:pt x="1400" y="426"/>
                  </a:lnTo>
                  <a:lnTo>
                    <a:pt x="1404" y="426"/>
                  </a:lnTo>
                  <a:lnTo>
                    <a:pt x="1404" y="429"/>
                  </a:lnTo>
                  <a:lnTo>
                    <a:pt x="1407" y="429"/>
                  </a:lnTo>
                  <a:lnTo>
                    <a:pt x="1411" y="429"/>
                  </a:lnTo>
                  <a:lnTo>
                    <a:pt x="1415" y="433"/>
                  </a:lnTo>
                  <a:lnTo>
                    <a:pt x="1418" y="433"/>
                  </a:lnTo>
                  <a:lnTo>
                    <a:pt x="1418" y="437"/>
                  </a:lnTo>
                  <a:lnTo>
                    <a:pt x="1422" y="437"/>
                  </a:lnTo>
                  <a:lnTo>
                    <a:pt x="1425" y="440"/>
                  </a:lnTo>
                  <a:lnTo>
                    <a:pt x="1429" y="440"/>
                  </a:lnTo>
                  <a:lnTo>
                    <a:pt x="1433" y="444"/>
                  </a:lnTo>
                  <a:lnTo>
                    <a:pt x="1436" y="444"/>
                  </a:lnTo>
                  <a:lnTo>
                    <a:pt x="1440" y="444"/>
                  </a:lnTo>
                  <a:lnTo>
                    <a:pt x="1443" y="440"/>
                  </a:lnTo>
                  <a:lnTo>
                    <a:pt x="1447" y="440"/>
                  </a:lnTo>
                  <a:lnTo>
                    <a:pt x="1451" y="444"/>
                  </a:lnTo>
                  <a:lnTo>
                    <a:pt x="1454" y="444"/>
                  </a:lnTo>
                  <a:lnTo>
                    <a:pt x="1454" y="448"/>
                  </a:lnTo>
                  <a:lnTo>
                    <a:pt x="1458" y="448"/>
                  </a:lnTo>
                  <a:lnTo>
                    <a:pt x="1461" y="451"/>
                  </a:lnTo>
                  <a:lnTo>
                    <a:pt x="1465" y="451"/>
                  </a:lnTo>
                  <a:lnTo>
                    <a:pt x="1469" y="455"/>
                  </a:lnTo>
                  <a:lnTo>
                    <a:pt x="1472" y="455"/>
                  </a:lnTo>
                  <a:lnTo>
                    <a:pt x="1476" y="455"/>
                  </a:lnTo>
                  <a:lnTo>
                    <a:pt x="1476" y="459"/>
                  </a:lnTo>
                  <a:lnTo>
                    <a:pt x="1479" y="459"/>
                  </a:lnTo>
                  <a:lnTo>
                    <a:pt x="1483" y="459"/>
                  </a:lnTo>
                  <a:lnTo>
                    <a:pt x="1487" y="459"/>
                  </a:lnTo>
                  <a:lnTo>
                    <a:pt x="1490" y="462"/>
                  </a:lnTo>
                  <a:lnTo>
                    <a:pt x="1494" y="466"/>
                  </a:lnTo>
                  <a:lnTo>
                    <a:pt x="1497" y="466"/>
                  </a:lnTo>
                  <a:lnTo>
                    <a:pt x="1501" y="466"/>
                  </a:lnTo>
                  <a:lnTo>
                    <a:pt x="1505" y="466"/>
                  </a:lnTo>
                  <a:lnTo>
                    <a:pt x="1508" y="466"/>
                  </a:lnTo>
                  <a:lnTo>
                    <a:pt x="1512" y="466"/>
                  </a:lnTo>
                  <a:lnTo>
                    <a:pt x="1515" y="466"/>
                  </a:lnTo>
                  <a:lnTo>
                    <a:pt x="1519" y="470"/>
                  </a:lnTo>
                  <a:lnTo>
                    <a:pt x="1523" y="470"/>
                  </a:lnTo>
                  <a:lnTo>
                    <a:pt x="1526" y="473"/>
                  </a:lnTo>
                  <a:lnTo>
                    <a:pt x="1530" y="473"/>
                  </a:lnTo>
                  <a:lnTo>
                    <a:pt x="1533" y="477"/>
                  </a:lnTo>
                  <a:lnTo>
                    <a:pt x="1537" y="477"/>
                  </a:lnTo>
                  <a:lnTo>
                    <a:pt x="1541" y="481"/>
                  </a:lnTo>
                  <a:lnTo>
                    <a:pt x="1544" y="481"/>
                  </a:lnTo>
                  <a:lnTo>
                    <a:pt x="1548" y="481"/>
                  </a:lnTo>
                  <a:lnTo>
                    <a:pt x="1551" y="481"/>
                  </a:lnTo>
                  <a:lnTo>
                    <a:pt x="1555" y="477"/>
                  </a:lnTo>
                  <a:lnTo>
                    <a:pt x="1559" y="481"/>
                  </a:lnTo>
                  <a:lnTo>
                    <a:pt x="1562" y="481"/>
                  </a:lnTo>
                  <a:lnTo>
                    <a:pt x="1566" y="484"/>
                  </a:lnTo>
                  <a:lnTo>
                    <a:pt x="1569" y="484"/>
                  </a:lnTo>
                  <a:lnTo>
                    <a:pt x="1573" y="484"/>
                  </a:lnTo>
                  <a:lnTo>
                    <a:pt x="1577" y="484"/>
                  </a:lnTo>
                  <a:lnTo>
                    <a:pt x="1580" y="481"/>
                  </a:lnTo>
                  <a:lnTo>
                    <a:pt x="1580" y="484"/>
                  </a:lnTo>
                  <a:lnTo>
                    <a:pt x="1584" y="481"/>
                  </a:lnTo>
                  <a:lnTo>
                    <a:pt x="1587" y="481"/>
                  </a:lnTo>
                  <a:lnTo>
                    <a:pt x="1591" y="481"/>
                  </a:lnTo>
                  <a:lnTo>
                    <a:pt x="1595" y="481"/>
                  </a:lnTo>
                  <a:lnTo>
                    <a:pt x="1598" y="484"/>
                  </a:lnTo>
                  <a:lnTo>
                    <a:pt x="1602" y="488"/>
                  </a:lnTo>
                  <a:lnTo>
                    <a:pt x="1605" y="488"/>
                  </a:lnTo>
                  <a:lnTo>
                    <a:pt x="1609" y="488"/>
                  </a:lnTo>
                  <a:lnTo>
                    <a:pt x="1613" y="488"/>
                  </a:lnTo>
                  <a:lnTo>
                    <a:pt x="1616" y="488"/>
                  </a:lnTo>
                  <a:lnTo>
                    <a:pt x="1620" y="484"/>
                  </a:lnTo>
                  <a:lnTo>
                    <a:pt x="1623" y="484"/>
                  </a:lnTo>
                  <a:lnTo>
                    <a:pt x="1627" y="484"/>
                  </a:lnTo>
                  <a:lnTo>
                    <a:pt x="1631" y="488"/>
                  </a:lnTo>
                  <a:lnTo>
                    <a:pt x="1634" y="488"/>
                  </a:lnTo>
                  <a:lnTo>
                    <a:pt x="1634" y="492"/>
                  </a:lnTo>
                  <a:lnTo>
                    <a:pt x="1638" y="492"/>
                  </a:lnTo>
                  <a:lnTo>
                    <a:pt x="1642" y="495"/>
                  </a:lnTo>
                  <a:lnTo>
                    <a:pt x="1645" y="495"/>
                  </a:lnTo>
                  <a:lnTo>
                    <a:pt x="1649" y="495"/>
                  </a:lnTo>
                  <a:lnTo>
                    <a:pt x="1652" y="499"/>
                  </a:lnTo>
                  <a:lnTo>
                    <a:pt x="1656" y="499"/>
                  </a:lnTo>
                  <a:lnTo>
                    <a:pt x="1660" y="503"/>
                  </a:lnTo>
                  <a:lnTo>
                    <a:pt x="1663" y="503"/>
                  </a:lnTo>
                  <a:lnTo>
                    <a:pt x="1667" y="503"/>
                  </a:lnTo>
                  <a:lnTo>
                    <a:pt x="1670" y="503"/>
                  </a:lnTo>
                  <a:lnTo>
                    <a:pt x="1670" y="506"/>
                  </a:lnTo>
                  <a:lnTo>
                    <a:pt x="1674" y="506"/>
                  </a:lnTo>
                  <a:lnTo>
                    <a:pt x="1678" y="506"/>
                  </a:lnTo>
                  <a:lnTo>
                    <a:pt x="1681" y="506"/>
                  </a:lnTo>
                  <a:lnTo>
                    <a:pt x="1685" y="510"/>
                  </a:lnTo>
                  <a:lnTo>
                    <a:pt x="1688" y="510"/>
                  </a:lnTo>
                  <a:lnTo>
                    <a:pt x="1688" y="506"/>
                  </a:lnTo>
                  <a:lnTo>
                    <a:pt x="1692" y="499"/>
                  </a:lnTo>
                  <a:lnTo>
                    <a:pt x="1696" y="499"/>
                  </a:lnTo>
                  <a:lnTo>
                    <a:pt x="1699" y="503"/>
                  </a:lnTo>
                  <a:lnTo>
                    <a:pt x="1703" y="503"/>
                  </a:lnTo>
                  <a:lnTo>
                    <a:pt x="1706" y="506"/>
                  </a:lnTo>
                  <a:lnTo>
                    <a:pt x="1710" y="506"/>
                  </a:lnTo>
                  <a:lnTo>
                    <a:pt x="1714" y="510"/>
                  </a:lnTo>
                  <a:lnTo>
                    <a:pt x="1717" y="510"/>
                  </a:lnTo>
                  <a:lnTo>
                    <a:pt x="1721" y="510"/>
                  </a:lnTo>
                  <a:lnTo>
                    <a:pt x="1724" y="510"/>
                  </a:lnTo>
                  <a:lnTo>
                    <a:pt x="1724" y="514"/>
                  </a:lnTo>
                  <a:lnTo>
                    <a:pt x="1728" y="514"/>
                  </a:lnTo>
                  <a:lnTo>
                    <a:pt x="1732" y="514"/>
                  </a:lnTo>
                  <a:lnTo>
                    <a:pt x="1735" y="514"/>
                  </a:lnTo>
                  <a:lnTo>
                    <a:pt x="1739" y="514"/>
                  </a:lnTo>
                  <a:lnTo>
                    <a:pt x="1742" y="510"/>
                  </a:lnTo>
                  <a:lnTo>
                    <a:pt x="1746" y="510"/>
                  </a:lnTo>
                  <a:lnTo>
                    <a:pt x="1750" y="510"/>
                  </a:lnTo>
                  <a:lnTo>
                    <a:pt x="1753" y="506"/>
                  </a:lnTo>
                  <a:lnTo>
                    <a:pt x="1757" y="499"/>
                  </a:lnTo>
                  <a:lnTo>
                    <a:pt x="1760" y="488"/>
                  </a:lnTo>
                  <a:lnTo>
                    <a:pt x="1764" y="484"/>
                  </a:lnTo>
                  <a:lnTo>
                    <a:pt x="1768" y="484"/>
                  </a:lnTo>
                  <a:lnTo>
                    <a:pt x="1771" y="484"/>
                  </a:lnTo>
                  <a:lnTo>
                    <a:pt x="1775" y="484"/>
                  </a:lnTo>
                  <a:lnTo>
                    <a:pt x="1778" y="481"/>
                  </a:lnTo>
                  <a:lnTo>
                    <a:pt x="1778" y="484"/>
                  </a:lnTo>
                  <a:lnTo>
                    <a:pt x="1782" y="484"/>
                  </a:lnTo>
                  <a:lnTo>
                    <a:pt x="1786" y="484"/>
                  </a:lnTo>
                  <a:lnTo>
                    <a:pt x="1789" y="481"/>
                  </a:lnTo>
                  <a:lnTo>
                    <a:pt x="1793" y="484"/>
                  </a:lnTo>
                  <a:lnTo>
                    <a:pt x="1796" y="484"/>
                  </a:lnTo>
                  <a:lnTo>
                    <a:pt x="1800" y="484"/>
                  </a:lnTo>
                  <a:lnTo>
                    <a:pt x="1804" y="484"/>
                  </a:lnTo>
                  <a:lnTo>
                    <a:pt x="1807" y="488"/>
                  </a:lnTo>
                  <a:lnTo>
                    <a:pt x="1811" y="488"/>
                  </a:lnTo>
                  <a:lnTo>
                    <a:pt x="1814" y="488"/>
                  </a:lnTo>
                  <a:lnTo>
                    <a:pt x="1814" y="492"/>
                  </a:lnTo>
                  <a:lnTo>
                    <a:pt x="1818" y="492"/>
                  </a:lnTo>
                  <a:lnTo>
                    <a:pt x="1822" y="495"/>
                  </a:lnTo>
                  <a:lnTo>
                    <a:pt x="1825" y="495"/>
                  </a:lnTo>
                  <a:lnTo>
                    <a:pt x="1829" y="499"/>
                  </a:lnTo>
                  <a:lnTo>
                    <a:pt x="1832" y="499"/>
                  </a:lnTo>
                  <a:lnTo>
                    <a:pt x="1836" y="499"/>
                  </a:lnTo>
                  <a:lnTo>
                    <a:pt x="1840" y="503"/>
                  </a:lnTo>
                  <a:lnTo>
                    <a:pt x="1843" y="503"/>
                  </a:lnTo>
                  <a:lnTo>
                    <a:pt x="1847" y="503"/>
                  </a:lnTo>
                  <a:lnTo>
                    <a:pt x="1850" y="506"/>
                  </a:lnTo>
                  <a:lnTo>
                    <a:pt x="1854" y="510"/>
                  </a:lnTo>
                  <a:lnTo>
                    <a:pt x="1858" y="510"/>
                  </a:lnTo>
                  <a:lnTo>
                    <a:pt x="1861" y="510"/>
                  </a:lnTo>
                  <a:lnTo>
                    <a:pt x="1865" y="514"/>
                  </a:lnTo>
                  <a:lnTo>
                    <a:pt x="1868" y="514"/>
                  </a:lnTo>
                  <a:lnTo>
                    <a:pt x="1872" y="517"/>
                  </a:lnTo>
                  <a:lnTo>
                    <a:pt x="1876" y="517"/>
                  </a:lnTo>
                  <a:lnTo>
                    <a:pt x="1879" y="521"/>
                  </a:lnTo>
                  <a:lnTo>
                    <a:pt x="1883" y="521"/>
                  </a:lnTo>
                  <a:lnTo>
                    <a:pt x="1886" y="521"/>
                  </a:lnTo>
                  <a:lnTo>
                    <a:pt x="1886" y="525"/>
                  </a:lnTo>
                  <a:lnTo>
                    <a:pt x="1890" y="525"/>
                  </a:lnTo>
                  <a:lnTo>
                    <a:pt x="1894" y="528"/>
                  </a:lnTo>
                  <a:lnTo>
                    <a:pt x="1897" y="528"/>
                  </a:lnTo>
                  <a:lnTo>
                    <a:pt x="1901" y="528"/>
                  </a:lnTo>
                  <a:lnTo>
                    <a:pt x="1904" y="532"/>
                  </a:lnTo>
                  <a:lnTo>
                    <a:pt x="1908" y="532"/>
                  </a:lnTo>
                  <a:lnTo>
                    <a:pt x="1912" y="532"/>
                  </a:lnTo>
                  <a:lnTo>
                    <a:pt x="1915" y="532"/>
                  </a:lnTo>
                  <a:lnTo>
                    <a:pt x="1919" y="525"/>
                  </a:lnTo>
                  <a:lnTo>
                    <a:pt x="1922" y="525"/>
                  </a:lnTo>
                  <a:lnTo>
                    <a:pt x="1922" y="528"/>
                  </a:lnTo>
                  <a:lnTo>
                    <a:pt x="1926" y="528"/>
                  </a:lnTo>
                  <a:lnTo>
                    <a:pt x="1930" y="528"/>
                  </a:lnTo>
                  <a:lnTo>
                    <a:pt x="1933" y="528"/>
                  </a:lnTo>
                  <a:lnTo>
                    <a:pt x="1937" y="532"/>
                  </a:lnTo>
                  <a:lnTo>
                    <a:pt x="1940" y="532"/>
                  </a:lnTo>
                  <a:lnTo>
                    <a:pt x="1944" y="536"/>
                  </a:lnTo>
                  <a:lnTo>
                    <a:pt x="1948" y="536"/>
                  </a:lnTo>
                  <a:lnTo>
                    <a:pt x="1951" y="536"/>
                  </a:lnTo>
                  <a:lnTo>
                    <a:pt x="1955" y="536"/>
                  </a:lnTo>
                  <a:lnTo>
                    <a:pt x="1958" y="539"/>
                  </a:lnTo>
                  <a:lnTo>
                    <a:pt x="1962" y="539"/>
                  </a:lnTo>
                  <a:lnTo>
                    <a:pt x="1966" y="539"/>
                  </a:lnTo>
                  <a:lnTo>
                    <a:pt x="1969" y="539"/>
                  </a:lnTo>
                  <a:lnTo>
                    <a:pt x="1973" y="539"/>
                  </a:lnTo>
                  <a:lnTo>
                    <a:pt x="1976" y="539"/>
                  </a:lnTo>
                  <a:lnTo>
                    <a:pt x="1980" y="539"/>
                  </a:lnTo>
                  <a:lnTo>
                    <a:pt x="1984" y="539"/>
                  </a:lnTo>
                  <a:lnTo>
                    <a:pt x="1987" y="543"/>
                  </a:lnTo>
                  <a:lnTo>
                    <a:pt x="1991" y="543"/>
                  </a:lnTo>
                  <a:lnTo>
                    <a:pt x="1991" y="547"/>
                  </a:lnTo>
                  <a:lnTo>
                    <a:pt x="1994" y="547"/>
                  </a:lnTo>
                  <a:lnTo>
                    <a:pt x="1998" y="543"/>
                  </a:lnTo>
                  <a:lnTo>
                    <a:pt x="2002" y="543"/>
                  </a:lnTo>
                  <a:lnTo>
                    <a:pt x="2005" y="536"/>
                  </a:lnTo>
                  <a:lnTo>
                    <a:pt x="2009" y="536"/>
                  </a:lnTo>
                  <a:lnTo>
                    <a:pt x="2009" y="532"/>
                  </a:lnTo>
                  <a:lnTo>
                    <a:pt x="2012" y="532"/>
                  </a:lnTo>
                  <a:lnTo>
                    <a:pt x="2016" y="528"/>
                  </a:lnTo>
                  <a:lnTo>
                    <a:pt x="2020" y="528"/>
                  </a:lnTo>
                  <a:lnTo>
                    <a:pt x="2023" y="525"/>
                  </a:lnTo>
                  <a:lnTo>
                    <a:pt x="2027" y="525"/>
                  </a:lnTo>
                  <a:lnTo>
                    <a:pt x="2027" y="528"/>
                  </a:lnTo>
                  <a:lnTo>
                    <a:pt x="2030" y="528"/>
                  </a:lnTo>
                  <a:lnTo>
                    <a:pt x="2034" y="528"/>
                  </a:lnTo>
                  <a:lnTo>
                    <a:pt x="2038" y="528"/>
                  </a:lnTo>
                  <a:lnTo>
                    <a:pt x="2041" y="528"/>
                  </a:lnTo>
                  <a:lnTo>
                    <a:pt x="2045" y="528"/>
                  </a:lnTo>
                  <a:lnTo>
                    <a:pt x="2048" y="528"/>
                  </a:lnTo>
                  <a:lnTo>
                    <a:pt x="2052" y="532"/>
                  </a:lnTo>
                  <a:lnTo>
                    <a:pt x="2056" y="532"/>
                  </a:lnTo>
                  <a:lnTo>
                    <a:pt x="2059" y="532"/>
                  </a:lnTo>
                  <a:lnTo>
                    <a:pt x="2063" y="536"/>
                  </a:lnTo>
                  <a:lnTo>
                    <a:pt x="2066" y="536"/>
                  </a:lnTo>
                  <a:lnTo>
                    <a:pt x="2070" y="539"/>
                  </a:lnTo>
                  <a:lnTo>
                    <a:pt x="2074" y="539"/>
                  </a:lnTo>
                  <a:lnTo>
                    <a:pt x="2077" y="543"/>
                  </a:lnTo>
                  <a:lnTo>
                    <a:pt x="2081" y="543"/>
                  </a:lnTo>
                  <a:lnTo>
                    <a:pt x="2084" y="547"/>
                  </a:lnTo>
                  <a:lnTo>
                    <a:pt x="2088" y="547"/>
                  </a:lnTo>
                  <a:lnTo>
                    <a:pt x="2092" y="550"/>
                  </a:lnTo>
                  <a:lnTo>
                    <a:pt x="2095" y="550"/>
                  </a:lnTo>
                  <a:lnTo>
                    <a:pt x="2099" y="550"/>
                  </a:lnTo>
                  <a:lnTo>
                    <a:pt x="2099" y="554"/>
                  </a:lnTo>
                  <a:lnTo>
                    <a:pt x="2102" y="554"/>
                  </a:lnTo>
                  <a:lnTo>
                    <a:pt x="2106" y="554"/>
                  </a:lnTo>
                  <a:lnTo>
                    <a:pt x="2110" y="558"/>
                  </a:lnTo>
                  <a:lnTo>
                    <a:pt x="2113" y="558"/>
                  </a:lnTo>
                  <a:lnTo>
                    <a:pt x="2117" y="558"/>
                  </a:lnTo>
                  <a:lnTo>
                    <a:pt x="2117" y="561"/>
                  </a:lnTo>
                  <a:lnTo>
                    <a:pt x="2120" y="561"/>
                  </a:lnTo>
                  <a:lnTo>
                    <a:pt x="2124" y="561"/>
                  </a:lnTo>
                  <a:lnTo>
                    <a:pt x="2128" y="565"/>
                  </a:lnTo>
                  <a:lnTo>
                    <a:pt x="2131" y="565"/>
                  </a:lnTo>
                  <a:lnTo>
                    <a:pt x="2135" y="565"/>
                  </a:lnTo>
                  <a:lnTo>
                    <a:pt x="2135" y="569"/>
                  </a:lnTo>
                  <a:lnTo>
                    <a:pt x="2138" y="569"/>
                  </a:lnTo>
                  <a:lnTo>
                    <a:pt x="2142" y="569"/>
                  </a:lnTo>
                  <a:lnTo>
                    <a:pt x="2146" y="572"/>
                  </a:lnTo>
                  <a:lnTo>
                    <a:pt x="2149" y="572"/>
                  </a:lnTo>
                  <a:lnTo>
                    <a:pt x="2153" y="576"/>
                  </a:lnTo>
                  <a:lnTo>
                    <a:pt x="2156" y="576"/>
                  </a:lnTo>
                  <a:lnTo>
                    <a:pt x="2160" y="580"/>
                  </a:lnTo>
                  <a:lnTo>
                    <a:pt x="2164" y="580"/>
                  </a:lnTo>
                  <a:lnTo>
                    <a:pt x="2167" y="580"/>
                  </a:lnTo>
                  <a:lnTo>
                    <a:pt x="2171" y="583"/>
                  </a:lnTo>
                  <a:lnTo>
                    <a:pt x="2174" y="583"/>
                  </a:lnTo>
                  <a:lnTo>
                    <a:pt x="2178" y="587"/>
                  </a:lnTo>
                  <a:lnTo>
                    <a:pt x="2182" y="587"/>
                  </a:lnTo>
                  <a:lnTo>
                    <a:pt x="2185" y="587"/>
                  </a:lnTo>
                  <a:lnTo>
                    <a:pt x="2189" y="591"/>
                  </a:lnTo>
                  <a:lnTo>
                    <a:pt x="2192" y="591"/>
                  </a:lnTo>
                  <a:lnTo>
                    <a:pt x="2196" y="594"/>
                  </a:lnTo>
                  <a:lnTo>
                    <a:pt x="2200" y="594"/>
                  </a:lnTo>
                  <a:lnTo>
                    <a:pt x="2203" y="594"/>
                  </a:lnTo>
                  <a:lnTo>
                    <a:pt x="2207" y="598"/>
                  </a:lnTo>
                  <a:lnTo>
                    <a:pt x="2210" y="598"/>
                  </a:lnTo>
                  <a:lnTo>
                    <a:pt x="2214" y="602"/>
                  </a:lnTo>
                  <a:lnTo>
                    <a:pt x="2218" y="602"/>
                  </a:lnTo>
                  <a:lnTo>
                    <a:pt x="2221" y="602"/>
                  </a:lnTo>
                  <a:lnTo>
                    <a:pt x="2225" y="602"/>
                  </a:lnTo>
                  <a:lnTo>
                    <a:pt x="2228" y="602"/>
                  </a:lnTo>
                  <a:lnTo>
                    <a:pt x="2232" y="602"/>
                  </a:lnTo>
                  <a:lnTo>
                    <a:pt x="2236" y="602"/>
                  </a:lnTo>
                  <a:lnTo>
                    <a:pt x="2239" y="605"/>
                  </a:lnTo>
                  <a:lnTo>
                    <a:pt x="2243" y="605"/>
                  </a:lnTo>
                  <a:lnTo>
                    <a:pt x="2246" y="609"/>
                  </a:lnTo>
                  <a:lnTo>
                    <a:pt x="2250" y="609"/>
                  </a:lnTo>
                  <a:lnTo>
                    <a:pt x="2254" y="609"/>
                  </a:lnTo>
                  <a:lnTo>
                    <a:pt x="2257" y="609"/>
                  </a:lnTo>
                  <a:lnTo>
                    <a:pt x="2261" y="609"/>
                  </a:lnTo>
                  <a:lnTo>
                    <a:pt x="2264" y="609"/>
                  </a:lnTo>
                  <a:lnTo>
                    <a:pt x="2268" y="609"/>
                  </a:lnTo>
                  <a:lnTo>
                    <a:pt x="2272" y="609"/>
                  </a:lnTo>
                  <a:lnTo>
                    <a:pt x="2275" y="609"/>
                  </a:lnTo>
                  <a:lnTo>
                    <a:pt x="2279" y="609"/>
                  </a:lnTo>
                  <a:lnTo>
                    <a:pt x="2279" y="613"/>
                  </a:lnTo>
                  <a:lnTo>
                    <a:pt x="2282" y="613"/>
                  </a:lnTo>
                  <a:lnTo>
                    <a:pt x="2286" y="613"/>
                  </a:lnTo>
                  <a:lnTo>
                    <a:pt x="2290" y="613"/>
                  </a:lnTo>
                  <a:lnTo>
                    <a:pt x="2293" y="616"/>
                  </a:lnTo>
                  <a:lnTo>
                    <a:pt x="2297" y="616"/>
                  </a:lnTo>
                  <a:lnTo>
                    <a:pt x="2297" y="613"/>
                  </a:lnTo>
                  <a:lnTo>
                    <a:pt x="2300" y="613"/>
                  </a:lnTo>
                  <a:lnTo>
                    <a:pt x="2304" y="613"/>
                  </a:lnTo>
                  <a:lnTo>
                    <a:pt x="2308" y="609"/>
                  </a:lnTo>
                  <a:lnTo>
                    <a:pt x="2311" y="609"/>
                  </a:lnTo>
                  <a:lnTo>
                    <a:pt x="2315" y="609"/>
                  </a:lnTo>
                  <a:lnTo>
                    <a:pt x="2318" y="609"/>
                  </a:lnTo>
                  <a:lnTo>
                    <a:pt x="2322" y="609"/>
                  </a:lnTo>
                  <a:lnTo>
                    <a:pt x="2326" y="613"/>
                  </a:lnTo>
                  <a:lnTo>
                    <a:pt x="2329" y="613"/>
                  </a:lnTo>
                  <a:lnTo>
                    <a:pt x="2333" y="613"/>
                  </a:lnTo>
                  <a:lnTo>
                    <a:pt x="2336" y="613"/>
                  </a:lnTo>
                  <a:lnTo>
                    <a:pt x="2340" y="613"/>
                  </a:lnTo>
                  <a:lnTo>
                    <a:pt x="2344" y="613"/>
                  </a:lnTo>
                  <a:lnTo>
                    <a:pt x="2347" y="616"/>
                  </a:lnTo>
                  <a:lnTo>
                    <a:pt x="2351" y="616"/>
                  </a:lnTo>
                  <a:lnTo>
                    <a:pt x="2354" y="620"/>
                  </a:lnTo>
                  <a:lnTo>
                    <a:pt x="2358" y="620"/>
                  </a:lnTo>
                  <a:lnTo>
                    <a:pt x="2362" y="620"/>
                  </a:lnTo>
                  <a:lnTo>
                    <a:pt x="2365" y="620"/>
                  </a:lnTo>
                  <a:lnTo>
                    <a:pt x="2369" y="624"/>
                  </a:lnTo>
                  <a:lnTo>
                    <a:pt x="2369" y="620"/>
                  </a:lnTo>
                  <a:lnTo>
                    <a:pt x="2372" y="620"/>
                  </a:lnTo>
                  <a:lnTo>
                    <a:pt x="2376" y="620"/>
                  </a:lnTo>
                  <a:lnTo>
                    <a:pt x="2380" y="624"/>
                  </a:lnTo>
                  <a:lnTo>
                    <a:pt x="2383" y="624"/>
                  </a:lnTo>
                  <a:lnTo>
                    <a:pt x="2387" y="627"/>
                  </a:lnTo>
                  <a:lnTo>
                    <a:pt x="2390" y="627"/>
                  </a:lnTo>
                  <a:lnTo>
                    <a:pt x="2394" y="627"/>
                  </a:lnTo>
                  <a:lnTo>
                    <a:pt x="2398" y="631"/>
                  </a:lnTo>
                  <a:lnTo>
                    <a:pt x="2401" y="631"/>
                  </a:lnTo>
                  <a:lnTo>
                    <a:pt x="2405" y="631"/>
                  </a:lnTo>
                  <a:lnTo>
                    <a:pt x="2408" y="631"/>
                  </a:lnTo>
                  <a:lnTo>
                    <a:pt x="2412" y="627"/>
                  </a:lnTo>
                  <a:lnTo>
                    <a:pt x="2416" y="616"/>
                  </a:lnTo>
                  <a:lnTo>
                    <a:pt x="2419" y="609"/>
                  </a:lnTo>
                  <a:lnTo>
                    <a:pt x="2419" y="602"/>
                  </a:lnTo>
                  <a:lnTo>
                    <a:pt x="2423" y="602"/>
                  </a:lnTo>
                  <a:lnTo>
                    <a:pt x="2426" y="602"/>
                  </a:lnTo>
                  <a:lnTo>
                    <a:pt x="2430" y="594"/>
                  </a:lnTo>
                  <a:lnTo>
                    <a:pt x="2434" y="591"/>
                  </a:lnTo>
                  <a:lnTo>
                    <a:pt x="2437" y="591"/>
                  </a:lnTo>
                  <a:lnTo>
                    <a:pt x="2441" y="591"/>
                  </a:lnTo>
                  <a:lnTo>
                    <a:pt x="2444" y="591"/>
                  </a:lnTo>
                  <a:lnTo>
                    <a:pt x="2448" y="591"/>
                  </a:lnTo>
                  <a:lnTo>
                    <a:pt x="2452" y="591"/>
                  </a:lnTo>
                  <a:lnTo>
                    <a:pt x="2455" y="591"/>
                  </a:lnTo>
                  <a:lnTo>
                    <a:pt x="2455" y="594"/>
                  </a:lnTo>
                  <a:lnTo>
                    <a:pt x="2459" y="594"/>
                  </a:lnTo>
                  <a:lnTo>
                    <a:pt x="2462" y="594"/>
                  </a:lnTo>
                  <a:lnTo>
                    <a:pt x="2466" y="598"/>
                  </a:lnTo>
                  <a:lnTo>
                    <a:pt x="2470" y="598"/>
                  </a:lnTo>
                  <a:lnTo>
                    <a:pt x="2473" y="598"/>
                  </a:lnTo>
                  <a:lnTo>
                    <a:pt x="2477" y="602"/>
                  </a:lnTo>
                  <a:lnTo>
                    <a:pt x="2480" y="602"/>
                  </a:lnTo>
                  <a:lnTo>
                    <a:pt x="2484" y="605"/>
                  </a:lnTo>
                  <a:lnTo>
                    <a:pt x="2488" y="605"/>
                  </a:lnTo>
                  <a:lnTo>
                    <a:pt x="2491" y="605"/>
                  </a:lnTo>
                  <a:lnTo>
                    <a:pt x="2495" y="605"/>
                  </a:lnTo>
                  <a:lnTo>
                    <a:pt x="2499" y="605"/>
                  </a:lnTo>
                  <a:lnTo>
                    <a:pt x="2502" y="605"/>
                  </a:lnTo>
                  <a:lnTo>
                    <a:pt x="2506" y="605"/>
                  </a:lnTo>
                  <a:lnTo>
                    <a:pt x="2509" y="602"/>
                  </a:lnTo>
                  <a:lnTo>
                    <a:pt x="2513" y="598"/>
                  </a:lnTo>
                  <a:lnTo>
                    <a:pt x="2517" y="598"/>
                  </a:lnTo>
                  <a:lnTo>
                    <a:pt x="2520" y="602"/>
                  </a:lnTo>
                  <a:lnTo>
                    <a:pt x="2524" y="602"/>
                  </a:lnTo>
                  <a:lnTo>
                    <a:pt x="2527" y="602"/>
                  </a:lnTo>
                  <a:lnTo>
                    <a:pt x="2531" y="605"/>
                  </a:lnTo>
                  <a:lnTo>
                    <a:pt x="2535" y="605"/>
                  </a:lnTo>
                  <a:lnTo>
                    <a:pt x="2538" y="605"/>
                  </a:lnTo>
                  <a:lnTo>
                    <a:pt x="2542" y="605"/>
                  </a:lnTo>
                  <a:lnTo>
                    <a:pt x="2545" y="609"/>
                  </a:lnTo>
                  <a:lnTo>
                    <a:pt x="2549" y="609"/>
                  </a:lnTo>
                  <a:lnTo>
                    <a:pt x="2553" y="613"/>
                  </a:lnTo>
                  <a:lnTo>
                    <a:pt x="2556" y="613"/>
                  </a:lnTo>
                  <a:lnTo>
                    <a:pt x="2560" y="613"/>
                  </a:lnTo>
                  <a:lnTo>
                    <a:pt x="2563" y="613"/>
                  </a:lnTo>
                  <a:lnTo>
                    <a:pt x="2567" y="613"/>
                  </a:lnTo>
                  <a:lnTo>
                    <a:pt x="2571" y="613"/>
                  </a:lnTo>
                  <a:lnTo>
                    <a:pt x="2574" y="613"/>
                  </a:lnTo>
                  <a:lnTo>
                    <a:pt x="2578" y="613"/>
                  </a:lnTo>
                  <a:lnTo>
                    <a:pt x="2581" y="613"/>
                  </a:lnTo>
                  <a:lnTo>
                    <a:pt x="2581" y="616"/>
                  </a:lnTo>
                  <a:lnTo>
                    <a:pt x="2585" y="616"/>
                  </a:lnTo>
                  <a:lnTo>
                    <a:pt x="2589" y="616"/>
                  </a:lnTo>
                  <a:lnTo>
                    <a:pt x="2592" y="616"/>
                  </a:lnTo>
                  <a:lnTo>
                    <a:pt x="2596" y="616"/>
                  </a:lnTo>
                  <a:lnTo>
                    <a:pt x="2599" y="616"/>
                  </a:lnTo>
                  <a:lnTo>
                    <a:pt x="2603" y="620"/>
                  </a:lnTo>
                  <a:lnTo>
                    <a:pt x="2607" y="620"/>
                  </a:lnTo>
                  <a:lnTo>
                    <a:pt x="2610" y="620"/>
                  </a:lnTo>
                  <a:lnTo>
                    <a:pt x="2614" y="620"/>
                  </a:lnTo>
                  <a:lnTo>
                    <a:pt x="2617" y="620"/>
                  </a:lnTo>
                  <a:lnTo>
                    <a:pt x="2621" y="620"/>
                  </a:lnTo>
                  <a:lnTo>
                    <a:pt x="2625" y="620"/>
                  </a:lnTo>
                  <a:lnTo>
                    <a:pt x="2628" y="620"/>
                  </a:lnTo>
                  <a:lnTo>
                    <a:pt x="2632" y="620"/>
                  </a:lnTo>
                  <a:lnTo>
                    <a:pt x="2635" y="616"/>
                  </a:lnTo>
                  <a:lnTo>
                    <a:pt x="2639" y="616"/>
                  </a:lnTo>
                  <a:lnTo>
                    <a:pt x="2643" y="616"/>
                  </a:lnTo>
                  <a:lnTo>
                    <a:pt x="2646" y="620"/>
                  </a:lnTo>
                  <a:lnTo>
                    <a:pt x="2650" y="616"/>
                  </a:lnTo>
                  <a:lnTo>
                    <a:pt x="2653" y="620"/>
                  </a:lnTo>
                  <a:lnTo>
                    <a:pt x="2657" y="620"/>
                  </a:lnTo>
                  <a:lnTo>
                    <a:pt x="2661" y="620"/>
                  </a:lnTo>
                  <a:lnTo>
                    <a:pt x="2664" y="624"/>
                  </a:lnTo>
                  <a:lnTo>
                    <a:pt x="2668" y="624"/>
                  </a:lnTo>
                  <a:lnTo>
                    <a:pt x="2671" y="624"/>
                  </a:lnTo>
                  <a:lnTo>
                    <a:pt x="2675" y="624"/>
                  </a:lnTo>
                  <a:lnTo>
                    <a:pt x="2679" y="624"/>
                  </a:lnTo>
                  <a:lnTo>
                    <a:pt x="2682" y="624"/>
                  </a:lnTo>
                  <a:lnTo>
                    <a:pt x="2686" y="624"/>
                  </a:lnTo>
                  <a:lnTo>
                    <a:pt x="2689" y="624"/>
                  </a:lnTo>
                  <a:lnTo>
                    <a:pt x="2689" y="620"/>
                  </a:lnTo>
                  <a:lnTo>
                    <a:pt x="2693" y="620"/>
                  </a:lnTo>
                  <a:lnTo>
                    <a:pt x="2697" y="620"/>
                  </a:lnTo>
                  <a:lnTo>
                    <a:pt x="2700" y="624"/>
                  </a:lnTo>
                  <a:lnTo>
                    <a:pt x="2704" y="624"/>
                  </a:lnTo>
                  <a:lnTo>
                    <a:pt x="2707" y="624"/>
                  </a:lnTo>
                  <a:lnTo>
                    <a:pt x="2711" y="624"/>
                  </a:lnTo>
                  <a:lnTo>
                    <a:pt x="2715" y="624"/>
                  </a:lnTo>
                  <a:lnTo>
                    <a:pt x="2718" y="627"/>
                  </a:lnTo>
                  <a:lnTo>
                    <a:pt x="2722" y="627"/>
                  </a:lnTo>
                  <a:lnTo>
                    <a:pt x="2725" y="627"/>
                  </a:lnTo>
                  <a:lnTo>
                    <a:pt x="2725" y="631"/>
                  </a:lnTo>
                  <a:lnTo>
                    <a:pt x="2729" y="631"/>
                  </a:lnTo>
                  <a:lnTo>
                    <a:pt x="2733" y="631"/>
                  </a:lnTo>
                  <a:lnTo>
                    <a:pt x="2736" y="635"/>
                  </a:lnTo>
                  <a:lnTo>
                    <a:pt x="2740" y="635"/>
                  </a:lnTo>
                  <a:lnTo>
                    <a:pt x="2743" y="635"/>
                  </a:lnTo>
                  <a:lnTo>
                    <a:pt x="2747" y="638"/>
                  </a:lnTo>
                  <a:lnTo>
                    <a:pt x="2751" y="638"/>
                  </a:lnTo>
                  <a:lnTo>
                    <a:pt x="2754" y="638"/>
                  </a:lnTo>
                  <a:lnTo>
                    <a:pt x="2758" y="638"/>
                  </a:lnTo>
                  <a:lnTo>
                    <a:pt x="2761" y="642"/>
                  </a:lnTo>
                  <a:lnTo>
                    <a:pt x="2765" y="642"/>
                  </a:lnTo>
                  <a:lnTo>
                    <a:pt x="2769" y="646"/>
                  </a:lnTo>
                  <a:lnTo>
                    <a:pt x="2772" y="646"/>
                  </a:lnTo>
                  <a:lnTo>
                    <a:pt x="2776" y="646"/>
                  </a:lnTo>
                  <a:lnTo>
                    <a:pt x="2779" y="646"/>
                  </a:lnTo>
                  <a:lnTo>
                    <a:pt x="2779" y="649"/>
                  </a:lnTo>
                  <a:lnTo>
                    <a:pt x="2783" y="649"/>
                  </a:lnTo>
                  <a:lnTo>
                    <a:pt x="2787" y="649"/>
                  </a:lnTo>
                  <a:lnTo>
                    <a:pt x="2790" y="653"/>
                  </a:lnTo>
                  <a:lnTo>
                    <a:pt x="2794" y="653"/>
                  </a:lnTo>
                  <a:lnTo>
                    <a:pt x="2797" y="653"/>
                  </a:lnTo>
                  <a:lnTo>
                    <a:pt x="2801" y="657"/>
                  </a:lnTo>
                  <a:lnTo>
                    <a:pt x="2805" y="657"/>
                  </a:lnTo>
                  <a:lnTo>
                    <a:pt x="2808" y="657"/>
                  </a:lnTo>
                  <a:lnTo>
                    <a:pt x="2812" y="657"/>
                  </a:lnTo>
                  <a:lnTo>
                    <a:pt x="2815" y="660"/>
                  </a:lnTo>
                  <a:lnTo>
                    <a:pt x="2819" y="660"/>
                  </a:lnTo>
                  <a:lnTo>
                    <a:pt x="2823" y="660"/>
                  </a:lnTo>
                  <a:lnTo>
                    <a:pt x="2826" y="660"/>
                  </a:lnTo>
                  <a:lnTo>
                    <a:pt x="2830" y="664"/>
                  </a:lnTo>
                  <a:lnTo>
                    <a:pt x="2833" y="664"/>
                  </a:lnTo>
                  <a:lnTo>
                    <a:pt x="2837" y="664"/>
                  </a:lnTo>
                  <a:lnTo>
                    <a:pt x="2841" y="660"/>
                  </a:lnTo>
                  <a:lnTo>
                    <a:pt x="2844" y="657"/>
                  </a:lnTo>
                  <a:lnTo>
                    <a:pt x="2848" y="649"/>
                  </a:lnTo>
                  <a:lnTo>
                    <a:pt x="2851" y="642"/>
                  </a:lnTo>
                  <a:lnTo>
                    <a:pt x="2851" y="638"/>
                  </a:lnTo>
                  <a:lnTo>
                    <a:pt x="2855" y="638"/>
                  </a:lnTo>
                  <a:lnTo>
                    <a:pt x="2859" y="638"/>
                  </a:lnTo>
                  <a:lnTo>
                    <a:pt x="2862" y="638"/>
                  </a:lnTo>
                  <a:lnTo>
                    <a:pt x="2866" y="635"/>
                  </a:lnTo>
                  <a:lnTo>
                    <a:pt x="2869" y="635"/>
                  </a:lnTo>
                  <a:lnTo>
                    <a:pt x="2869" y="624"/>
                  </a:lnTo>
                  <a:lnTo>
                    <a:pt x="2873" y="620"/>
                  </a:lnTo>
                  <a:lnTo>
                    <a:pt x="2877" y="616"/>
                  </a:lnTo>
                  <a:lnTo>
                    <a:pt x="2880" y="616"/>
                  </a:lnTo>
                  <a:lnTo>
                    <a:pt x="2884" y="613"/>
                  </a:lnTo>
                  <a:lnTo>
                    <a:pt x="2887" y="613"/>
                  </a:lnTo>
                  <a:lnTo>
                    <a:pt x="2891" y="613"/>
                  </a:lnTo>
                  <a:lnTo>
                    <a:pt x="2895" y="616"/>
                  </a:lnTo>
                  <a:lnTo>
                    <a:pt x="2898" y="616"/>
                  </a:lnTo>
                  <a:lnTo>
                    <a:pt x="2902" y="616"/>
                  </a:lnTo>
                  <a:lnTo>
                    <a:pt x="2905" y="616"/>
                  </a:lnTo>
                  <a:lnTo>
                    <a:pt x="2905" y="620"/>
                  </a:lnTo>
                  <a:lnTo>
                    <a:pt x="2909" y="620"/>
                  </a:lnTo>
                  <a:lnTo>
                    <a:pt x="2913" y="616"/>
                  </a:lnTo>
                  <a:lnTo>
                    <a:pt x="2916" y="613"/>
                  </a:lnTo>
                  <a:lnTo>
                    <a:pt x="2920" y="609"/>
                  </a:lnTo>
                  <a:lnTo>
                    <a:pt x="2920" y="605"/>
                  </a:lnTo>
                  <a:lnTo>
                    <a:pt x="2923" y="602"/>
                  </a:lnTo>
                  <a:lnTo>
                    <a:pt x="2927" y="598"/>
                  </a:lnTo>
                  <a:lnTo>
                    <a:pt x="2931" y="598"/>
                  </a:lnTo>
                  <a:lnTo>
                    <a:pt x="2934" y="598"/>
                  </a:lnTo>
                  <a:lnTo>
                    <a:pt x="2938" y="598"/>
                  </a:lnTo>
                  <a:lnTo>
                    <a:pt x="2941" y="602"/>
                  </a:lnTo>
                  <a:lnTo>
                    <a:pt x="2945" y="602"/>
                  </a:lnTo>
                  <a:lnTo>
                    <a:pt x="2949" y="602"/>
                  </a:lnTo>
                  <a:lnTo>
                    <a:pt x="2952" y="602"/>
                  </a:lnTo>
                  <a:lnTo>
                    <a:pt x="2956" y="602"/>
                  </a:lnTo>
                  <a:lnTo>
                    <a:pt x="2959" y="602"/>
                  </a:lnTo>
                  <a:lnTo>
                    <a:pt x="2963" y="605"/>
                  </a:lnTo>
                  <a:lnTo>
                    <a:pt x="2967" y="605"/>
                  </a:lnTo>
                  <a:lnTo>
                    <a:pt x="2970" y="605"/>
                  </a:lnTo>
                  <a:lnTo>
                    <a:pt x="2974" y="605"/>
                  </a:lnTo>
                  <a:lnTo>
                    <a:pt x="2977" y="605"/>
                  </a:lnTo>
                  <a:lnTo>
                    <a:pt x="2981" y="602"/>
                  </a:lnTo>
                  <a:lnTo>
                    <a:pt x="2985" y="602"/>
                  </a:lnTo>
                </a:path>
              </a:pathLst>
            </a:custGeom>
            <a:noFill/>
            <a:ln w="11113" cap="flat">
              <a:solidFill>
                <a:srgbClr val="0000EF"/>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49" name="Rectangle 278">
              <a:extLst>
                <a:ext uri="{FF2B5EF4-FFF2-40B4-BE49-F238E27FC236}">
                  <a16:creationId xmlns:a16="http://schemas.microsoft.com/office/drawing/2014/main" id="{B0F12DAA-9A5A-47A8-A9B1-406F9F753737}"/>
                </a:ext>
              </a:extLst>
            </p:cNvPr>
            <p:cNvSpPr>
              <a:spLocks noChangeArrowheads="1"/>
            </p:cNvSpPr>
            <p:nvPr/>
          </p:nvSpPr>
          <p:spPr bwMode="auto">
            <a:xfrm>
              <a:off x="1396" y="2711"/>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6340</a:t>
              </a:r>
              <a:endParaRPr lang="en-US" altLang="en-US"/>
            </a:p>
          </p:txBody>
        </p:sp>
        <p:sp>
          <p:nvSpPr>
            <p:cNvPr id="8450" name="Rectangle 279">
              <a:extLst>
                <a:ext uri="{FF2B5EF4-FFF2-40B4-BE49-F238E27FC236}">
                  <a16:creationId xmlns:a16="http://schemas.microsoft.com/office/drawing/2014/main" id="{672FEACC-7CDF-4023-9514-24C9173B0ABB}"/>
                </a:ext>
              </a:extLst>
            </p:cNvPr>
            <p:cNvSpPr>
              <a:spLocks noChangeArrowheads="1"/>
            </p:cNvSpPr>
            <p:nvPr/>
          </p:nvSpPr>
          <p:spPr bwMode="auto">
            <a:xfrm>
              <a:off x="1396" y="2476"/>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6350</a:t>
              </a:r>
              <a:endParaRPr lang="en-US" altLang="en-US"/>
            </a:p>
          </p:txBody>
        </p:sp>
        <p:sp>
          <p:nvSpPr>
            <p:cNvPr id="8451" name="Rectangle 280">
              <a:extLst>
                <a:ext uri="{FF2B5EF4-FFF2-40B4-BE49-F238E27FC236}">
                  <a16:creationId xmlns:a16="http://schemas.microsoft.com/office/drawing/2014/main" id="{2FD8A05B-0CD7-449B-921B-6FABB5CEFC2C}"/>
                </a:ext>
              </a:extLst>
            </p:cNvPr>
            <p:cNvSpPr>
              <a:spLocks noChangeArrowheads="1"/>
            </p:cNvSpPr>
            <p:nvPr/>
          </p:nvSpPr>
          <p:spPr bwMode="auto">
            <a:xfrm>
              <a:off x="1396" y="2241"/>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6360</a:t>
              </a:r>
              <a:endParaRPr lang="en-US" altLang="en-US"/>
            </a:p>
          </p:txBody>
        </p:sp>
        <p:sp>
          <p:nvSpPr>
            <p:cNvPr id="8452" name="Rectangle 281">
              <a:extLst>
                <a:ext uri="{FF2B5EF4-FFF2-40B4-BE49-F238E27FC236}">
                  <a16:creationId xmlns:a16="http://schemas.microsoft.com/office/drawing/2014/main" id="{7B6600BE-E132-4974-927C-D8E7F67BC00F}"/>
                </a:ext>
              </a:extLst>
            </p:cNvPr>
            <p:cNvSpPr>
              <a:spLocks noChangeArrowheads="1"/>
            </p:cNvSpPr>
            <p:nvPr/>
          </p:nvSpPr>
          <p:spPr bwMode="auto">
            <a:xfrm>
              <a:off x="1396" y="2010"/>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6370</a:t>
              </a:r>
              <a:endParaRPr lang="en-US" altLang="en-US"/>
            </a:p>
          </p:txBody>
        </p:sp>
        <p:sp>
          <p:nvSpPr>
            <p:cNvPr id="8453" name="Rectangle 282">
              <a:extLst>
                <a:ext uri="{FF2B5EF4-FFF2-40B4-BE49-F238E27FC236}">
                  <a16:creationId xmlns:a16="http://schemas.microsoft.com/office/drawing/2014/main" id="{E3145816-35E3-43BE-A35C-EEA46CA7B421}"/>
                </a:ext>
              </a:extLst>
            </p:cNvPr>
            <p:cNvSpPr>
              <a:spLocks noChangeArrowheads="1"/>
            </p:cNvSpPr>
            <p:nvPr/>
          </p:nvSpPr>
          <p:spPr bwMode="auto">
            <a:xfrm>
              <a:off x="1396" y="1775"/>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6380</a:t>
              </a:r>
              <a:endParaRPr lang="en-US" altLang="en-US"/>
            </a:p>
          </p:txBody>
        </p:sp>
        <p:sp>
          <p:nvSpPr>
            <p:cNvPr id="8454" name="Rectangle 283">
              <a:extLst>
                <a:ext uri="{FF2B5EF4-FFF2-40B4-BE49-F238E27FC236}">
                  <a16:creationId xmlns:a16="http://schemas.microsoft.com/office/drawing/2014/main" id="{659FACC5-E6F9-439D-A8AF-980FF9C54795}"/>
                </a:ext>
              </a:extLst>
            </p:cNvPr>
            <p:cNvSpPr>
              <a:spLocks noChangeArrowheads="1"/>
            </p:cNvSpPr>
            <p:nvPr/>
          </p:nvSpPr>
          <p:spPr bwMode="auto">
            <a:xfrm>
              <a:off x="1396" y="1541"/>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6390</a:t>
              </a:r>
              <a:endParaRPr lang="en-US" altLang="en-US"/>
            </a:p>
          </p:txBody>
        </p:sp>
        <p:sp>
          <p:nvSpPr>
            <p:cNvPr id="8455" name="Rectangle 284">
              <a:extLst>
                <a:ext uri="{FF2B5EF4-FFF2-40B4-BE49-F238E27FC236}">
                  <a16:creationId xmlns:a16="http://schemas.microsoft.com/office/drawing/2014/main" id="{3042DF92-2484-454D-BBDC-D5F54CA7CCC6}"/>
                </a:ext>
              </a:extLst>
            </p:cNvPr>
            <p:cNvSpPr>
              <a:spLocks noChangeArrowheads="1"/>
            </p:cNvSpPr>
            <p:nvPr/>
          </p:nvSpPr>
          <p:spPr bwMode="auto">
            <a:xfrm>
              <a:off x="1396" y="1306"/>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6400</a:t>
              </a:r>
              <a:endParaRPr lang="en-US" altLang="en-US"/>
            </a:p>
          </p:txBody>
        </p:sp>
        <p:sp>
          <p:nvSpPr>
            <p:cNvPr id="8456" name="Rectangle 285">
              <a:extLst>
                <a:ext uri="{FF2B5EF4-FFF2-40B4-BE49-F238E27FC236}">
                  <a16:creationId xmlns:a16="http://schemas.microsoft.com/office/drawing/2014/main" id="{7764FDD5-B4CA-4A5B-A97A-1F7AC0C5D287}"/>
                </a:ext>
              </a:extLst>
            </p:cNvPr>
            <p:cNvSpPr>
              <a:spLocks noChangeArrowheads="1"/>
            </p:cNvSpPr>
            <p:nvPr/>
          </p:nvSpPr>
          <p:spPr bwMode="auto">
            <a:xfrm>
              <a:off x="1627" y="2784"/>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2020</a:t>
              </a:r>
              <a:endParaRPr lang="en-US" altLang="en-US"/>
            </a:p>
          </p:txBody>
        </p:sp>
        <p:sp>
          <p:nvSpPr>
            <p:cNvPr id="8457" name="Rectangle 286">
              <a:extLst>
                <a:ext uri="{FF2B5EF4-FFF2-40B4-BE49-F238E27FC236}">
                  <a16:creationId xmlns:a16="http://schemas.microsoft.com/office/drawing/2014/main" id="{F9C796C0-9465-41D7-86CE-3B5269742B9B}"/>
                </a:ext>
              </a:extLst>
            </p:cNvPr>
            <p:cNvSpPr>
              <a:spLocks noChangeArrowheads="1"/>
            </p:cNvSpPr>
            <p:nvPr/>
          </p:nvSpPr>
          <p:spPr bwMode="auto">
            <a:xfrm>
              <a:off x="1987" y="2784"/>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2030</a:t>
              </a:r>
              <a:endParaRPr lang="en-US" altLang="en-US"/>
            </a:p>
          </p:txBody>
        </p:sp>
        <p:sp>
          <p:nvSpPr>
            <p:cNvPr id="8458" name="Rectangle 287">
              <a:extLst>
                <a:ext uri="{FF2B5EF4-FFF2-40B4-BE49-F238E27FC236}">
                  <a16:creationId xmlns:a16="http://schemas.microsoft.com/office/drawing/2014/main" id="{F3D78ACB-070F-43C1-B75A-7E6CA41B053A}"/>
                </a:ext>
              </a:extLst>
            </p:cNvPr>
            <p:cNvSpPr>
              <a:spLocks noChangeArrowheads="1"/>
            </p:cNvSpPr>
            <p:nvPr/>
          </p:nvSpPr>
          <p:spPr bwMode="auto">
            <a:xfrm>
              <a:off x="2347" y="2784"/>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2040</a:t>
              </a:r>
              <a:endParaRPr lang="en-US" altLang="en-US"/>
            </a:p>
          </p:txBody>
        </p:sp>
        <p:sp>
          <p:nvSpPr>
            <p:cNvPr id="8459" name="Rectangle 288">
              <a:extLst>
                <a:ext uri="{FF2B5EF4-FFF2-40B4-BE49-F238E27FC236}">
                  <a16:creationId xmlns:a16="http://schemas.microsoft.com/office/drawing/2014/main" id="{29FB4C6B-4700-4C23-888B-4AF51837B797}"/>
                </a:ext>
              </a:extLst>
            </p:cNvPr>
            <p:cNvSpPr>
              <a:spLocks noChangeArrowheads="1"/>
            </p:cNvSpPr>
            <p:nvPr/>
          </p:nvSpPr>
          <p:spPr bwMode="auto">
            <a:xfrm>
              <a:off x="2707" y="2784"/>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2050</a:t>
              </a:r>
              <a:endParaRPr lang="en-US" altLang="en-US"/>
            </a:p>
          </p:txBody>
        </p:sp>
        <p:sp>
          <p:nvSpPr>
            <p:cNvPr id="8460" name="Rectangle 289">
              <a:extLst>
                <a:ext uri="{FF2B5EF4-FFF2-40B4-BE49-F238E27FC236}">
                  <a16:creationId xmlns:a16="http://schemas.microsoft.com/office/drawing/2014/main" id="{C9A43672-B84E-4D12-B5C3-99BAFFAB8CAC}"/>
                </a:ext>
              </a:extLst>
            </p:cNvPr>
            <p:cNvSpPr>
              <a:spLocks noChangeArrowheads="1"/>
            </p:cNvSpPr>
            <p:nvPr/>
          </p:nvSpPr>
          <p:spPr bwMode="auto">
            <a:xfrm>
              <a:off x="3063" y="2784"/>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2060</a:t>
              </a:r>
              <a:endParaRPr lang="en-US" altLang="en-US"/>
            </a:p>
          </p:txBody>
        </p:sp>
        <p:sp>
          <p:nvSpPr>
            <p:cNvPr id="8461" name="Rectangle 290">
              <a:extLst>
                <a:ext uri="{FF2B5EF4-FFF2-40B4-BE49-F238E27FC236}">
                  <a16:creationId xmlns:a16="http://schemas.microsoft.com/office/drawing/2014/main" id="{0A24D8ED-78A9-4CB2-87E0-9187A5678D66}"/>
                </a:ext>
              </a:extLst>
            </p:cNvPr>
            <p:cNvSpPr>
              <a:spLocks noChangeArrowheads="1"/>
            </p:cNvSpPr>
            <p:nvPr/>
          </p:nvSpPr>
          <p:spPr bwMode="auto">
            <a:xfrm>
              <a:off x="3423" y="2784"/>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2070</a:t>
              </a:r>
              <a:endParaRPr lang="en-US" altLang="en-US"/>
            </a:p>
          </p:txBody>
        </p:sp>
        <p:sp>
          <p:nvSpPr>
            <p:cNvPr id="8462" name="Rectangle 291">
              <a:extLst>
                <a:ext uri="{FF2B5EF4-FFF2-40B4-BE49-F238E27FC236}">
                  <a16:creationId xmlns:a16="http://schemas.microsoft.com/office/drawing/2014/main" id="{DA210941-1E6E-426B-8739-6952993ED392}"/>
                </a:ext>
              </a:extLst>
            </p:cNvPr>
            <p:cNvSpPr>
              <a:spLocks noChangeArrowheads="1"/>
            </p:cNvSpPr>
            <p:nvPr/>
          </p:nvSpPr>
          <p:spPr bwMode="auto">
            <a:xfrm>
              <a:off x="3783" y="2784"/>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2080</a:t>
              </a:r>
              <a:endParaRPr lang="en-US" altLang="en-US"/>
            </a:p>
          </p:txBody>
        </p:sp>
        <p:sp>
          <p:nvSpPr>
            <p:cNvPr id="8463" name="Rectangle 292">
              <a:extLst>
                <a:ext uri="{FF2B5EF4-FFF2-40B4-BE49-F238E27FC236}">
                  <a16:creationId xmlns:a16="http://schemas.microsoft.com/office/drawing/2014/main" id="{FA6641A2-5B42-41BB-A8D7-9679A8C4D72C}"/>
                </a:ext>
              </a:extLst>
            </p:cNvPr>
            <p:cNvSpPr>
              <a:spLocks noChangeArrowheads="1"/>
            </p:cNvSpPr>
            <p:nvPr/>
          </p:nvSpPr>
          <p:spPr bwMode="auto">
            <a:xfrm>
              <a:off x="4144" y="2784"/>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2090</a:t>
              </a:r>
              <a:endParaRPr lang="en-US" altLang="en-US"/>
            </a:p>
          </p:txBody>
        </p:sp>
        <p:sp>
          <p:nvSpPr>
            <p:cNvPr id="8464" name="Rectangle 293">
              <a:extLst>
                <a:ext uri="{FF2B5EF4-FFF2-40B4-BE49-F238E27FC236}">
                  <a16:creationId xmlns:a16="http://schemas.microsoft.com/office/drawing/2014/main" id="{D060215A-8F3C-4EFC-8E71-8D16AA8E7D14}"/>
                </a:ext>
              </a:extLst>
            </p:cNvPr>
            <p:cNvSpPr>
              <a:spLocks noChangeArrowheads="1"/>
            </p:cNvSpPr>
            <p:nvPr/>
          </p:nvSpPr>
          <p:spPr bwMode="auto">
            <a:xfrm rot="16200000">
              <a:off x="1180" y="1968"/>
              <a:ext cx="303"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Elevation (ft)</a:t>
              </a:r>
              <a:endParaRPr lang="en-US" altLang="en-US"/>
            </a:p>
          </p:txBody>
        </p:sp>
        <p:sp>
          <p:nvSpPr>
            <p:cNvPr id="8465" name="Rectangle 294">
              <a:extLst>
                <a:ext uri="{FF2B5EF4-FFF2-40B4-BE49-F238E27FC236}">
                  <a16:creationId xmlns:a16="http://schemas.microsoft.com/office/drawing/2014/main" id="{0B3B6DC0-0055-4393-AB17-008D9743EC9C}"/>
                </a:ext>
              </a:extLst>
            </p:cNvPr>
            <p:cNvSpPr>
              <a:spLocks noChangeArrowheads="1"/>
            </p:cNvSpPr>
            <p:nvPr/>
          </p:nvSpPr>
          <p:spPr bwMode="auto">
            <a:xfrm>
              <a:off x="2966" y="2894"/>
              <a:ext cx="134"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Time </a:t>
              </a:r>
              <a:endParaRPr lang="en-US" altLang="en-US"/>
            </a:p>
          </p:txBody>
        </p:sp>
        <p:sp>
          <p:nvSpPr>
            <p:cNvPr id="8466" name="Rectangle 295">
              <a:extLst>
                <a:ext uri="{FF2B5EF4-FFF2-40B4-BE49-F238E27FC236}">
                  <a16:creationId xmlns:a16="http://schemas.microsoft.com/office/drawing/2014/main" id="{76CE3FC5-F0EB-43EC-B40D-79334177C5B4}"/>
                </a:ext>
              </a:extLst>
            </p:cNvPr>
            <p:cNvSpPr>
              <a:spLocks noChangeArrowheads="1"/>
            </p:cNvSpPr>
            <p:nvPr/>
          </p:nvSpPr>
          <p:spPr bwMode="auto">
            <a:xfrm>
              <a:off x="2476" y="1104"/>
              <a:ext cx="704"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a:solidFill>
                    <a:srgbClr val="000000"/>
                  </a:solidFill>
                </a:rPr>
                <a:t>Water Level in Reservoir</a:t>
              </a:r>
              <a:endParaRPr lang="en-US" altLang="en-US"/>
            </a:p>
          </p:txBody>
        </p:sp>
        <p:sp>
          <p:nvSpPr>
            <p:cNvPr id="8467" name="Rectangle 296">
              <a:extLst>
                <a:ext uri="{FF2B5EF4-FFF2-40B4-BE49-F238E27FC236}">
                  <a16:creationId xmlns:a16="http://schemas.microsoft.com/office/drawing/2014/main" id="{B123ABE6-CAC2-4137-AED6-1750C2B1A690}"/>
                </a:ext>
              </a:extLst>
            </p:cNvPr>
            <p:cNvSpPr>
              <a:spLocks noChangeArrowheads="1"/>
            </p:cNvSpPr>
            <p:nvPr/>
          </p:nvSpPr>
          <p:spPr bwMode="auto">
            <a:xfrm>
              <a:off x="2678" y="3133"/>
              <a:ext cx="333"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Elevation (#1)</a:t>
              </a:r>
              <a:endParaRPr lang="en-US" altLang="en-US"/>
            </a:p>
          </p:txBody>
        </p:sp>
        <p:sp>
          <p:nvSpPr>
            <p:cNvPr id="8468" name="Line 297">
              <a:extLst>
                <a:ext uri="{FF2B5EF4-FFF2-40B4-BE49-F238E27FC236}">
                  <a16:creationId xmlns:a16="http://schemas.microsoft.com/office/drawing/2014/main" id="{8A569D05-D548-44AB-A0BE-1BA36B24311A}"/>
                </a:ext>
              </a:extLst>
            </p:cNvPr>
            <p:cNvSpPr>
              <a:spLocks noChangeShapeType="1"/>
            </p:cNvSpPr>
            <p:nvPr/>
          </p:nvSpPr>
          <p:spPr bwMode="auto">
            <a:xfrm>
              <a:off x="1673" y="3269"/>
              <a:ext cx="227" cy="0"/>
            </a:xfrm>
            <a:prstGeom prst="line">
              <a:avLst/>
            </a:prstGeom>
            <a:noFill/>
            <a:ln w="11113" cap="flat">
              <a:solidFill>
                <a:srgbClr val="EF0000"/>
              </a:solidFill>
              <a:prstDash val="solid"/>
              <a:bevel/>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69" name="Rectangle 298">
              <a:extLst>
                <a:ext uri="{FF2B5EF4-FFF2-40B4-BE49-F238E27FC236}">
                  <a16:creationId xmlns:a16="http://schemas.microsoft.com/office/drawing/2014/main" id="{5D239107-1D10-4122-B071-C09036B4A262}"/>
                </a:ext>
              </a:extLst>
            </p:cNvPr>
            <p:cNvSpPr>
              <a:spLocks noChangeArrowheads="1"/>
            </p:cNvSpPr>
            <p:nvPr/>
          </p:nvSpPr>
          <p:spPr bwMode="auto">
            <a:xfrm>
              <a:off x="1976" y="3239"/>
              <a:ext cx="338"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Low Diversion</a:t>
              </a:r>
              <a:endParaRPr lang="en-US" altLang="en-US"/>
            </a:p>
          </p:txBody>
        </p:sp>
        <p:sp>
          <p:nvSpPr>
            <p:cNvPr id="8470" name="Line 299">
              <a:extLst>
                <a:ext uri="{FF2B5EF4-FFF2-40B4-BE49-F238E27FC236}">
                  <a16:creationId xmlns:a16="http://schemas.microsoft.com/office/drawing/2014/main" id="{95BD1833-83BA-40B3-A999-A608262F9510}"/>
                </a:ext>
              </a:extLst>
            </p:cNvPr>
            <p:cNvSpPr>
              <a:spLocks noChangeShapeType="1"/>
            </p:cNvSpPr>
            <p:nvPr/>
          </p:nvSpPr>
          <p:spPr bwMode="auto">
            <a:xfrm>
              <a:off x="2534" y="3269"/>
              <a:ext cx="227" cy="0"/>
            </a:xfrm>
            <a:prstGeom prst="line">
              <a:avLst/>
            </a:prstGeom>
            <a:noFill/>
            <a:ln w="11113" cap="flat">
              <a:solidFill>
                <a:srgbClr val="00EF00"/>
              </a:solidFill>
              <a:prstDash val="solid"/>
              <a:bevel/>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71" name="Rectangle 300">
              <a:extLst>
                <a:ext uri="{FF2B5EF4-FFF2-40B4-BE49-F238E27FC236}">
                  <a16:creationId xmlns:a16="http://schemas.microsoft.com/office/drawing/2014/main" id="{8CCC9C2B-9511-4B24-8C57-F9ADD429C1F6}"/>
                </a:ext>
              </a:extLst>
            </p:cNvPr>
            <p:cNvSpPr>
              <a:spLocks noChangeArrowheads="1"/>
            </p:cNvSpPr>
            <p:nvPr/>
          </p:nvSpPr>
          <p:spPr bwMode="auto">
            <a:xfrm>
              <a:off x="2836" y="3239"/>
              <a:ext cx="32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Mid Diversion</a:t>
              </a:r>
              <a:endParaRPr lang="en-US" altLang="en-US"/>
            </a:p>
          </p:txBody>
        </p:sp>
        <p:sp>
          <p:nvSpPr>
            <p:cNvPr id="8472" name="Line 301">
              <a:extLst>
                <a:ext uri="{FF2B5EF4-FFF2-40B4-BE49-F238E27FC236}">
                  <a16:creationId xmlns:a16="http://schemas.microsoft.com/office/drawing/2014/main" id="{D214938C-FD54-4138-8514-BE242ABDEA89}"/>
                </a:ext>
              </a:extLst>
            </p:cNvPr>
            <p:cNvSpPr>
              <a:spLocks noChangeShapeType="1"/>
            </p:cNvSpPr>
            <p:nvPr/>
          </p:nvSpPr>
          <p:spPr bwMode="auto">
            <a:xfrm>
              <a:off x="3380" y="3269"/>
              <a:ext cx="227" cy="0"/>
            </a:xfrm>
            <a:prstGeom prst="line">
              <a:avLst/>
            </a:prstGeom>
            <a:noFill/>
            <a:ln w="11113" cap="flat">
              <a:solidFill>
                <a:srgbClr val="0000EF"/>
              </a:solidFill>
              <a:prstDash val="solid"/>
              <a:bevel/>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73" name="Rectangle 302">
              <a:extLst>
                <a:ext uri="{FF2B5EF4-FFF2-40B4-BE49-F238E27FC236}">
                  <a16:creationId xmlns:a16="http://schemas.microsoft.com/office/drawing/2014/main" id="{31628E33-22DE-415A-B47A-CC1C86FF2E45}"/>
                </a:ext>
              </a:extLst>
            </p:cNvPr>
            <p:cNvSpPr>
              <a:spLocks noChangeArrowheads="1"/>
            </p:cNvSpPr>
            <p:nvPr/>
          </p:nvSpPr>
          <p:spPr bwMode="auto">
            <a:xfrm>
              <a:off x="3683" y="3239"/>
              <a:ext cx="350"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High Diversion</a:t>
              </a:r>
              <a:endParaRPr lang="en-US" altLang="en-US"/>
            </a:p>
          </p:txBody>
        </p:sp>
        <p:sp>
          <p:nvSpPr>
            <p:cNvPr id="8474" name="Freeform 303">
              <a:extLst>
                <a:ext uri="{FF2B5EF4-FFF2-40B4-BE49-F238E27FC236}">
                  <a16:creationId xmlns:a16="http://schemas.microsoft.com/office/drawing/2014/main" id="{6C5EB52D-08FA-4EC1-B773-CAA4398E98BF}"/>
                </a:ext>
              </a:extLst>
            </p:cNvPr>
            <p:cNvSpPr>
              <a:spLocks/>
            </p:cNvSpPr>
            <p:nvPr/>
          </p:nvSpPr>
          <p:spPr bwMode="auto">
            <a:xfrm>
              <a:off x="1666" y="3122"/>
              <a:ext cx="2442" cy="202"/>
            </a:xfrm>
            <a:custGeom>
              <a:avLst/>
              <a:gdLst>
                <a:gd name="T0" fmla="*/ 0 w 2442"/>
                <a:gd name="T1" fmla="*/ 0 h 202"/>
                <a:gd name="T2" fmla="*/ 2442 w 2442"/>
                <a:gd name="T3" fmla="*/ 0 h 202"/>
                <a:gd name="T4" fmla="*/ 2442 w 2442"/>
                <a:gd name="T5" fmla="*/ 202 h 202"/>
                <a:gd name="T6" fmla="*/ 0 w 2442"/>
                <a:gd name="T7" fmla="*/ 202 h 202"/>
                <a:gd name="T8" fmla="*/ 0 w 2442"/>
                <a:gd name="T9" fmla="*/ 0 h 202"/>
                <a:gd name="T10" fmla="*/ 4 w 2442"/>
                <a:gd name="T11" fmla="*/ 0 h 202"/>
              </a:gdLst>
              <a:ahLst/>
              <a:cxnLst>
                <a:cxn ang="0">
                  <a:pos x="T0" y="T1"/>
                </a:cxn>
                <a:cxn ang="0">
                  <a:pos x="T2" y="T3"/>
                </a:cxn>
                <a:cxn ang="0">
                  <a:pos x="T4" y="T5"/>
                </a:cxn>
                <a:cxn ang="0">
                  <a:pos x="T6" y="T7"/>
                </a:cxn>
                <a:cxn ang="0">
                  <a:pos x="T8" y="T9"/>
                </a:cxn>
                <a:cxn ang="0">
                  <a:pos x="T10" y="T11"/>
                </a:cxn>
              </a:cxnLst>
              <a:rect l="0" t="0" r="r" b="b"/>
              <a:pathLst>
                <a:path w="2442" h="202">
                  <a:moveTo>
                    <a:pt x="0" y="0"/>
                  </a:moveTo>
                  <a:lnTo>
                    <a:pt x="2442" y="0"/>
                  </a:lnTo>
                  <a:lnTo>
                    <a:pt x="2442" y="202"/>
                  </a:lnTo>
                  <a:lnTo>
                    <a:pt x="0" y="202"/>
                  </a:lnTo>
                  <a:lnTo>
                    <a:pt x="0" y="0"/>
                  </a:lnTo>
                  <a:lnTo>
                    <a:pt x="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8477" name="Group 306">
            <a:extLst>
              <a:ext uri="{FF2B5EF4-FFF2-40B4-BE49-F238E27FC236}">
                <a16:creationId xmlns:a16="http://schemas.microsoft.com/office/drawing/2014/main" id="{20ED6F58-1304-48E8-BA66-C8B78A8DC34B}"/>
              </a:ext>
            </a:extLst>
          </p:cNvPr>
          <p:cNvGrpSpPr>
            <a:grpSpLocks noChangeAspect="1"/>
          </p:cNvGrpSpPr>
          <p:nvPr/>
        </p:nvGrpSpPr>
        <p:grpSpPr bwMode="auto">
          <a:xfrm>
            <a:off x="2605823" y="1187938"/>
            <a:ext cx="7046876" cy="4527130"/>
            <a:chOff x="1039" y="978"/>
            <a:chExt cx="3686" cy="2368"/>
          </a:xfrm>
        </p:grpSpPr>
        <p:sp>
          <p:nvSpPr>
            <p:cNvPr id="8478" name="AutoShape 305">
              <a:extLst>
                <a:ext uri="{FF2B5EF4-FFF2-40B4-BE49-F238E27FC236}">
                  <a16:creationId xmlns:a16="http://schemas.microsoft.com/office/drawing/2014/main" id="{7BC7B332-A6D6-4565-90B1-E04D6E61FEE2}"/>
                </a:ext>
              </a:extLst>
            </p:cNvPr>
            <p:cNvSpPr>
              <a:spLocks noChangeAspect="1" noChangeArrowheads="1" noTextEdit="1"/>
            </p:cNvSpPr>
            <p:nvPr/>
          </p:nvSpPr>
          <p:spPr bwMode="auto">
            <a:xfrm>
              <a:off x="1039" y="978"/>
              <a:ext cx="3682" cy="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79" name="Rectangle 307">
              <a:extLst>
                <a:ext uri="{FF2B5EF4-FFF2-40B4-BE49-F238E27FC236}">
                  <a16:creationId xmlns:a16="http://schemas.microsoft.com/office/drawing/2014/main" id="{8A89BA0F-CE27-4997-B49C-CC4AF87736C5}"/>
                </a:ext>
              </a:extLst>
            </p:cNvPr>
            <p:cNvSpPr>
              <a:spLocks noChangeArrowheads="1"/>
            </p:cNvSpPr>
            <p:nvPr/>
          </p:nvSpPr>
          <p:spPr bwMode="auto">
            <a:xfrm>
              <a:off x="1039" y="978"/>
              <a:ext cx="3686" cy="23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80" name="Line 308">
              <a:extLst>
                <a:ext uri="{FF2B5EF4-FFF2-40B4-BE49-F238E27FC236}">
                  <a16:creationId xmlns:a16="http://schemas.microsoft.com/office/drawing/2014/main" id="{400E3DB7-C5F8-427A-A3BC-BC71D7C74941}"/>
                </a:ext>
              </a:extLst>
            </p:cNvPr>
            <p:cNvSpPr>
              <a:spLocks noChangeShapeType="1"/>
            </p:cNvSpPr>
            <p:nvPr/>
          </p:nvSpPr>
          <p:spPr bwMode="auto">
            <a:xfrm>
              <a:off x="1485" y="2652"/>
              <a:ext cx="2973"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81" name="Line 309">
              <a:extLst>
                <a:ext uri="{FF2B5EF4-FFF2-40B4-BE49-F238E27FC236}">
                  <a16:creationId xmlns:a16="http://schemas.microsoft.com/office/drawing/2014/main" id="{A563163C-FDEC-40C2-96BD-DDA921B39BC7}"/>
                </a:ext>
              </a:extLst>
            </p:cNvPr>
            <p:cNvSpPr>
              <a:spLocks noChangeShapeType="1"/>
            </p:cNvSpPr>
            <p:nvPr/>
          </p:nvSpPr>
          <p:spPr bwMode="auto">
            <a:xfrm>
              <a:off x="1485" y="2501"/>
              <a:ext cx="2973"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82" name="Line 310">
              <a:extLst>
                <a:ext uri="{FF2B5EF4-FFF2-40B4-BE49-F238E27FC236}">
                  <a16:creationId xmlns:a16="http://schemas.microsoft.com/office/drawing/2014/main" id="{A4E2B85F-F8DA-49EC-B8FB-CFD9848F12F4}"/>
                </a:ext>
              </a:extLst>
            </p:cNvPr>
            <p:cNvSpPr>
              <a:spLocks noChangeShapeType="1"/>
            </p:cNvSpPr>
            <p:nvPr/>
          </p:nvSpPr>
          <p:spPr bwMode="auto">
            <a:xfrm>
              <a:off x="1485" y="2347"/>
              <a:ext cx="2973"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83" name="Line 311">
              <a:extLst>
                <a:ext uri="{FF2B5EF4-FFF2-40B4-BE49-F238E27FC236}">
                  <a16:creationId xmlns:a16="http://schemas.microsoft.com/office/drawing/2014/main" id="{D08AD7FD-1525-405B-B710-E79CF1260F53}"/>
                </a:ext>
              </a:extLst>
            </p:cNvPr>
            <p:cNvSpPr>
              <a:spLocks noChangeShapeType="1"/>
            </p:cNvSpPr>
            <p:nvPr/>
          </p:nvSpPr>
          <p:spPr bwMode="auto">
            <a:xfrm>
              <a:off x="1485" y="2197"/>
              <a:ext cx="2973"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84" name="Line 312">
              <a:extLst>
                <a:ext uri="{FF2B5EF4-FFF2-40B4-BE49-F238E27FC236}">
                  <a16:creationId xmlns:a16="http://schemas.microsoft.com/office/drawing/2014/main" id="{2A1854B1-E783-493F-BB33-69157379940D}"/>
                </a:ext>
              </a:extLst>
            </p:cNvPr>
            <p:cNvSpPr>
              <a:spLocks noChangeShapeType="1"/>
            </p:cNvSpPr>
            <p:nvPr/>
          </p:nvSpPr>
          <p:spPr bwMode="auto">
            <a:xfrm>
              <a:off x="1485" y="2046"/>
              <a:ext cx="2973"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85" name="Line 313">
              <a:extLst>
                <a:ext uri="{FF2B5EF4-FFF2-40B4-BE49-F238E27FC236}">
                  <a16:creationId xmlns:a16="http://schemas.microsoft.com/office/drawing/2014/main" id="{CBF2608A-C95E-4049-BF37-50120937B5A6}"/>
                </a:ext>
              </a:extLst>
            </p:cNvPr>
            <p:cNvSpPr>
              <a:spLocks noChangeShapeType="1"/>
            </p:cNvSpPr>
            <p:nvPr/>
          </p:nvSpPr>
          <p:spPr bwMode="auto">
            <a:xfrm>
              <a:off x="1485" y="1896"/>
              <a:ext cx="2973"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86" name="Line 314">
              <a:extLst>
                <a:ext uri="{FF2B5EF4-FFF2-40B4-BE49-F238E27FC236}">
                  <a16:creationId xmlns:a16="http://schemas.microsoft.com/office/drawing/2014/main" id="{E10847BC-FE8B-4C70-8B5E-8C36A5835B64}"/>
                </a:ext>
              </a:extLst>
            </p:cNvPr>
            <p:cNvSpPr>
              <a:spLocks noChangeShapeType="1"/>
            </p:cNvSpPr>
            <p:nvPr/>
          </p:nvSpPr>
          <p:spPr bwMode="auto">
            <a:xfrm>
              <a:off x="1485" y="1745"/>
              <a:ext cx="2973"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87" name="Line 315">
              <a:extLst>
                <a:ext uri="{FF2B5EF4-FFF2-40B4-BE49-F238E27FC236}">
                  <a16:creationId xmlns:a16="http://schemas.microsoft.com/office/drawing/2014/main" id="{1437572E-7D98-4AF0-80B2-DC5099A07C3B}"/>
                </a:ext>
              </a:extLst>
            </p:cNvPr>
            <p:cNvSpPr>
              <a:spLocks noChangeShapeType="1"/>
            </p:cNvSpPr>
            <p:nvPr/>
          </p:nvSpPr>
          <p:spPr bwMode="auto">
            <a:xfrm>
              <a:off x="1485" y="1591"/>
              <a:ext cx="2973"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88" name="Line 316">
              <a:extLst>
                <a:ext uri="{FF2B5EF4-FFF2-40B4-BE49-F238E27FC236}">
                  <a16:creationId xmlns:a16="http://schemas.microsoft.com/office/drawing/2014/main" id="{23B242D2-7A8E-420C-A646-32DCD7B7E359}"/>
                </a:ext>
              </a:extLst>
            </p:cNvPr>
            <p:cNvSpPr>
              <a:spLocks noChangeShapeType="1"/>
            </p:cNvSpPr>
            <p:nvPr/>
          </p:nvSpPr>
          <p:spPr bwMode="auto">
            <a:xfrm>
              <a:off x="1485" y="1441"/>
              <a:ext cx="2973" cy="0"/>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89" name="Line 317">
              <a:extLst>
                <a:ext uri="{FF2B5EF4-FFF2-40B4-BE49-F238E27FC236}">
                  <a16:creationId xmlns:a16="http://schemas.microsoft.com/office/drawing/2014/main" id="{0972CF3C-2074-42FB-85BB-8D536D34AD6A}"/>
                </a:ext>
              </a:extLst>
            </p:cNvPr>
            <p:cNvSpPr>
              <a:spLocks noChangeShapeType="1"/>
            </p:cNvSpPr>
            <p:nvPr/>
          </p:nvSpPr>
          <p:spPr bwMode="auto">
            <a:xfrm>
              <a:off x="2227" y="1290"/>
              <a:ext cx="0" cy="1516"/>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90" name="Line 318">
              <a:extLst>
                <a:ext uri="{FF2B5EF4-FFF2-40B4-BE49-F238E27FC236}">
                  <a16:creationId xmlns:a16="http://schemas.microsoft.com/office/drawing/2014/main" id="{3C12BDCA-1820-4030-9E87-8418F25100D3}"/>
                </a:ext>
              </a:extLst>
            </p:cNvPr>
            <p:cNvSpPr>
              <a:spLocks noChangeShapeType="1"/>
            </p:cNvSpPr>
            <p:nvPr/>
          </p:nvSpPr>
          <p:spPr bwMode="auto">
            <a:xfrm>
              <a:off x="2972" y="1290"/>
              <a:ext cx="0" cy="1516"/>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91" name="Line 319">
              <a:extLst>
                <a:ext uri="{FF2B5EF4-FFF2-40B4-BE49-F238E27FC236}">
                  <a16:creationId xmlns:a16="http://schemas.microsoft.com/office/drawing/2014/main" id="{2EDBFDF4-12F2-4500-8914-88B5391331C6}"/>
                </a:ext>
              </a:extLst>
            </p:cNvPr>
            <p:cNvSpPr>
              <a:spLocks noChangeShapeType="1"/>
            </p:cNvSpPr>
            <p:nvPr/>
          </p:nvSpPr>
          <p:spPr bwMode="auto">
            <a:xfrm>
              <a:off x="3713" y="1290"/>
              <a:ext cx="0" cy="1516"/>
            </a:xfrm>
            <a:prstGeom prst="line">
              <a:avLst/>
            </a:prstGeom>
            <a:noFill/>
            <a:ln w="0">
              <a:solidFill>
                <a:srgbClr val="DCDCDC"/>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92" name="Line 320">
              <a:extLst>
                <a:ext uri="{FF2B5EF4-FFF2-40B4-BE49-F238E27FC236}">
                  <a16:creationId xmlns:a16="http://schemas.microsoft.com/office/drawing/2014/main" id="{117CADA4-C619-4025-8F6B-86F3B4FD3D85}"/>
                </a:ext>
              </a:extLst>
            </p:cNvPr>
            <p:cNvSpPr>
              <a:spLocks noChangeShapeType="1"/>
            </p:cNvSpPr>
            <p:nvPr/>
          </p:nvSpPr>
          <p:spPr bwMode="auto">
            <a:xfrm>
              <a:off x="1485" y="1290"/>
              <a:ext cx="0" cy="1512"/>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93" name="Line 321">
              <a:extLst>
                <a:ext uri="{FF2B5EF4-FFF2-40B4-BE49-F238E27FC236}">
                  <a16:creationId xmlns:a16="http://schemas.microsoft.com/office/drawing/2014/main" id="{09451047-8B1E-42CB-97FC-D25B15C24667}"/>
                </a:ext>
              </a:extLst>
            </p:cNvPr>
            <p:cNvSpPr>
              <a:spLocks noChangeShapeType="1"/>
            </p:cNvSpPr>
            <p:nvPr/>
          </p:nvSpPr>
          <p:spPr bwMode="auto">
            <a:xfrm>
              <a:off x="1478" y="280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94" name="Line 322">
              <a:extLst>
                <a:ext uri="{FF2B5EF4-FFF2-40B4-BE49-F238E27FC236}">
                  <a16:creationId xmlns:a16="http://schemas.microsoft.com/office/drawing/2014/main" id="{AFDF77B5-9B96-4B03-A98C-F54D289200DB}"/>
                </a:ext>
              </a:extLst>
            </p:cNvPr>
            <p:cNvSpPr>
              <a:spLocks noChangeShapeType="1"/>
            </p:cNvSpPr>
            <p:nvPr/>
          </p:nvSpPr>
          <p:spPr bwMode="auto">
            <a:xfrm>
              <a:off x="1478" y="2725"/>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95" name="Line 323">
              <a:extLst>
                <a:ext uri="{FF2B5EF4-FFF2-40B4-BE49-F238E27FC236}">
                  <a16:creationId xmlns:a16="http://schemas.microsoft.com/office/drawing/2014/main" id="{EF120331-ED24-4957-BC33-ED6EAA24E068}"/>
                </a:ext>
              </a:extLst>
            </p:cNvPr>
            <p:cNvSpPr>
              <a:spLocks noChangeShapeType="1"/>
            </p:cNvSpPr>
            <p:nvPr/>
          </p:nvSpPr>
          <p:spPr bwMode="auto">
            <a:xfrm>
              <a:off x="1478" y="2652"/>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96" name="Line 324">
              <a:extLst>
                <a:ext uri="{FF2B5EF4-FFF2-40B4-BE49-F238E27FC236}">
                  <a16:creationId xmlns:a16="http://schemas.microsoft.com/office/drawing/2014/main" id="{072C498E-5607-47EC-A1E4-DF0C2CC3817E}"/>
                </a:ext>
              </a:extLst>
            </p:cNvPr>
            <p:cNvSpPr>
              <a:spLocks noChangeShapeType="1"/>
            </p:cNvSpPr>
            <p:nvPr/>
          </p:nvSpPr>
          <p:spPr bwMode="auto">
            <a:xfrm>
              <a:off x="1478" y="2575"/>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97" name="Line 325">
              <a:extLst>
                <a:ext uri="{FF2B5EF4-FFF2-40B4-BE49-F238E27FC236}">
                  <a16:creationId xmlns:a16="http://schemas.microsoft.com/office/drawing/2014/main" id="{E1E7E598-256E-4501-8F00-80CFD5616B9E}"/>
                </a:ext>
              </a:extLst>
            </p:cNvPr>
            <p:cNvSpPr>
              <a:spLocks noChangeShapeType="1"/>
            </p:cNvSpPr>
            <p:nvPr/>
          </p:nvSpPr>
          <p:spPr bwMode="auto">
            <a:xfrm>
              <a:off x="1478" y="2501"/>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98" name="Line 326">
              <a:extLst>
                <a:ext uri="{FF2B5EF4-FFF2-40B4-BE49-F238E27FC236}">
                  <a16:creationId xmlns:a16="http://schemas.microsoft.com/office/drawing/2014/main" id="{C7EA58EA-2A6B-46FE-A7B4-C05A8565F329}"/>
                </a:ext>
              </a:extLst>
            </p:cNvPr>
            <p:cNvSpPr>
              <a:spLocks noChangeShapeType="1"/>
            </p:cNvSpPr>
            <p:nvPr/>
          </p:nvSpPr>
          <p:spPr bwMode="auto">
            <a:xfrm>
              <a:off x="1478" y="2424"/>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99" name="Line 327">
              <a:extLst>
                <a:ext uri="{FF2B5EF4-FFF2-40B4-BE49-F238E27FC236}">
                  <a16:creationId xmlns:a16="http://schemas.microsoft.com/office/drawing/2014/main" id="{AABC5CB3-D965-478D-B7CD-77DCB4C2729C}"/>
                </a:ext>
              </a:extLst>
            </p:cNvPr>
            <p:cNvSpPr>
              <a:spLocks noChangeShapeType="1"/>
            </p:cNvSpPr>
            <p:nvPr/>
          </p:nvSpPr>
          <p:spPr bwMode="auto">
            <a:xfrm>
              <a:off x="1478" y="2347"/>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00" name="Line 328">
              <a:extLst>
                <a:ext uri="{FF2B5EF4-FFF2-40B4-BE49-F238E27FC236}">
                  <a16:creationId xmlns:a16="http://schemas.microsoft.com/office/drawing/2014/main" id="{0AE3AF1E-0B87-49DB-98A3-C7A35756C1C8}"/>
                </a:ext>
              </a:extLst>
            </p:cNvPr>
            <p:cNvSpPr>
              <a:spLocks noChangeShapeType="1"/>
            </p:cNvSpPr>
            <p:nvPr/>
          </p:nvSpPr>
          <p:spPr bwMode="auto">
            <a:xfrm>
              <a:off x="1478" y="2274"/>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01" name="Line 329">
              <a:extLst>
                <a:ext uri="{FF2B5EF4-FFF2-40B4-BE49-F238E27FC236}">
                  <a16:creationId xmlns:a16="http://schemas.microsoft.com/office/drawing/2014/main" id="{822F3263-0800-4636-9A88-EB456DFF1720}"/>
                </a:ext>
              </a:extLst>
            </p:cNvPr>
            <p:cNvSpPr>
              <a:spLocks noChangeShapeType="1"/>
            </p:cNvSpPr>
            <p:nvPr/>
          </p:nvSpPr>
          <p:spPr bwMode="auto">
            <a:xfrm>
              <a:off x="1478" y="2197"/>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02" name="Line 330">
              <a:extLst>
                <a:ext uri="{FF2B5EF4-FFF2-40B4-BE49-F238E27FC236}">
                  <a16:creationId xmlns:a16="http://schemas.microsoft.com/office/drawing/2014/main" id="{72068ED1-D857-4EC1-A1CE-D6F6D651FF9F}"/>
                </a:ext>
              </a:extLst>
            </p:cNvPr>
            <p:cNvSpPr>
              <a:spLocks noChangeShapeType="1"/>
            </p:cNvSpPr>
            <p:nvPr/>
          </p:nvSpPr>
          <p:spPr bwMode="auto">
            <a:xfrm>
              <a:off x="1478" y="2123"/>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03" name="Line 331">
              <a:extLst>
                <a:ext uri="{FF2B5EF4-FFF2-40B4-BE49-F238E27FC236}">
                  <a16:creationId xmlns:a16="http://schemas.microsoft.com/office/drawing/2014/main" id="{6B2C5D60-DC73-4A10-8ABA-81E1813ED554}"/>
                </a:ext>
              </a:extLst>
            </p:cNvPr>
            <p:cNvSpPr>
              <a:spLocks noChangeShapeType="1"/>
            </p:cNvSpPr>
            <p:nvPr/>
          </p:nvSpPr>
          <p:spPr bwMode="auto">
            <a:xfrm>
              <a:off x="1478" y="204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04" name="Line 332">
              <a:extLst>
                <a:ext uri="{FF2B5EF4-FFF2-40B4-BE49-F238E27FC236}">
                  <a16:creationId xmlns:a16="http://schemas.microsoft.com/office/drawing/2014/main" id="{426032F2-0EE5-4CA4-8B27-9F736E0BC211}"/>
                </a:ext>
              </a:extLst>
            </p:cNvPr>
            <p:cNvSpPr>
              <a:spLocks noChangeShapeType="1"/>
            </p:cNvSpPr>
            <p:nvPr/>
          </p:nvSpPr>
          <p:spPr bwMode="auto">
            <a:xfrm>
              <a:off x="1478" y="1969"/>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05" name="Line 333">
              <a:extLst>
                <a:ext uri="{FF2B5EF4-FFF2-40B4-BE49-F238E27FC236}">
                  <a16:creationId xmlns:a16="http://schemas.microsoft.com/office/drawing/2014/main" id="{A365B3EF-AACA-47EC-9C6B-084A2876C0C5}"/>
                </a:ext>
              </a:extLst>
            </p:cNvPr>
            <p:cNvSpPr>
              <a:spLocks noChangeShapeType="1"/>
            </p:cNvSpPr>
            <p:nvPr/>
          </p:nvSpPr>
          <p:spPr bwMode="auto">
            <a:xfrm>
              <a:off x="1478" y="1896"/>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06" name="Line 334">
              <a:extLst>
                <a:ext uri="{FF2B5EF4-FFF2-40B4-BE49-F238E27FC236}">
                  <a16:creationId xmlns:a16="http://schemas.microsoft.com/office/drawing/2014/main" id="{53F3279D-F691-41B6-8ACD-4868FB30CFB1}"/>
                </a:ext>
              </a:extLst>
            </p:cNvPr>
            <p:cNvSpPr>
              <a:spLocks noChangeShapeType="1"/>
            </p:cNvSpPr>
            <p:nvPr/>
          </p:nvSpPr>
          <p:spPr bwMode="auto">
            <a:xfrm>
              <a:off x="1478" y="1819"/>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07" name="Line 335">
              <a:extLst>
                <a:ext uri="{FF2B5EF4-FFF2-40B4-BE49-F238E27FC236}">
                  <a16:creationId xmlns:a16="http://schemas.microsoft.com/office/drawing/2014/main" id="{6E22DCA1-830F-4FD4-9EFD-BEF3129BAEC1}"/>
                </a:ext>
              </a:extLst>
            </p:cNvPr>
            <p:cNvSpPr>
              <a:spLocks noChangeShapeType="1"/>
            </p:cNvSpPr>
            <p:nvPr/>
          </p:nvSpPr>
          <p:spPr bwMode="auto">
            <a:xfrm>
              <a:off x="1478" y="1745"/>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08" name="Line 336">
              <a:extLst>
                <a:ext uri="{FF2B5EF4-FFF2-40B4-BE49-F238E27FC236}">
                  <a16:creationId xmlns:a16="http://schemas.microsoft.com/office/drawing/2014/main" id="{78E4A975-CE40-4FA2-AE93-5B4B0F59F9CA}"/>
                </a:ext>
              </a:extLst>
            </p:cNvPr>
            <p:cNvSpPr>
              <a:spLocks noChangeShapeType="1"/>
            </p:cNvSpPr>
            <p:nvPr/>
          </p:nvSpPr>
          <p:spPr bwMode="auto">
            <a:xfrm>
              <a:off x="1478" y="1668"/>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09" name="Line 337">
              <a:extLst>
                <a:ext uri="{FF2B5EF4-FFF2-40B4-BE49-F238E27FC236}">
                  <a16:creationId xmlns:a16="http://schemas.microsoft.com/office/drawing/2014/main" id="{D6D88488-B7F2-48E1-9FE9-C2952E92F829}"/>
                </a:ext>
              </a:extLst>
            </p:cNvPr>
            <p:cNvSpPr>
              <a:spLocks noChangeShapeType="1"/>
            </p:cNvSpPr>
            <p:nvPr/>
          </p:nvSpPr>
          <p:spPr bwMode="auto">
            <a:xfrm>
              <a:off x="1478" y="1591"/>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10" name="Line 338">
              <a:extLst>
                <a:ext uri="{FF2B5EF4-FFF2-40B4-BE49-F238E27FC236}">
                  <a16:creationId xmlns:a16="http://schemas.microsoft.com/office/drawing/2014/main" id="{FEB4B652-42DF-4CE9-A64A-C4933CB0560E}"/>
                </a:ext>
              </a:extLst>
            </p:cNvPr>
            <p:cNvSpPr>
              <a:spLocks noChangeShapeType="1"/>
            </p:cNvSpPr>
            <p:nvPr/>
          </p:nvSpPr>
          <p:spPr bwMode="auto">
            <a:xfrm>
              <a:off x="1478" y="1518"/>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11" name="Line 339">
              <a:extLst>
                <a:ext uri="{FF2B5EF4-FFF2-40B4-BE49-F238E27FC236}">
                  <a16:creationId xmlns:a16="http://schemas.microsoft.com/office/drawing/2014/main" id="{DA9D4D21-598D-467A-962E-F2365A1CC3C1}"/>
                </a:ext>
              </a:extLst>
            </p:cNvPr>
            <p:cNvSpPr>
              <a:spLocks noChangeShapeType="1"/>
            </p:cNvSpPr>
            <p:nvPr/>
          </p:nvSpPr>
          <p:spPr bwMode="auto">
            <a:xfrm>
              <a:off x="1478" y="1441"/>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12" name="Line 340">
              <a:extLst>
                <a:ext uri="{FF2B5EF4-FFF2-40B4-BE49-F238E27FC236}">
                  <a16:creationId xmlns:a16="http://schemas.microsoft.com/office/drawing/2014/main" id="{59D17E93-2F32-40C0-BD84-2F8FA9346A51}"/>
                </a:ext>
              </a:extLst>
            </p:cNvPr>
            <p:cNvSpPr>
              <a:spLocks noChangeShapeType="1"/>
            </p:cNvSpPr>
            <p:nvPr/>
          </p:nvSpPr>
          <p:spPr bwMode="auto">
            <a:xfrm>
              <a:off x="1478" y="1367"/>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13" name="Line 341">
              <a:extLst>
                <a:ext uri="{FF2B5EF4-FFF2-40B4-BE49-F238E27FC236}">
                  <a16:creationId xmlns:a16="http://schemas.microsoft.com/office/drawing/2014/main" id="{09A05C45-8952-4AB8-BC85-313D09348B91}"/>
                </a:ext>
              </a:extLst>
            </p:cNvPr>
            <p:cNvSpPr>
              <a:spLocks noChangeShapeType="1"/>
            </p:cNvSpPr>
            <p:nvPr/>
          </p:nvSpPr>
          <p:spPr bwMode="auto">
            <a:xfrm>
              <a:off x="1478" y="1290"/>
              <a:ext cx="18"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14" name="Line 342">
              <a:extLst>
                <a:ext uri="{FF2B5EF4-FFF2-40B4-BE49-F238E27FC236}">
                  <a16:creationId xmlns:a16="http://schemas.microsoft.com/office/drawing/2014/main" id="{B2FEF427-BB3F-4A09-BF09-B09588F31BBD}"/>
                </a:ext>
              </a:extLst>
            </p:cNvPr>
            <p:cNvSpPr>
              <a:spLocks noChangeShapeType="1"/>
            </p:cNvSpPr>
            <p:nvPr/>
          </p:nvSpPr>
          <p:spPr bwMode="auto">
            <a:xfrm>
              <a:off x="1485" y="2802"/>
              <a:ext cx="2970" cy="0"/>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15" name="Line 343">
              <a:extLst>
                <a:ext uri="{FF2B5EF4-FFF2-40B4-BE49-F238E27FC236}">
                  <a16:creationId xmlns:a16="http://schemas.microsoft.com/office/drawing/2014/main" id="{95DC8B97-3A60-47E3-938B-956B8C746170}"/>
                </a:ext>
              </a:extLst>
            </p:cNvPr>
            <p:cNvSpPr>
              <a:spLocks noChangeShapeType="1"/>
            </p:cNvSpPr>
            <p:nvPr/>
          </p:nvSpPr>
          <p:spPr bwMode="auto">
            <a:xfrm>
              <a:off x="1485" y="2795"/>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16" name="Line 344">
              <a:extLst>
                <a:ext uri="{FF2B5EF4-FFF2-40B4-BE49-F238E27FC236}">
                  <a16:creationId xmlns:a16="http://schemas.microsoft.com/office/drawing/2014/main" id="{ADBB7900-EA11-4230-A871-7A136CD9837F}"/>
                </a:ext>
              </a:extLst>
            </p:cNvPr>
            <p:cNvSpPr>
              <a:spLocks noChangeShapeType="1"/>
            </p:cNvSpPr>
            <p:nvPr/>
          </p:nvSpPr>
          <p:spPr bwMode="auto">
            <a:xfrm>
              <a:off x="1856" y="2795"/>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17" name="Line 345">
              <a:extLst>
                <a:ext uri="{FF2B5EF4-FFF2-40B4-BE49-F238E27FC236}">
                  <a16:creationId xmlns:a16="http://schemas.microsoft.com/office/drawing/2014/main" id="{0A6F7846-987F-443C-99FD-B1918D8B2B8D}"/>
                </a:ext>
              </a:extLst>
            </p:cNvPr>
            <p:cNvSpPr>
              <a:spLocks noChangeShapeType="1"/>
            </p:cNvSpPr>
            <p:nvPr/>
          </p:nvSpPr>
          <p:spPr bwMode="auto">
            <a:xfrm>
              <a:off x="2227" y="2795"/>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18" name="Line 346">
              <a:extLst>
                <a:ext uri="{FF2B5EF4-FFF2-40B4-BE49-F238E27FC236}">
                  <a16:creationId xmlns:a16="http://schemas.microsoft.com/office/drawing/2014/main" id="{35838494-42FC-434C-ACD0-D64100C14BB8}"/>
                </a:ext>
              </a:extLst>
            </p:cNvPr>
            <p:cNvSpPr>
              <a:spLocks noChangeShapeType="1"/>
            </p:cNvSpPr>
            <p:nvPr/>
          </p:nvSpPr>
          <p:spPr bwMode="auto">
            <a:xfrm>
              <a:off x="2597" y="2795"/>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19" name="Line 347">
              <a:extLst>
                <a:ext uri="{FF2B5EF4-FFF2-40B4-BE49-F238E27FC236}">
                  <a16:creationId xmlns:a16="http://schemas.microsoft.com/office/drawing/2014/main" id="{319C5BD8-D938-4F5C-9558-F23F2D57BB31}"/>
                </a:ext>
              </a:extLst>
            </p:cNvPr>
            <p:cNvSpPr>
              <a:spLocks noChangeShapeType="1"/>
            </p:cNvSpPr>
            <p:nvPr/>
          </p:nvSpPr>
          <p:spPr bwMode="auto">
            <a:xfrm>
              <a:off x="2972" y="2795"/>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20" name="Line 348">
              <a:extLst>
                <a:ext uri="{FF2B5EF4-FFF2-40B4-BE49-F238E27FC236}">
                  <a16:creationId xmlns:a16="http://schemas.microsoft.com/office/drawing/2014/main" id="{209B4602-F668-4B0F-95F6-624EE21B635F}"/>
                </a:ext>
              </a:extLst>
            </p:cNvPr>
            <p:cNvSpPr>
              <a:spLocks noChangeShapeType="1"/>
            </p:cNvSpPr>
            <p:nvPr/>
          </p:nvSpPr>
          <p:spPr bwMode="auto">
            <a:xfrm>
              <a:off x="3343" y="2795"/>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21" name="Line 349">
              <a:extLst>
                <a:ext uri="{FF2B5EF4-FFF2-40B4-BE49-F238E27FC236}">
                  <a16:creationId xmlns:a16="http://schemas.microsoft.com/office/drawing/2014/main" id="{E23C63CA-34CB-4024-9D57-482B692DA8DB}"/>
                </a:ext>
              </a:extLst>
            </p:cNvPr>
            <p:cNvSpPr>
              <a:spLocks noChangeShapeType="1"/>
            </p:cNvSpPr>
            <p:nvPr/>
          </p:nvSpPr>
          <p:spPr bwMode="auto">
            <a:xfrm>
              <a:off x="3713" y="2795"/>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22" name="Line 350">
              <a:extLst>
                <a:ext uri="{FF2B5EF4-FFF2-40B4-BE49-F238E27FC236}">
                  <a16:creationId xmlns:a16="http://schemas.microsoft.com/office/drawing/2014/main" id="{9B679412-44D1-4B42-9391-0F69344FE6D4}"/>
                </a:ext>
              </a:extLst>
            </p:cNvPr>
            <p:cNvSpPr>
              <a:spLocks noChangeShapeType="1"/>
            </p:cNvSpPr>
            <p:nvPr/>
          </p:nvSpPr>
          <p:spPr bwMode="auto">
            <a:xfrm>
              <a:off x="4084" y="2795"/>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23" name="Line 351">
              <a:extLst>
                <a:ext uri="{FF2B5EF4-FFF2-40B4-BE49-F238E27FC236}">
                  <a16:creationId xmlns:a16="http://schemas.microsoft.com/office/drawing/2014/main" id="{F1C75AA7-1688-49C2-B776-8DA9FD97C073}"/>
                </a:ext>
              </a:extLst>
            </p:cNvPr>
            <p:cNvSpPr>
              <a:spLocks noChangeShapeType="1"/>
            </p:cNvSpPr>
            <p:nvPr/>
          </p:nvSpPr>
          <p:spPr bwMode="auto">
            <a:xfrm>
              <a:off x="4455" y="2795"/>
              <a:ext cx="0" cy="18"/>
            </a:xfrm>
            <a:prstGeom prst="line">
              <a:avLst/>
            </a:prstGeom>
            <a:noFill/>
            <a:ln w="0">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24" name="Freeform 352">
              <a:extLst>
                <a:ext uri="{FF2B5EF4-FFF2-40B4-BE49-F238E27FC236}">
                  <a16:creationId xmlns:a16="http://schemas.microsoft.com/office/drawing/2014/main" id="{9734425A-9362-407B-AC1D-FB3DAF61F0FA}"/>
                </a:ext>
              </a:extLst>
            </p:cNvPr>
            <p:cNvSpPr>
              <a:spLocks/>
            </p:cNvSpPr>
            <p:nvPr/>
          </p:nvSpPr>
          <p:spPr bwMode="auto">
            <a:xfrm>
              <a:off x="1485" y="1290"/>
              <a:ext cx="2970" cy="1512"/>
            </a:xfrm>
            <a:custGeom>
              <a:avLst/>
              <a:gdLst>
                <a:gd name="T0" fmla="*/ 0 w 2970"/>
                <a:gd name="T1" fmla="*/ 0 h 1512"/>
                <a:gd name="T2" fmla="*/ 2970 w 2970"/>
                <a:gd name="T3" fmla="*/ 0 h 1512"/>
                <a:gd name="T4" fmla="*/ 2970 w 2970"/>
                <a:gd name="T5" fmla="*/ 1512 h 1512"/>
                <a:gd name="T6" fmla="*/ 0 w 2970"/>
                <a:gd name="T7" fmla="*/ 1512 h 1512"/>
                <a:gd name="T8" fmla="*/ 0 w 2970"/>
                <a:gd name="T9" fmla="*/ 0 h 1512"/>
                <a:gd name="T10" fmla="*/ 4 w 2970"/>
                <a:gd name="T11" fmla="*/ 0 h 1512"/>
              </a:gdLst>
              <a:ahLst/>
              <a:cxnLst>
                <a:cxn ang="0">
                  <a:pos x="T0" y="T1"/>
                </a:cxn>
                <a:cxn ang="0">
                  <a:pos x="T2" y="T3"/>
                </a:cxn>
                <a:cxn ang="0">
                  <a:pos x="T4" y="T5"/>
                </a:cxn>
                <a:cxn ang="0">
                  <a:pos x="T6" y="T7"/>
                </a:cxn>
                <a:cxn ang="0">
                  <a:pos x="T8" y="T9"/>
                </a:cxn>
                <a:cxn ang="0">
                  <a:pos x="T10" y="T11"/>
                </a:cxn>
              </a:cxnLst>
              <a:rect l="0" t="0" r="r" b="b"/>
              <a:pathLst>
                <a:path w="2970" h="1512">
                  <a:moveTo>
                    <a:pt x="0" y="0"/>
                  </a:moveTo>
                  <a:lnTo>
                    <a:pt x="2970" y="0"/>
                  </a:lnTo>
                  <a:lnTo>
                    <a:pt x="2970" y="1512"/>
                  </a:lnTo>
                  <a:lnTo>
                    <a:pt x="0" y="1512"/>
                  </a:lnTo>
                  <a:lnTo>
                    <a:pt x="0" y="0"/>
                  </a:lnTo>
                  <a:lnTo>
                    <a:pt x="4"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25" name="Freeform 353">
              <a:extLst>
                <a:ext uri="{FF2B5EF4-FFF2-40B4-BE49-F238E27FC236}">
                  <a16:creationId xmlns:a16="http://schemas.microsoft.com/office/drawing/2014/main" id="{953509F9-33FD-446D-91B7-662153832922}"/>
                </a:ext>
              </a:extLst>
            </p:cNvPr>
            <p:cNvSpPr>
              <a:spLocks/>
            </p:cNvSpPr>
            <p:nvPr/>
          </p:nvSpPr>
          <p:spPr bwMode="auto">
            <a:xfrm>
              <a:off x="2867" y="1290"/>
              <a:ext cx="983" cy="1512"/>
            </a:xfrm>
            <a:custGeom>
              <a:avLst/>
              <a:gdLst>
                <a:gd name="T0" fmla="*/ 8 w 983"/>
                <a:gd name="T1" fmla="*/ 1509 h 1512"/>
                <a:gd name="T2" fmla="*/ 22 w 983"/>
                <a:gd name="T3" fmla="*/ 1505 h 1512"/>
                <a:gd name="T4" fmla="*/ 33 w 983"/>
                <a:gd name="T5" fmla="*/ 1501 h 1512"/>
                <a:gd name="T6" fmla="*/ 58 w 983"/>
                <a:gd name="T7" fmla="*/ 1490 h 1512"/>
                <a:gd name="T8" fmla="*/ 69 w 983"/>
                <a:gd name="T9" fmla="*/ 1468 h 1512"/>
                <a:gd name="T10" fmla="*/ 108 w 983"/>
                <a:gd name="T11" fmla="*/ 1443 h 1512"/>
                <a:gd name="T12" fmla="*/ 112 w 983"/>
                <a:gd name="T13" fmla="*/ 1421 h 1512"/>
                <a:gd name="T14" fmla="*/ 116 w 983"/>
                <a:gd name="T15" fmla="*/ 1399 h 1512"/>
                <a:gd name="T16" fmla="*/ 123 w 983"/>
                <a:gd name="T17" fmla="*/ 1377 h 1512"/>
                <a:gd name="T18" fmla="*/ 137 w 983"/>
                <a:gd name="T19" fmla="*/ 1347 h 1512"/>
                <a:gd name="T20" fmla="*/ 152 w 983"/>
                <a:gd name="T21" fmla="*/ 1300 h 1512"/>
                <a:gd name="T22" fmla="*/ 170 w 983"/>
                <a:gd name="T23" fmla="*/ 1255 h 1512"/>
                <a:gd name="T24" fmla="*/ 180 w 983"/>
                <a:gd name="T25" fmla="*/ 1211 h 1512"/>
                <a:gd name="T26" fmla="*/ 191 w 983"/>
                <a:gd name="T27" fmla="*/ 1164 h 1512"/>
                <a:gd name="T28" fmla="*/ 198 w 983"/>
                <a:gd name="T29" fmla="*/ 1120 h 1512"/>
                <a:gd name="T30" fmla="*/ 209 w 983"/>
                <a:gd name="T31" fmla="*/ 1076 h 1512"/>
                <a:gd name="T32" fmla="*/ 216 w 983"/>
                <a:gd name="T33" fmla="*/ 1028 h 1512"/>
                <a:gd name="T34" fmla="*/ 224 w 983"/>
                <a:gd name="T35" fmla="*/ 984 h 1512"/>
                <a:gd name="T36" fmla="*/ 231 w 983"/>
                <a:gd name="T37" fmla="*/ 936 h 1512"/>
                <a:gd name="T38" fmla="*/ 238 w 983"/>
                <a:gd name="T39" fmla="*/ 892 h 1512"/>
                <a:gd name="T40" fmla="*/ 242 w 983"/>
                <a:gd name="T41" fmla="*/ 848 h 1512"/>
                <a:gd name="T42" fmla="*/ 270 w 983"/>
                <a:gd name="T43" fmla="*/ 800 h 1512"/>
                <a:gd name="T44" fmla="*/ 285 w 983"/>
                <a:gd name="T45" fmla="*/ 756 h 1512"/>
                <a:gd name="T46" fmla="*/ 306 w 983"/>
                <a:gd name="T47" fmla="*/ 712 h 1512"/>
                <a:gd name="T48" fmla="*/ 335 w 983"/>
                <a:gd name="T49" fmla="*/ 664 h 1512"/>
                <a:gd name="T50" fmla="*/ 357 w 983"/>
                <a:gd name="T51" fmla="*/ 620 h 1512"/>
                <a:gd name="T52" fmla="*/ 360 w 983"/>
                <a:gd name="T53" fmla="*/ 576 h 1512"/>
                <a:gd name="T54" fmla="*/ 382 w 983"/>
                <a:gd name="T55" fmla="*/ 529 h 1512"/>
                <a:gd name="T56" fmla="*/ 400 w 983"/>
                <a:gd name="T57" fmla="*/ 485 h 1512"/>
                <a:gd name="T58" fmla="*/ 432 w 983"/>
                <a:gd name="T59" fmla="*/ 437 h 1512"/>
                <a:gd name="T60" fmla="*/ 476 w 983"/>
                <a:gd name="T61" fmla="*/ 393 h 1512"/>
                <a:gd name="T62" fmla="*/ 483 w 983"/>
                <a:gd name="T63" fmla="*/ 349 h 1512"/>
                <a:gd name="T64" fmla="*/ 515 w 983"/>
                <a:gd name="T65" fmla="*/ 301 h 1512"/>
                <a:gd name="T66" fmla="*/ 533 w 983"/>
                <a:gd name="T67" fmla="*/ 257 h 1512"/>
                <a:gd name="T68" fmla="*/ 544 w 983"/>
                <a:gd name="T69" fmla="*/ 213 h 1512"/>
                <a:gd name="T70" fmla="*/ 551 w 983"/>
                <a:gd name="T71" fmla="*/ 165 h 1512"/>
                <a:gd name="T72" fmla="*/ 580 w 983"/>
                <a:gd name="T73" fmla="*/ 136 h 1512"/>
                <a:gd name="T74" fmla="*/ 609 w 983"/>
                <a:gd name="T75" fmla="*/ 114 h 1512"/>
                <a:gd name="T76" fmla="*/ 623 w 983"/>
                <a:gd name="T77" fmla="*/ 92 h 1512"/>
                <a:gd name="T78" fmla="*/ 688 w 983"/>
                <a:gd name="T79" fmla="*/ 70 h 1512"/>
                <a:gd name="T80" fmla="*/ 742 w 983"/>
                <a:gd name="T81" fmla="*/ 44 h 1512"/>
                <a:gd name="T82" fmla="*/ 835 w 983"/>
                <a:gd name="T83" fmla="*/ 22 h 1512"/>
                <a:gd name="T84" fmla="*/ 904 w 983"/>
                <a:gd name="T85" fmla="*/ 11 h 1512"/>
                <a:gd name="T86" fmla="*/ 936 w 983"/>
                <a:gd name="T87" fmla="*/ 7 h 1512"/>
                <a:gd name="T88" fmla="*/ 965 w 983"/>
                <a:gd name="T89" fmla="*/ 4 h 1512"/>
                <a:gd name="T90" fmla="*/ 983 w 983"/>
                <a:gd name="T91" fmla="*/ 0 h 1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83" h="1512">
                  <a:moveTo>
                    <a:pt x="0" y="1512"/>
                  </a:moveTo>
                  <a:lnTo>
                    <a:pt x="4" y="1512"/>
                  </a:lnTo>
                  <a:lnTo>
                    <a:pt x="8" y="1509"/>
                  </a:lnTo>
                  <a:lnTo>
                    <a:pt x="15" y="1509"/>
                  </a:lnTo>
                  <a:lnTo>
                    <a:pt x="18" y="1505"/>
                  </a:lnTo>
                  <a:lnTo>
                    <a:pt x="22" y="1505"/>
                  </a:lnTo>
                  <a:lnTo>
                    <a:pt x="26" y="1505"/>
                  </a:lnTo>
                  <a:lnTo>
                    <a:pt x="29" y="1501"/>
                  </a:lnTo>
                  <a:lnTo>
                    <a:pt x="33" y="1501"/>
                  </a:lnTo>
                  <a:lnTo>
                    <a:pt x="36" y="1498"/>
                  </a:lnTo>
                  <a:lnTo>
                    <a:pt x="40" y="1498"/>
                  </a:lnTo>
                  <a:lnTo>
                    <a:pt x="58" y="1490"/>
                  </a:lnTo>
                  <a:lnTo>
                    <a:pt x="65" y="1483"/>
                  </a:lnTo>
                  <a:lnTo>
                    <a:pt x="69" y="1476"/>
                  </a:lnTo>
                  <a:lnTo>
                    <a:pt x="69" y="1468"/>
                  </a:lnTo>
                  <a:lnTo>
                    <a:pt x="72" y="1461"/>
                  </a:lnTo>
                  <a:lnTo>
                    <a:pt x="90" y="1454"/>
                  </a:lnTo>
                  <a:lnTo>
                    <a:pt x="108" y="1443"/>
                  </a:lnTo>
                  <a:lnTo>
                    <a:pt x="112" y="1435"/>
                  </a:lnTo>
                  <a:lnTo>
                    <a:pt x="112" y="1428"/>
                  </a:lnTo>
                  <a:lnTo>
                    <a:pt x="112" y="1421"/>
                  </a:lnTo>
                  <a:lnTo>
                    <a:pt x="112" y="1413"/>
                  </a:lnTo>
                  <a:lnTo>
                    <a:pt x="116" y="1406"/>
                  </a:lnTo>
                  <a:lnTo>
                    <a:pt x="116" y="1399"/>
                  </a:lnTo>
                  <a:lnTo>
                    <a:pt x="116" y="1391"/>
                  </a:lnTo>
                  <a:lnTo>
                    <a:pt x="119" y="1384"/>
                  </a:lnTo>
                  <a:lnTo>
                    <a:pt x="123" y="1377"/>
                  </a:lnTo>
                  <a:lnTo>
                    <a:pt x="130" y="1369"/>
                  </a:lnTo>
                  <a:lnTo>
                    <a:pt x="130" y="1362"/>
                  </a:lnTo>
                  <a:lnTo>
                    <a:pt x="137" y="1347"/>
                  </a:lnTo>
                  <a:lnTo>
                    <a:pt x="141" y="1333"/>
                  </a:lnTo>
                  <a:lnTo>
                    <a:pt x="148" y="1314"/>
                  </a:lnTo>
                  <a:lnTo>
                    <a:pt x="152" y="1300"/>
                  </a:lnTo>
                  <a:lnTo>
                    <a:pt x="159" y="1285"/>
                  </a:lnTo>
                  <a:lnTo>
                    <a:pt x="166" y="1270"/>
                  </a:lnTo>
                  <a:lnTo>
                    <a:pt x="170" y="1255"/>
                  </a:lnTo>
                  <a:lnTo>
                    <a:pt x="173" y="1241"/>
                  </a:lnTo>
                  <a:lnTo>
                    <a:pt x="177" y="1226"/>
                  </a:lnTo>
                  <a:lnTo>
                    <a:pt x="180" y="1211"/>
                  </a:lnTo>
                  <a:lnTo>
                    <a:pt x="180" y="1193"/>
                  </a:lnTo>
                  <a:lnTo>
                    <a:pt x="184" y="1178"/>
                  </a:lnTo>
                  <a:lnTo>
                    <a:pt x="191" y="1164"/>
                  </a:lnTo>
                  <a:lnTo>
                    <a:pt x="198" y="1149"/>
                  </a:lnTo>
                  <a:lnTo>
                    <a:pt x="198" y="1134"/>
                  </a:lnTo>
                  <a:lnTo>
                    <a:pt x="198" y="1120"/>
                  </a:lnTo>
                  <a:lnTo>
                    <a:pt x="202" y="1105"/>
                  </a:lnTo>
                  <a:lnTo>
                    <a:pt x="206" y="1090"/>
                  </a:lnTo>
                  <a:lnTo>
                    <a:pt x="209" y="1076"/>
                  </a:lnTo>
                  <a:lnTo>
                    <a:pt x="209" y="1057"/>
                  </a:lnTo>
                  <a:lnTo>
                    <a:pt x="213" y="1043"/>
                  </a:lnTo>
                  <a:lnTo>
                    <a:pt x="216" y="1028"/>
                  </a:lnTo>
                  <a:lnTo>
                    <a:pt x="220" y="1013"/>
                  </a:lnTo>
                  <a:lnTo>
                    <a:pt x="220" y="999"/>
                  </a:lnTo>
                  <a:lnTo>
                    <a:pt x="224" y="984"/>
                  </a:lnTo>
                  <a:lnTo>
                    <a:pt x="224" y="969"/>
                  </a:lnTo>
                  <a:lnTo>
                    <a:pt x="227" y="954"/>
                  </a:lnTo>
                  <a:lnTo>
                    <a:pt x="231" y="936"/>
                  </a:lnTo>
                  <a:lnTo>
                    <a:pt x="234" y="921"/>
                  </a:lnTo>
                  <a:lnTo>
                    <a:pt x="234" y="907"/>
                  </a:lnTo>
                  <a:lnTo>
                    <a:pt x="238" y="892"/>
                  </a:lnTo>
                  <a:lnTo>
                    <a:pt x="238" y="877"/>
                  </a:lnTo>
                  <a:lnTo>
                    <a:pt x="242" y="863"/>
                  </a:lnTo>
                  <a:lnTo>
                    <a:pt x="242" y="848"/>
                  </a:lnTo>
                  <a:lnTo>
                    <a:pt x="249" y="833"/>
                  </a:lnTo>
                  <a:lnTo>
                    <a:pt x="260" y="815"/>
                  </a:lnTo>
                  <a:lnTo>
                    <a:pt x="270" y="800"/>
                  </a:lnTo>
                  <a:lnTo>
                    <a:pt x="270" y="786"/>
                  </a:lnTo>
                  <a:lnTo>
                    <a:pt x="278" y="771"/>
                  </a:lnTo>
                  <a:lnTo>
                    <a:pt x="285" y="756"/>
                  </a:lnTo>
                  <a:lnTo>
                    <a:pt x="288" y="742"/>
                  </a:lnTo>
                  <a:lnTo>
                    <a:pt x="292" y="727"/>
                  </a:lnTo>
                  <a:lnTo>
                    <a:pt x="306" y="712"/>
                  </a:lnTo>
                  <a:lnTo>
                    <a:pt x="321" y="698"/>
                  </a:lnTo>
                  <a:lnTo>
                    <a:pt x="328" y="679"/>
                  </a:lnTo>
                  <a:lnTo>
                    <a:pt x="335" y="664"/>
                  </a:lnTo>
                  <a:lnTo>
                    <a:pt x="346" y="650"/>
                  </a:lnTo>
                  <a:lnTo>
                    <a:pt x="353" y="635"/>
                  </a:lnTo>
                  <a:lnTo>
                    <a:pt x="357" y="620"/>
                  </a:lnTo>
                  <a:lnTo>
                    <a:pt x="360" y="606"/>
                  </a:lnTo>
                  <a:lnTo>
                    <a:pt x="360" y="591"/>
                  </a:lnTo>
                  <a:lnTo>
                    <a:pt x="360" y="576"/>
                  </a:lnTo>
                  <a:lnTo>
                    <a:pt x="364" y="558"/>
                  </a:lnTo>
                  <a:lnTo>
                    <a:pt x="371" y="543"/>
                  </a:lnTo>
                  <a:lnTo>
                    <a:pt x="382" y="529"/>
                  </a:lnTo>
                  <a:lnTo>
                    <a:pt x="386" y="514"/>
                  </a:lnTo>
                  <a:lnTo>
                    <a:pt x="393" y="499"/>
                  </a:lnTo>
                  <a:lnTo>
                    <a:pt x="400" y="485"/>
                  </a:lnTo>
                  <a:lnTo>
                    <a:pt x="407" y="470"/>
                  </a:lnTo>
                  <a:lnTo>
                    <a:pt x="411" y="455"/>
                  </a:lnTo>
                  <a:lnTo>
                    <a:pt x="432" y="437"/>
                  </a:lnTo>
                  <a:lnTo>
                    <a:pt x="454" y="422"/>
                  </a:lnTo>
                  <a:lnTo>
                    <a:pt x="468" y="408"/>
                  </a:lnTo>
                  <a:lnTo>
                    <a:pt x="476" y="393"/>
                  </a:lnTo>
                  <a:lnTo>
                    <a:pt x="479" y="378"/>
                  </a:lnTo>
                  <a:lnTo>
                    <a:pt x="483" y="363"/>
                  </a:lnTo>
                  <a:lnTo>
                    <a:pt x="483" y="349"/>
                  </a:lnTo>
                  <a:lnTo>
                    <a:pt x="483" y="334"/>
                  </a:lnTo>
                  <a:lnTo>
                    <a:pt x="494" y="319"/>
                  </a:lnTo>
                  <a:lnTo>
                    <a:pt x="515" y="301"/>
                  </a:lnTo>
                  <a:lnTo>
                    <a:pt x="526" y="286"/>
                  </a:lnTo>
                  <a:lnTo>
                    <a:pt x="530" y="272"/>
                  </a:lnTo>
                  <a:lnTo>
                    <a:pt x="533" y="257"/>
                  </a:lnTo>
                  <a:lnTo>
                    <a:pt x="537" y="242"/>
                  </a:lnTo>
                  <a:lnTo>
                    <a:pt x="540" y="228"/>
                  </a:lnTo>
                  <a:lnTo>
                    <a:pt x="544" y="213"/>
                  </a:lnTo>
                  <a:lnTo>
                    <a:pt x="548" y="198"/>
                  </a:lnTo>
                  <a:lnTo>
                    <a:pt x="551" y="180"/>
                  </a:lnTo>
                  <a:lnTo>
                    <a:pt x="551" y="165"/>
                  </a:lnTo>
                  <a:lnTo>
                    <a:pt x="558" y="151"/>
                  </a:lnTo>
                  <a:lnTo>
                    <a:pt x="566" y="143"/>
                  </a:lnTo>
                  <a:lnTo>
                    <a:pt x="580" y="136"/>
                  </a:lnTo>
                  <a:lnTo>
                    <a:pt x="594" y="129"/>
                  </a:lnTo>
                  <a:lnTo>
                    <a:pt x="601" y="121"/>
                  </a:lnTo>
                  <a:lnTo>
                    <a:pt x="609" y="114"/>
                  </a:lnTo>
                  <a:lnTo>
                    <a:pt x="616" y="106"/>
                  </a:lnTo>
                  <a:lnTo>
                    <a:pt x="623" y="99"/>
                  </a:lnTo>
                  <a:lnTo>
                    <a:pt x="623" y="92"/>
                  </a:lnTo>
                  <a:lnTo>
                    <a:pt x="627" y="84"/>
                  </a:lnTo>
                  <a:lnTo>
                    <a:pt x="655" y="77"/>
                  </a:lnTo>
                  <a:lnTo>
                    <a:pt x="688" y="70"/>
                  </a:lnTo>
                  <a:lnTo>
                    <a:pt x="695" y="59"/>
                  </a:lnTo>
                  <a:lnTo>
                    <a:pt x="706" y="51"/>
                  </a:lnTo>
                  <a:lnTo>
                    <a:pt x="742" y="44"/>
                  </a:lnTo>
                  <a:lnTo>
                    <a:pt x="781" y="37"/>
                  </a:lnTo>
                  <a:lnTo>
                    <a:pt x="807" y="29"/>
                  </a:lnTo>
                  <a:lnTo>
                    <a:pt x="835" y="22"/>
                  </a:lnTo>
                  <a:lnTo>
                    <a:pt x="886" y="15"/>
                  </a:lnTo>
                  <a:lnTo>
                    <a:pt x="893" y="15"/>
                  </a:lnTo>
                  <a:lnTo>
                    <a:pt x="904" y="11"/>
                  </a:lnTo>
                  <a:lnTo>
                    <a:pt x="915" y="11"/>
                  </a:lnTo>
                  <a:lnTo>
                    <a:pt x="925" y="7"/>
                  </a:lnTo>
                  <a:lnTo>
                    <a:pt x="936" y="7"/>
                  </a:lnTo>
                  <a:lnTo>
                    <a:pt x="943" y="7"/>
                  </a:lnTo>
                  <a:lnTo>
                    <a:pt x="954" y="4"/>
                  </a:lnTo>
                  <a:lnTo>
                    <a:pt x="965" y="4"/>
                  </a:lnTo>
                  <a:lnTo>
                    <a:pt x="976" y="0"/>
                  </a:lnTo>
                  <a:lnTo>
                    <a:pt x="979" y="0"/>
                  </a:lnTo>
                  <a:lnTo>
                    <a:pt x="983" y="0"/>
                  </a:lnTo>
                </a:path>
              </a:pathLst>
            </a:custGeom>
            <a:noFill/>
            <a:ln w="11113" cap="flat">
              <a:solidFill>
                <a:srgbClr val="EF0000"/>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26" name="Freeform 354">
              <a:extLst>
                <a:ext uri="{FF2B5EF4-FFF2-40B4-BE49-F238E27FC236}">
                  <a16:creationId xmlns:a16="http://schemas.microsoft.com/office/drawing/2014/main" id="{CFF31357-B13A-4E7D-98FB-29D3E9D32ECC}"/>
                </a:ext>
              </a:extLst>
            </p:cNvPr>
            <p:cNvSpPr>
              <a:spLocks/>
            </p:cNvSpPr>
            <p:nvPr/>
          </p:nvSpPr>
          <p:spPr bwMode="auto">
            <a:xfrm>
              <a:off x="2392" y="1290"/>
              <a:ext cx="648" cy="1512"/>
            </a:xfrm>
            <a:custGeom>
              <a:avLst/>
              <a:gdLst>
                <a:gd name="T0" fmla="*/ 8 w 648"/>
                <a:gd name="T1" fmla="*/ 1509 h 1512"/>
                <a:gd name="T2" fmla="*/ 22 w 648"/>
                <a:gd name="T3" fmla="*/ 1505 h 1512"/>
                <a:gd name="T4" fmla="*/ 33 w 648"/>
                <a:gd name="T5" fmla="*/ 1501 h 1512"/>
                <a:gd name="T6" fmla="*/ 62 w 648"/>
                <a:gd name="T7" fmla="*/ 1490 h 1512"/>
                <a:gd name="T8" fmla="*/ 65 w 648"/>
                <a:gd name="T9" fmla="*/ 1468 h 1512"/>
                <a:gd name="T10" fmla="*/ 72 w 648"/>
                <a:gd name="T11" fmla="*/ 1443 h 1512"/>
                <a:gd name="T12" fmla="*/ 76 w 648"/>
                <a:gd name="T13" fmla="*/ 1421 h 1512"/>
                <a:gd name="T14" fmla="*/ 83 w 648"/>
                <a:gd name="T15" fmla="*/ 1399 h 1512"/>
                <a:gd name="T16" fmla="*/ 90 w 648"/>
                <a:gd name="T17" fmla="*/ 1377 h 1512"/>
                <a:gd name="T18" fmla="*/ 97 w 648"/>
                <a:gd name="T19" fmla="*/ 1347 h 1512"/>
                <a:gd name="T20" fmla="*/ 108 w 648"/>
                <a:gd name="T21" fmla="*/ 1300 h 1512"/>
                <a:gd name="T22" fmla="*/ 126 w 648"/>
                <a:gd name="T23" fmla="*/ 1255 h 1512"/>
                <a:gd name="T24" fmla="*/ 133 w 648"/>
                <a:gd name="T25" fmla="*/ 1211 h 1512"/>
                <a:gd name="T26" fmla="*/ 141 w 648"/>
                <a:gd name="T27" fmla="*/ 1164 h 1512"/>
                <a:gd name="T28" fmla="*/ 144 w 648"/>
                <a:gd name="T29" fmla="*/ 1120 h 1512"/>
                <a:gd name="T30" fmla="*/ 148 w 648"/>
                <a:gd name="T31" fmla="*/ 1076 h 1512"/>
                <a:gd name="T32" fmla="*/ 151 w 648"/>
                <a:gd name="T33" fmla="*/ 1028 h 1512"/>
                <a:gd name="T34" fmla="*/ 155 w 648"/>
                <a:gd name="T35" fmla="*/ 984 h 1512"/>
                <a:gd name="T36" fmla="*/ 162 w 648"/>
                <a:gd name="T37" fmla="*/ 936 h 1512"/>
                <a:gd name="T38" fmla="*/ 166 w 648"/>
                <a:gd name="T39" fmla="*/ 892 h 1512"/>
                <a:gd name="T40" fmla="*/ 169 w 648"/>
                <a:gd name="T41" fmla="*/ 848 h 1512"/>
                <a:gd name="T42" fmla="*/ 180 w 648"/>
                <a:gd name="T43" fmla="*/ 800 h 1512"/>
                <a:gd name="T44" fmla="*/ 198 w 648"/>
                <a:gd name="T45" fmla="*/ 756 h 1512"/>
                <a:gd name="T46" fmla="*/ 213 w 648"/>
                <a:gd name="T47" fmla="*/ 712 h 1512"/>
                <a:gd name="T48" fmla="*/ 220 w 648"/>
                <a:gd name="T49" fmla="*/ 664 h 1512"/>
                <a:gd name="T50" fmla="*/ 231 w 648"/>
                <a:gd name="T51" fmla="*/ 620 h 1512"/>
                <a:gd name="T52" fmla="*/ 241 w 648"/>
                <a:gd name="T53" fmla="*/ 576 h 1512"/>
                <a:gd name="T54" fmla="*/ 252 w 648"/>
                <a:gd name="T55" fmla="*/ 529 h 1512"/>
                <a:gd name="T56" fmla="*/ 270 w 648"/>
                <a:gd name="T57" fmla="*/ 485 h 1512"/>
                <a:gd name="T58" fmla="*/ 292 w 648"/>
                <a:gd name="T59" fmla="*/ 437 h 1512"/>
                <a:gd name="T60" fmla="*/ 310 w 648"/>
                <a:gd name="T61" fmla="*/ 393 h 1512"/>
                <a:gd name="T62" fmla="*/ 342 w 648"/>
                <a:gd name="T63" fmla="*/ 349 h 1512"/>
                <a:gd name="T64" fmla="*/ 357 w 648"/>
                <a:gd name="T65" fmla="*/ 301 h 1512"/>
                <a:gd name="T66" fmla="*/ 367 w 648"/>
                <a:gd name="T67" fmla="*/ 257 h 1512"/>
                <a:gd name="T68" fmla="*/ 378 w 648"/>
                <a:gd name="T69" fmla="*/ 213 h 1512"/>
                <a:gd name="T70" fmla="*/ 385 w 648"/>
                <a:gd name="T71" fmla="*/ 165 h 1512"/>
                <a:gd name="T72" fmla="*/ 393 w 648"/>
                <a:gd name="T73" fmla="*/ 136 h 1512"/>
                <a:gd name="T74" fmla="*/ 396 w 648"/>
                <a:gd name="T75" fmla="*/ 114 h 1512"/>
                <a:gd name="T76" fmla="*/ 407 w 648"/>
                <a:gd name="T77" fmla="*/ 92 h 1512"/>
                <a:gd name="T78" fmla="*/ 436 w 648"/>
                <a:gd name="T79" fmla="*/ 70 h 1512"/>
                <a:gd name="T80" fmla="*/ 450 w 648"/>
                <a:gd name="T81" fmla="*/ 44 h 1512"/>
                <a:gd name="T82" fmla="*/ 555 w 648"/>
                <a:gd name="T83" fmla="*/ 22 h 1512"/>
                <a:gd name="T84" fmla="*/ 598 w 648"/>
                <a:gd name="T85" fmla="*/ 11 h 1512"/>
                <a:gd name="T86" fmla="*/ 616 w 648"/>
                <a:gd name="T87" fmla="*/ 7 h 1512"/>
                <a:gd name="T88" fmla="*/ 634 w 648"/>
                <a:gd name="T89" fmla="*/ 4 h 1512"/>
                <a:gd name="T90" fmla="*/ 648 w 648"/>
                <a:gd name="T91" fmla="*/ 0 h 1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8" h="1512">
                  <a:moveTo>
                    <a:pt x="0" y="1512"/>
                  </a:moveTo>
                  <a:lnTo>
                    <a:pt x="4" y="1512"/>
                  </a:lnTo>
                  <a:lnTo>
                    <a:pt x="8" y="1509"/>
                  </a:lnTo>
                  <a:lnTo>
                    <a:pt x="11" y="1509"/>
                  </a:lnTo>
                  <a:lnTo>
                    <a:pt x="15" y="1505"/>
                  </a:lnTo>
                  <a:lnTo>
                    <a:pt x="22" y="1505"/>
                  </a:lnTo>
                  <a:lnTo>
                    <a:pt x="26" y="1505"/>
                  </a:lnTo>
                  <a:lnTo>
                    <a:pt x="29" y="1501"/>
                  </a:lnTo>
                  <a:lnTo>
                    <a:pt x="33" y="1501"/>
                  </a:lnTo>
                  <a:lnTo>
                    <a:pt x="36" y="1498"/>
                  </a:lnTo>
                  <a:lnTo>
                    <a:pt x="40" y="1498"/>
                  </a:lnTo>
                  <a:lnTo>
                    <a:pt x="62" y="1490"/>
                  </a:lnTo>
                  <a:lnTo>
                    <a:pt x="62" y="1483"/>
                  </a:lnTo>
                  <a:lnTo>
                    <a:pt x="65" y="1476"/>
                  </a:lnTo>
                  <a:lnTo>
                    <a:pt x="65" y="1468"/>
                  </a:lnTo>
                  <a:lnTo>
                    <a:pt x="65" y="1461"/>
                  </a:lnTo>
                  <a:lnTo>
                    <a:pt x="69" y="1454"/>
                  </a:lnTo>
                  <a:lnTo>
                    <a:pt x="72" y="1443"/>
                  </a:lnTo>
                  <a:lnTo>
                    <a:pt x="72" y="1435"/>
                  </a:lnTo>
                  <a:lnTo>
                    <a:pt x="76" y="1428"/>
                  </a:lnTo>
                  <a:lnTo>
                    <a:pt x="76" y="1421"/>
                  </a:lnTo>
                  <a:lnTo>
                    <a:pt x="80" y="1413"/>
                  </a:lnTo>
                  <a:lnTo>
                    <a:pt x="80" y="1406"/>
                  </a:lnTo>
                  <a:lnTo>
                    <a:pt x="83" y="1399"/>
                  </a:lnTo>
                  <a:lnTo>
                    <a:pt x="87" y="1391"/>
                  </a:lnTo>
                  <a:lnTo>
                    <a:pt x="90" y="1384"/>
                  </a:lnTo>
                  <a:lnTo>
                    <a:pt x="90" y="1377"/>
                  </a:lnTo>
                  <a:lnTo>
                    <a:pt x="90" y="1369"/>
                  </a:lnTo>
                  <a:lnTo>
                    <a:pt x="94" y="1362"/>
                  </a:lnTo>
                  <a:lnTo>
                    <a:pt x="97" y="1347"/>
                  </a:lnTo>
                  <a:lnTo>
                    <a:pt x="101" y="1333"/>
                  </a:lnTo>
                  <a:lnTo>
                    <a:pt x="105" y="1314"/>
                  </a:lnTo>
                  <a:lnTo>
                    <a:pt x="108" y="1300"/>
                  </a:lnTo>
                  <a:lnTo>
                    <a:pt x="108" y="1285"/>
                  </a:lnTo>
                  <a:lnTo>
                    <a:pt x="115" y="1270"/>
                  </a:lnTo>
                  <a:lnTo>
                    <a:pt x="126" y="1255"/>
                  </a:lnTo>
                  <a:lnTo>
                    <a:pt x="126" y="1241"/>
                  </a:lnTo>
                  <a:lnTo>
                    <a:pt x="126" y="1226"/>
                  </a:lnTo>
                  <a:lnTo>
                    <a:pt x="133" y="1211"/>
                  </a:lnTo>
                  <a:lnTo>
                    <a:pt x="137" y="1193"/>
                  </a:lnTo>
                  <a:lnTo>
                    <a:pt x="141" y="1178"/>
                  </a:lnTo>
                  <a:lnTo>
                    <a:pt x="141" y="1164"/>
                  </a:lnTo>
                  <a:lnTo>
                    <a:pt x="141" y="1149"/>
                  </a:lnTo>
                  <a:lnTo>
                    <a:pt x="144" y="1134"/>
                  </a:lnTo>
                  <a:lnTo>
                    <a:pt x="144" y="1120"/>
                  </a:lnTo>
                  <a:lnTo>
                    <a:pt x="144" y="1105"/>
                  </a:lnTo>
                  <a:lnTo>
                    <a:pt x="148" y="1090"/>
                  </a:lnTo>
                  <a:lnTo>
                    <a:pt x="148" y="1076"/>
                  </a:lnTo>
                  <a:lnTo>
                    <a:pt x="151" y="1057"/>
                  </a:lnTo>
                  <a:lnTo>
                    <a:pt x="151" y="1043"/>
                  </a:lnTo>
                  <a:lnTo>
                    <a:pt x="151" y="1028"/>
                  </a:lnTo>
                  <a:lnTo>
                    <a:pt x="151" y="1013"/>
                  </a:lnTo>
                  <a:lnTo>
                    <a:pt x="155" y="999"/>
                  </a:lnTo>
                  <a:lnTo>
                    <a:pt x="155" y="984"/>
                  </a:lnTo>
                  <a:lnTo>
                    <a:pt x="159" y="969"/>
                  </a:lnTo>
                  <a:lnTo>
                    <a:pt x="159" y="954"/>
                  </a:lnTo>
                  <a:lnTo>
                    <a:pt x="162" y="936"/>
                  </a:lnTo>
                  <a:lnTo>
                    <a:pt x="162" y="921"/>
                  </a:lnTo>
                  <a:lnTo>
                    <a:pt x="166" y="907"/>
                  </a:lnTo>
                  <a:lnTo>
                    <a:pt x="166" y="892"/>
                  </a:lnTo>
                  <a:lnTo>
                    <a:pt x="166" y="877"/>
                  </a:lnTo>
                  <a:lnTo>
                    <a:pt x="166" y="863"/>
                  </a:lnTo>
                  <a:lnTo>
                    <a:pt x="169" y="848"/>
                  </a:lnTo>
                  <a:lnTo>
                    <a:pt x="173" y="833"/>
                  </a:lnTo>
                  <a:lnTo>
                    <a:pt x="177" y="815"/>
                  </a:lnTo>
                  <a:lnTo>
                    <a:pt x="180" y="800"/>
                  </a:lnTo>
                  <a:lnTo>
                    <a:pt x="184" y="786"/>
                  </a:lnTo>
                  <a:lnTo>
                    <a:pt x="187" y="771"/>
                  </a:lnTo>
                  <a:lnTo>
                    <a:pt x="198" y="756"/>
                  </a:lnTo>
                  <a:lnTo>
                    <a:pt x="205" y="742"/>
                  </a:lnTo>
                  <a:lnTo>
                    <a:pt x="209" y="727"/>
                  </a:lnTo>
                  <a:lnTo>
                    <a:pt x="213" y="712"/>
                  </a:lnTo>
                  <a:lnTo>
                    <a:pt x="216" y="698"/>
                  </a:lnTo>
                  <a:lnTo>
                    <a:pt x="220" y="679"/>
                  </a:lnTo>
                  <a:lnTo>
                    <a:pt x="220" y="664"/>
                  </a:lnTo>
                  <a:lnTo>
                    <a:pt x="227" y="650"/>
                  </a:lnTo>
                  <a:lnTo>
                    <a:pt x="231" y="635"/>
                  </a:lnTo>
                  <a:lnTo>
                    <a:pt x="231" y="620"/>
                  </a:lnTo>
                  <a:lnTo>
                    <a:pt x="234" y="606"/>
                  </a:lnTo>
                  <a:lnTo>
                    <a:pt x="238" y="591"/>
                  </a:lnTo>
                  <a:lnTo>
                    <a:pt x="241" y="576"/>
                  </a:lnTo>
                  <a:lnTo>
                    <a:pt x="245" y="558"/>
                  </a:lnTo>
                  <a:lnTo>
                    <a:pt x="249" y="543"/>
                  </a:lnTo>
                  <a:lnTo>
                    <a:pt x="252" y="529"/>
                  </a:lnTo>
                  <a:lnTo>
                    <a:pt x="256" y="514"/>
                  </a:lnTo>
                  <a:lnTo>
                    <a:pt x="259" y="499"/>
                  </a:lnTo>
                  <a:lnTo>
                    <a:pt x="270" y="485"/>
                  </a:lnTo>
                  <a:lnTo>
                    <a:pt x="277" y="470"/>
                  </a:lnTo>
                  <a:lnTo>
                    <a:pt x="285" y="455"/>
                  </a:lnTo>
                  <a:lnTo>
                    <a:pt x="292" y="437"/>
                  </a:lnTo>
                  <a:lnTo>
                    <a:pt x="292" y="422"/>
                  </a:lnTo>
                  <a:lnTo>
                    <a:pt x="303" y="408"/>
                  </a:lnTo>
                  <a:lnTo>
                    <a:pt x="310" y="393"/>
                  </a:lnTo>
                  <a:lnTo>
                    <a:pt x="324" y="378"/>
                  </a:lnTo>
                  <a:lnTo>
                    <a:pt x="335" y="363"/>
                  </a:lnTo>
                  <a:lnTo>
                    <a:pt x="342" y="349"/>
                  </a:lnTo>
                  <a:lnTo>
                    <a:pt x="346" y="334"/>
                  </a:lnTo>
                  <a:lnTo>
                    <a:pt x="349" y="319"/>
                  </a:lnTo>
                  <a:lnTo>
                    <a:pt x="357" y="301"/>
                  </a:lnTo>
                  <a:lnTo>
                    <a:pt x="364" y="286"/>
                  </a:lnTo>
                  <a:lnTo>
                    <a:pt x="367" y="272"/>
                  </a:lnTo>
                  <a:lnTo>
                    <a:pt x="367" y="257"/>
                  </a:lnTo>
                  <a:lnTo>
                    <a:pt x="371" y="242"/>
                  </a:lnTo>
                  <a:lnTo>
                    <a:pt x="375" y="228"/>
                  </a:lnTo>
                  <a:lnTo>
                    <a:pt x="378" y="213"/>
                  </a:lnTo>
                  <a:lnTo>
                    <a:pt x="378" y="198"/>
                  </a:lnTo>
                  <a:lnTo>
                    <a:pt x="382" y="180"/>
                  </a:lnTo>
                  <a:lnTo>
                    <a:pt x="385" y="165"/>
                  </a:lnTo>
                  <a:lnTo>
                    <a:pt x="393" y="151"/>
                  </a:lnTo>
                  <a:lnTo>
                    <a:pt x="393" y="143"/>
                  </a:lnTo>
                  <a:lnTo>
                    <a:pt x="393" y="136"/>
                  </a:lnTo>
                  <a:lnTo>
                    <a:pt x="393" y="129"/>
                  </a:lnTo>
                  <a:lnTo>
                    <a:pt x="393" y="121"/>
                  </a:lnTo>
                  <a:lnTo>
                    <a:pt x="396" y="114"/>
                  </a:lnTo>
                  <a:lnTo>
                    <a:pt x="400" y="106"/>
                  </a:lnTo>
                  <a:lnTo>
                    <a:pt x="403" y="99"/>
                  </a:lnTo>
                  <a:lnTo>
                    <a:pt x="407" y="92"/>
                  </a:lnTo>
                  <a:lnTo>
                    <a:pt x="411" y="84"/>
                  </a:lnTo>
                  <a:lnTo>
                    <a:pt x="425" y="77"/>
                  </a:lnTo>
                  <a:lnTo>
                    <a:pt x="436" y="70"/>
                  </a:lnTo>
                  <a:lnTo>
                    <a:pt x="436" y="59"/>
                  </a:lnTo>
                  <a:lnTo>
                    <a:pt x="436" y="51"/>
                  </a:lnTo>
                  <a:lnTo>
                    <a:pt x="450" y="44"/>
                  </a:lnTo>
                  <a:lnTo>
                    <a:pt x="465" y="37"/>
                  </a:lnTo>
                  <a:lnTo>
                    <a:pt x="511" y="29"/>
                  </a:lnTo>
                  <a:lnTo>
                    <a:pt x="555" y="22"/>
                  </a:lnTo>
                  <a:lnTo>
                    <a:pt x="587" y="15"/>
                  </a:lnTo>
                  <a:lnTo>
                    <a:pt x="591" y="15"/>
                  </a:lnTo>
                  <a:lnTo>
                    <a:pt x="598" y="11"/>
                  </a:lnTo>
                  <a:lnTo>
                    <a:pt x="605" y="11"/>
                  </a:lnTo>
                  <a:lnTo>
                    <a:pt x="612" y="7"/>
                  </a:lnTo>
                  <a:lnTo>
                    <a:pt x="616" y="7"/>
                  </a:lnTo>
                  <a:lnTo>
                    <a:pt x="623" y="7"/>
                  </a:lnTo>
                  <a:lnTo>
                    <a:pt x="630" y="4"/>
                  </a:lnTo>
                  <a:lnTo>
                    <a:pt x="634" y="4"/>
                  </a:lnTo>
                  <a:lnTo>
                    <a:pt x="641" y="0"/>
                  </a:lnTo>
                  <a:lnTo>
                    <a:pt x="645" y="0"/>
                  </a:lnTo>
                  <a:lnTo>
                    <a:pt x="648" y="0"/>
                  </a:lnTo>
                </a:path>
              </a:pathLst>
            </a:custGeom>
            <a:noFill/>
            <a:ln w="11113" cap="flat">
              <a:solidFill>
                <a:srgbClr val="00EF00"/>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27" name="Freeform 355">
              <a:extLst>
                <a:ext uri="{FF2B5EF4-FFF2-40B4-BE49-F238E27FC236}">
                  <a16:creationId xmlns:a16="http://schemas.microsoft.com/office/drawing/2014/main" id="{D50ABC6A-8ABF-44E9-936D-2DDBA93DFA0A}"/>
                </a:ext>
              </a:extLst>
            </p:cNvPr>
            <p:cNvSpPr>
              <a:spLocks/>
            </p:cNvSpPr>
            <p:nvPr/>
          </p:nvSpPr>
          <p:spPr bwMode="auto">
            <a:xfrm>
              <a:off x="1726" y="1290"/>
              <a:ext cx="508" cy="1512"/>
            </a:xfrm>
            <a:custGeom>
              <a:avLst/>
              <a:gdLst>
                <a:gd name="T0" fmla="*/ 8 w 508"/>
                <a:gd name="T1" fmla="*/ 1509 h 1512"/>
                <a:gd name="T2" fmla="*/ 18 w 508"/>
                <a:gd name="T3" fmla="*/ 1501 h 1512"/>
                <a:gd name="T4" fmla="*/ 36 w 508"/>
                <a:gd name="T5" fmla="*/ 1490 h 1512"/>
                <a:gd name="T6" fmla="*/ 44 w 508"/>
                <a:gd name="T7" fmla="*/ 1468 h 1512"/>
                <a:gd name="T8" fmla="*/ 47 w 508"/>
                <a:gd name="T9" fmla="*/ 1443 h 1512"/>
                <a:gd name="T10" fmla="*/ 58 w 508"/>
                <a:gd name="T11" fmla="*/ 1421 h 1512"/>
                <a:gd name="T12" fmla="*/ 65 w 508"/>
                <a:gd name="T13" fmla="*/ 1399 h 1512"/>
                <a:gd name="T14" fmla="*/ 69 w 508"/>
                <a:gd name="T15" fmla="*/ 1377 h 1512"/>
                <a:gd name="T16" fmla="*/ 69 w 508"/>
                <a:gd name="T17" fmla="*/ 1347 h 1512"/>
                <a:gd name="T18" fmla="*/ 76 w 508"/>
                <a:gd name="T19" fmla="*/ 1300 h 1512"/>
                <a:gd name="T20" fmla="*/ 87 w 508"/>
                <a:gd name="T21" fmla="*/ 1255 h 1512"/>
                <a:gd name="T22" fmla="*/ 98 w 508"/>
                <a:gd name="T23" fmla="*/ 1211 h 1512"/>
                <a:gd name="T24" fmla="*/ 101 w 508"/>
                <a:gd name="T25" fmla="*/ 1164 h 1512"/>
                <a:gd name="T26" fmla="*/ 108 w 508"/>
                <a:gd name="T27" fmla="*/ 1120 h 1512"/>
                <a:gd name="T28" fmla="*/ 108 w 508"/>
                <a:gd name="T29" fmla="*/ 1076 h 1512"/>
                <a:gd name="T30" fmla="*/ 112 w 508"/>
                <a:gd name="T31" fmla="*/ 1028 h 1512"/>
                <a:gd name="T32" fmla="*/ 116 w 508"/>
                <a:gd name="T33" fmla="*/ 984 h 1512"/>
                <a:gd name="T34" fmla="*/ 116 w 508"/>
                <a:gd name="T35" fmla="*/ 936 h 1512"/>
                <a:gd name="T36" fmla="*/ 123 w 508"/>
                <a:gd name="T37" fmla="*/ 892 h 1512"/>
                <a:gd name="T38" fmla="*/ 126 w 508"/>
                <a:gd name="T39" fmla="*/ 848 h 1512"/>
                <a:gd name="T40" fmla="*/ 134 w 508"/>
                <a:gd name="T41" fmla="*/ 800 h 1512"/>
                <a:gd name="T42" fmla="*/ 148 w 508"/>
                <a:gd name="T43" fmla="*/ 756 h 1512"/>
                <a:gd name="T44" fmla="*/ 159 w 508"/>
                <a:gd name="T45" fmla="*/ 712 h 1512"/>
                <a:gd name="T46" fmla="*/ 166 w 508"/>
                <a:gd name="T47" fmla="*/ 664 h 1512"/>
                <a:gd name="T48" fmla="*/ 173 w 508"/>
                <a:gd name="T49" fmla="*/ 620 h 1512"/>
                <a:gd name="T50" fmla="*/ 180 w 508"/>
                <a:gd name="T51" fmla="*/ 576 h 1512"/>
                <a:gd name="T52" fmla="*/ 188 w 508"/>
                <a:gd name="T53" fmla="*/ 529 h 1512"/>
                <a:gd name="T54" fmla="*/ 202 w 508"/>
                <a:gd name="T55" fmla="*/ 485 h 1512"/>
                <a:gd name="T56" fmla="*/ 220 w 508"/>
                <a:gd name="T57" fmla="*/ 437 h 1512"/>
                <a:gd name="T58" fmla="*/ 238 w 508"/>
                <a:gd name="T59" fmla="*/ 393 h 1512"/>
                <a:gd name="T60" fmla="*/ 252 w 508"/>
                <a:gd name="T61" fmla="*/ 349 h 1512"/>
                <a:gd name="T62" fmla="*/ 270 w 508"/>
                <a:gd name="T63" fmla="*/ 301 h 1512"/>
                <a:gd name="T64" fmla="*/ 278 w 508"/>
                <a:gd name="T65" fmla="*/ 257 h 1512"/>
                <a:gd name="T66" fmla="*/ 285 w 508"/>
                <a:gd name="T67" fmla="*/ 213 h 1512"/>
                <a:gd name="T68" fmla="*/ 292 w 508"/>
                <a:gd name="T69" fmla="*/ 165 h 1512"/>
                <a:gd name="T70" fmla="*/ 296 w 508"/>
                <a:gd name="T71" fmla="*/ 136 h 1512"/>
                <a:gd name="T72" fmla="*/ 299 w 508"/>
                <a:gd name="T73" fmla="*/ 114 h 1512"/>
                <a:gd name="T74" fmla="*/ 306 w 508"/>
                <a:gd name="T75" fmla="*/ 92 h 1512"/>
                <a:gd name="T76" fmla="*/ 324 w 508"/>
                <a:gd name="T77" fmla="*/ 70 h 1512"/>
                <a:gd name="T78" fmla="*/ 350 w 508"/>
                <a:gd name="T79" fmla="*/ 44 h 1512"/>
                <a:gd name="T80" fmla="*/ 418 w 508"/>
                <a:gd name="T81" fmla="*/ 22 h 1512"/>
                <a:gd name="T82" fmla="*/ 461 w 508"/>
                <a:gd name="T83" fmla="*/ 11 h 1512"/>
                <a:gd name="T84" fmla="*/ 479 w 508"/>
                <a:gd name="T85" fmla="*/ 7 h 1512"/>
                <a:gd name="T86" fmla="*/ 494 w 508"/>
                <a:gd name="T87" fmla="*/ 4 h 1512"/>
                <a:gd name="T88" fmla="*/ 508 w 508"/>
                <a:gd name="T89" fmla="*/ 0 h 1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8" h="1512">
                  <a:moveTo>
                    <a:pt x="0" y="1512"/>
                  </a:moveTo>
                  <a:lnTo>
                    <a:pt x="4" y="1509"/>
                  </a:lnTo>
                  <a:lnTo>
                    <a:pt x="8" y="1509"/>
                  </a:lnTo>
                  <a:lnTo>
                    <a:pt x="11" y="1505"/>
                  </a:lnTo>
                  <a:lnTo>
                    <a:pt x="15" y="1505"/>
                  </a:lnTo>
                  <a:lnTo>
                    <a:pt x="18" y="1501"/>
                  </a:lnTo>
                  <a:lnTo>
                    <a:pt x="22" y="1498"/>
                  </a:lnTo>
                  <a:lnTo>
                    <a:pt x="26" y="1498"/>
                  </a:lnTo>
                  <a:lnTo>
                    <a:pt x="36" y="1490"/>
                  </a:lnTo>
                  <a:lnTo>
                    <a:pt x="40" y="1483"/>
                  </a:lnTo>
                  <a:lnTo>
                    <a:pt x="40" y="1476"/>
                  </a:lnTo>
                  <a:lnTo>
                    <a:pt x="44" y="1468"/>
                  </a:lnTo>
                  <a:lnTo>
                    <a:pt x="44" y="1461"/>
                  </a:lnTo>
                  <a:lnTo>
                    <a:pt x="47" y="1454"/>
                  </a:lnTo>
                  <a:lnTo>
                    <a:pt x="47" y="1443"/>
                  </a:lnTo>
                  <a:lnTo>
                    <a:pt x="51" y="1435"/>
                  </a:lnTo>
                  <a:lnTo>
                    <a:pt x="58" y="1428"/>
                  </a:lnTo>
                  <a:lnTo>
                    <a:pt x="58" y="1421"/>
                  </a:lnTo>
                  <a:lnTo>
                    <a:pt x="62" y="1413"/>
                  </a:lnTo>
                  <a:lnTo>
                    <a:pt x="62" y="1406"/>
                  </a:lnTo>
                  <a:lnTo>
                    <a:pt x="65" y="1399"/>
                  </a:lnTo>
                  <a:lnTo>
                    <a:pt x="65" y="1391"/>
                  </a:lnTo>
                  <a:lnTo>
                    <a:pt x="69" y="1384"/>
                  </a:lnTo>
                  <a:lnTo>
                    <a:pt x="69" y="1377"/>
                  </a:lnTo>
                  <a:lnTo>
                    <a:pt x="69" y="1369"/>
                  </a:lnTo>
                  <a:lnTo>
                    <a:pt x="69" y="1362"/>
                  </a:lnTo>
                  <a:lnTo>
                    <a:pt x="69" y="1347"/>
                  </a:lnTo>
                  <a:lnTo>
                    <a:pt x="72" y="1333"/>
                  </a:lnTo>
                  <a:lnTo>
                    <a:pt x="76" y="1314"/>
                  </a:lnTo>
                  <a:lnTo>
                    <a:pt x="76" y="1300"/>
                  </a:lnTo>
                  <a:lnTo>
                    <a:pt x="83" y="1285"/>
                  </a:lnTo>
                  <a:lnTo>
                    <a:pt x="87" y="1270"/>
                  </a:lnTo>
                  <a:lnTo>
                    <a:pt x="87" y="1255"/>
                  </a:lnTo>
                  <a:lnTo>
                    <a:pt x="90" y="1241"/>
                  </a:lnTo>
                  <a:lnTo>
                    <a:pt x="94" y="1226"/>
                  </a:lnTo>
                  <a:lnTo>
                    <a:pt x="98" y="1211"/>
                  </a:lnTo>
                  <a:lnTo>
                    <a:pt x="98" y="1193"/>
                  </a:lnTo>
                  <a:lnTo>
                    <a:pt x="98" y="1178"/>
                  </a:lnTo>
                  <a:lnTo>
                    <a:pt x="101" y="1164"/>
                  </a:lnTo>
                  <a:lnTo>
                    <a:pt x="105" y="1149"/>
                  </a:lnTo>
                  <a:lnTo>
                    <a:pt x="105" y="1134"/>
                  </a:lnTo>
                  <a:lnTo>
                    <a:pt x="108" y="1120"/>
                  </a:lnTo>
                  <a:lnTo>
                    <a:pt x="108" y="1105"/>
                  </a:lnTo>
                  <a:lnTo>
                    <a:pt x="108" y="1090"/>
                  </a:lnTo>
                  <a:lnTo>
                    <a:pt x="108" y="1076"/>
                  </a:lnTo>
                  <a:lnTo>
                    <a:pt x="108" y="1057"/>
                  </a:lnTo>
                  <a:lnTo>
                    <a:pt x="112" y="1043"/>
                  </a:lnTo>
                  <a:lnTo>
                    <a:pt x="112" y="1028"/>
                  </a:lnTo>
                  <a:lnTo>
                    <a:pt x="112" y="1013"/>
                  </a:lnTo>
                  <a:lnTo>
                    <a:pt x="116" y="999"/>
                  </a:lnTo>
                  <a:lnTo>
                    <a:pt x="116" y="984"/>
                  </a:lnTo>
                  <a:lnTo>
                    <a:pt x="116" y="969"/>
                  </a:lnTo>
                  <a:lnTo>
                    <a:pt x="116" y="954"/>
                  </a:lnTo>
                  <a:lnTo>
                    <a:pt x="116" y="936"/>
                  </a:lnTo>
                  <a:lnTo>
                    <a:pt x="119" y="921"/>
                  </a:lnTo>
                  <a:lnTo>
                    <a:pt x="119" y="907"/>
                  </a:lnTo>
                  <a:lnTo>
                    <a:pt x="123" y="892"/>
                  </a:lnTo>
                  <a:lnTo>
                    <a:pt x="123" y="877"/>
                  </a:lnTo>
                  <a:lnTo>
                    <a:pt x="126" y="863"/>
                  </a:lnTo>
                  <a:lnTo>
                    <a:pt x="126" y="848"/>
                  </a:lnTo>
                  <a:lnTo>
                    <a:pt x="130" y="833"/>
                  </a:lnTo>
                  <a:lnTo>
                    <a:pt x="130" y="815"/>
                  </a:lnTo>
                  <a:lnTo>
                    <a:pt x="134" y="800"/>
                  </a:lnTo>
                  <a:lnTo>
                    <a:pt x="137" y="786"/>
                  </a:lnTo>
                  <a:lnTo>
                    <a:pt x="144" y="771"/>
                  </a:lnTo>
                  <a:lnTo>
                    <a:pt x="148" y="756"/>
                  </a:lnTo>
                  <a:lnTo>
                    <a:pt x="152" y="742"/>
                  </a:lnTo>
                  <a:lnTo>
                    <a:pt x="155" y="727"/>
                  </a:lnTo>
                  <a:lnTo>
                    <a:pt x="159" y="712"/>
                  </a:lnTo>
                  <a:lnTo>
                    <a:pt x="162" y="698"/>
                  </a:lnTo>
                  <a:lnTo>
                    <a:pt x="166" y="679"/>
                  </a:lnTo>
                  <a:lnTo>
                    <a:pt x="166" y="664"/>
                  </a:lnTo>
                  <a:lnTo>
                    <a:pt x="170" y="650"/>
                  </a:lnTo>
                  <a:lnTo>
                    <a:pt x="170" y="635"/>
                  </a:lnTo>
                  <a:lnTo>
                    <a:pt x="173" y="620"/>
                  </a:lnTo>
                  <a:lnTo>
                    <a:pt x="177" y="606"/>
                  </a:lnTo>
                  <a:lnTo>
                    <a:pt x="180" y="591"/>
                  </a:lnTo>
                  <a:lnTo>
                    <a:pt x="180" y="576"/>
                  </a:lnTo>
                  <a:lnTo>
                    <a:pt x="184" y="558"/>
                  </a:lnTo>
                  <a:lnTo>
                    <a:pt x="188" y="543"/>
                  </a:lnTo>
                  <a:lnTo>
                    <a:pt x="188" y="529"/>
                  </a:lnTo>
                  <a:lnTo>
                    <a:pt x="191" y="514"/>
                  </a:lnTo>
                  <a:lnTo>
                    <a:pt x="191" y="499"/>
                  </a:lnTo>
                  <a:lnTo>
                    <a:pt x="202" y="485"/>
                  </a:lnTo>
                  <a:lnTo>
                    <a:pt x="209" y="470"/>
                  </a:lnTo>
                  <a:lnTo>
                    <a:pt x="213" y="455"/>
                  </a:lnTo>
                  <a:lnTo>
                    <a:pt x="220" y="437"/>
                  </a:lnTo>
                  <a:lnTo>
                    <a:pt x="231" y="422"/>
                  </a:lnTo>
                  <a:lnTo>
                    <a:pt x="234" y="408"/>
                  </a:lnTo>
                  <a:lnTo>
                    <a:pt x="238" y="393"/>
                  </a:lnTo>
                  <a:lnTo>
                    <a:pt x="242" y="378"/>
                  </a:lnTo>
                  <a:lnTo>
                    <a:pt x="249" y="363"/>
                  </a:lnTo>
                  <a:lnTo>
                    <a:pt x="252" y="349"/>
                  </a:lnTo>
                  <a:lnTo>
                    <a:pt x="260" y="334"/>
                  </a:lnTo>
                  <a:lnTo>
                    <a:pt x="267" y="319"/>
                  </a:lnTo>
                  <a:lnTo>
                    <a:pt x="270" y="301"/>
                  </a:lnTo>
                  <a:lnTo>
                    <a:pt x="274" y="286"/>
                  </a:lnTo>
                  <a:lnTo>
                    <a:pt x="278" y="272"/>
                  </a:lnTo>
                  <a:lnTo>
                    <a:pt x="278" y="257"/>
                  </a:lnTo>
                  <a:lnTo>
                    <a:pt x="281" y="242"/>
                  </a:lnTo>
                  <a:lnTo>
                    <a:pt x="281" y="228"/>
                  </a:lnTo>
                  <a:lnTo>
                    <a:pt x="285" y="213"/>
                  </a:lnTo>
                  <a:lnTo>
                    <a:pt x="285" y="198"/>
                  </a:lnTo>
                  <a:lnTo>
                    <a:pt x="288" y="180"/>
                  </a:lnTo>
                  <a:lnTo>
                    <a:pt x="292" y="165"/>
                  </a:lnTo>
                  <a:lnTo>
                    <a:pt x="296" y="151"/>
                  </a:lnTo>
                  <a:lnTo>
                    <a:pt x="296" y="143"/>
                  </a:lnTo>
                  <a:lnTo>
                    <a:pt x="296" y="136"/>
                  </a:lnTo>
                  <a:lnTo>
                    <a:pt x="296" y="129"/>
                  </a:lnTo>
                  <a:lnTo>
                    <a:pt x="299" y="121"/>
                  </a:lnTo>
                  <a:lnTo>
                    <a:pt x="299" y="114"/>
                  </a:lnTo>
                  <a:lnTo>
                    <a:pt x="299" y="106"/>
                  </a:lnTo>
                  <a:lnTo>
                    <a:pt x="303" y="99"/>
                  </a:lnTo>
                  <a:lnTo>
                    <a:pt x="306" y="92"/>
                  </a:lnTo>
                  <a:lnTo>
                    <a:pt x="310" y="84"/>
                  </a:lnTo>
                  <a:lnTo>
                    <a:pt x="317" y="77"/>
                  </a:lnTo>
                  <a:lnTo>
                    <a:pt x="324" y="70"/>
                  </a:lnTo>
                  <a:lnTo>
                    <a:pt x="324" y="59"/>
                  </a:lnTo>
                  <a:lnTo>
                    <a:pt x="328" y="51"/>
                  </a:lnTo>
                  <a:lnTo>
                    <a:pt x="350" y="44"/>
                  </a:lnTo>
                  <a:lnTo>
                    <a:pt x="368" y="37"/>
                  </a:lnTo>
                  <a:lnTo>
                    <a:pt x="393" y="29"/>
                  </a:lnTo>
                  <a:lnTo>
                    <a:pt x="418" y="22"/>
                  </a:lnTo>
                  <a:lnTo>
                    <a:pt x="447" y="15"/>
                  </a:lnTo>
                  <a:lnTo>
                    <a:pt x="454" y="15"/>
                  </a:lnTo>
                  <a:lnTo>
                    <a:pt x="461" y="11"/>
                  </a:lnTo>
                  <a:lnTo>
                    <a:pt x="465" y="11"/>
                  </a:lnTo>
                  <a:lnTo>
                    <a:pt x="472" y="7"/>
                  </a:lnTo>
                  <a:lnTo>
                    <a:pt x="479" y="7"/>
                  </a:lnTo>
                  <a:lnTo>
                    <a:pt x="483" y="7"/>
                  </a:lnTo>
                  <a:lnTo>
                    <a:pt x="490" y="4"/>
                  </a:lnTo>
                  <a:lnTo>
                    <a:pt x="494" y="4"/>
                  </a:lnTo>
                  <a:lnTo>
                    <a:pt x="501" y="0"/>
                  </a:lnTo>
                  <a:lnTo>
                    <a:pt x="504" y="0"/>
                  </a:lnTo>
                  <a:lnTo>
                    <a:pt x="508" y="0"/>
                  </a:lnTo>
                </a:path>
              </a:pathLst>
            </a:custGeom>
            <a:noFill/>
            <a:ln w="11113" cap="flat">
              <a:solidFill>
                <a:srgbClr val="0000EF"/>
              </a:solidFill>
              <a:prstDash val="solid"/>
              <a:bevel/>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28" name="Rectangle 356">
              <a:extLst>
                <a:ext uri="{FF2B5EF4-FFF2-40B4-BE49-F238E27FC236}">
                  <a16:creationId xmlns:a16="http://schemas.microsoft.com/office/drawing/2014/main" id="{8DC50D1F-3734-46EE-A1C9-E6AF971191B5}"/>
                </a:ext>
              </a:extLst>
            </p:cNvPr>
            <p:cNvSpPr>
              <a:spLocks noChangeArrowheads="1"/>
            </p:cNvSpPr>
            <p:nvPr/>
          </p:nvSpPr>
          <p:spPr bwMode="auto">
            <a:xfrm>
              <a:off x="1381" y="2773"/>
              <a:ext cx="7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0.0</a:t>
              </a:r>
              <a:endParaRPr lang="en-US" altLang="en-US"/>
            </a:p>
          </p:txBody>
        </p:sp>
        <p:sp>
          <p:nvSpPr>
            <p:cNvPr id="8529" name="Rectangle 357">
              <a:extLst>
                <a:ext uri="{FF2B5EF4-FFF2-40B4-BE49-F238E27FC236}">
                  <a16:creationId xmlns:a16="http://schemas.microsoft.com/office/drawing/2014/main" id="{2456CA40-8E32-4105-BBDA-0862C80BF53E}"/>
                </a:ext>
              </a:extLst>
            </p:cNvPr>
            <p:cNvSpPr>
              <a:spLocks noChangeArrowheads="1"/>
            </p:cNvSpPr>
            <p:nvPr/>
          </p:nvSpPr>
          <p:spPr bwMode="auto">
            <a:xfrm>
              <a:off x="1381" y="2622"/>
              <a:ext cx="7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0.1</a:t>
              </a:r>
              <a:endParaRPr lang="en-US" altLang="en-US"/>
            </a:p>
          </p:txBody>
        </p:sp>
        <p:sp>
          <p:nvSpPr>
            <p:cNvPr id="8530" name="Rectangle 358">
              <a:extLst>
                <a:ext uri="{FF2B5EF4-FFF2-40B4-BE49-F238E27FC236}">
                  <a16:creationId xmlns:a16="http://schemas.microsoft.com/office/drawing/2014/main" id="{F3FDF6C5-2B00-4D44-99CF-0EA93FA2550D}"/>
                </a:ext>
              </a:extLst>
            </p:cNvPr>
            <p:cNvSpPr>
              <a:spLocks noChangeArrowheads="1"/>
            </p:cNvSpPr>
            <p:nvPr/>
          </p:nvSpPr>
          <p:spPr bwMode="auto">
            <a:xfrm>
              <a:off x="1381" y="2472"/>
              <a:ext cx="7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0.2</a:t>
              </a:r>
              <a:endParaRPr lang="en-US" altLang="en-US"/>
            </a:p>
          </p:txBody>
        </p:sp>
        <p:sp>
          <p:nvSpPr>
            <p:cNvPr id="8531" name="Rectangle 359">
              <a:extLst>
                <a:ext uri="{FF2B5EF4-FFF2-40B4-BE49-F238E27FC236}">
                  <a16:creationId xmlns:a16="http://schemas.microsoft.com/office/drawing/2014/main" id="{320149D8-57AF-4EF7-B8FC-99B488927351}"/>
                </a:ext>
              </a:extLst>
            </p:cNvPr>
            <p:cNvSpPr>
              <a:spLocks noChangeArrowheads="1"/>
            </p:cNvSpPr>
            <p:nvPr/>
          </p:nvSpPr>
          <p:spPr bwMode="auto">
            <a:xfrm>
              <a:off x="1381" y="2318"/>
              <a:ext cx="7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0.3</a:t>
              </a:r>
              <a:endParaRPr lang="en-US" altLang="en-US"/>
            </a:p>
          </p:txBody>
        </p:sp>
        <p:sp>
          <p:nvSpPr>
            <p:cNvPr id="8532" name="Rectangle 360">
              <a:extLst>
                <a:ext uri="{FF2B5EF4-FFF2-40B4-BE49-F238E27FC236}">
                  <a16:creationId xmlns:a16="http://schemas.microsoft.com/office/drawing/2014/main" id="{BC110183-63D2-48BC-A85B-C27A20BBAD19}"/>
                </a:ext>
              </a:extLst>
            </p:cNvPr>
            <p:cNvSpPr>
              <a:spLocks noChangeArrowheads="1"/>
            </p:cNvSpPr>
            <p:nvPr/>
          </p:nvSpPr>
          <p:spPr bwMode="auto">
            <a:xfrm>
              <a:off x="1381" y="2167"/>
              <a:ext cx="7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0.4</a:t>
              </a:r>
              <a:endParaRPr lang="en-US" altLang="en-US"/>
            </a:p>
          </p:txBody>
        </p:sp>
        <p:sp>
          <p:nvSpPr>
            <p:cNvPr id="8533" name="Rectangle 361">
              <a:extLst>
                <a:ext uri="{FF2B5EF4-FFF2-40B4-BE49-F238E27FC236}">
                  <a16:creationId xmlns:a16="http://schemas.microsoft.com/office/drawing/2014/main" id="{9F9BB284-3E43-4393-8D3C-8132DE3E925F}"/>
                </a:ext>
              </a:extLst>
            </p:cNvPr>
            <p:cNvSpPr>
              <a:spLocks noChangeArrowheads="1"/>
            </p:cNvSpPr>
            <p:nvPr/>
          </p:nvSpPr>
          <p:spPr bwMode="auto">
            <a:xfrm>
              <a:off x="1381" y="2017"/>
              <a:ext cx="7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0.5</a:t>
              </a:r>
              <a:endParaRPr lang="en-US" altLang="en-US"/>
            </a:p>
          </p:txBody>
        </p:sp>
        <p:sp>
          <p:nvSpPr>
            <p:cNvPr id="8534" name="Rectangle 362">
              <a:extLst>
                <a:ext uri="{FF2B5EF4-FFF2-40B4-BE49-F238E27FC236}">
                  <a16:creationId xmlns:a16="http://schemas.microsoft.com/office/drawing/2014/main" id="{23EACB00-0AF4-4FDF-B74C-8F89986C686B}"/>
                </a:ext>
              </a:extLst>
            </p:cNvPr>
            <p:cNvSpPr>
              <a:spLocks noChangeArrowheads="1"/>
            </p:cNvSpPr>
            <p:nvPr/>
          </p:nvSpPr>
          <p:spPr bwMode="auto">
            <a:xfrm>
              <a:off x="1381" y="1866"/>
              <a:ext cx="7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0.6</a:t>
              </a:r>
              <a:endParaRPr lang="en-US" altLang="en-US"/>
            </a:p>
          </p:txBody>
        </p:sp>
        <p:sp>
          <p:nvSpPr>
            <p:cNvPr id="8535" name="Rectangle 363">
              <a:extLst>
                <a:ext uri="{FF2B5EF4-FFF2-40B4-BE49-F238E27FC236}">
                  <a16:creationId xmlns:a16="http://schemas.microsoft.com/office/drawing/2014/main" id="{903339F1-D39B-4869-88DF-F46FB213F7E4}"/>
                </a:ext>
              </a:extLst>
            </p:cNvPr>
            <p:cNvSpPr>
              <a:spLocks noChangeArrowheads="1"/>
            </p:cNvSpPr>
            <p:nvPr/>
          </p:nvSpPr>
          <p:spPr bwMode="auto">
            <a:xfrm>
              <a:off x="1381" y="1716"/>
              <a:ext cx="7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0.7</a:t>
              </a:r>
              <a:endParaRPr lang="en-US" altLang="en-US"/>
            </a:p>
          </p:txBody>
        </p:sp>
        <p:sp>
          <p:nvSpPr>
            <p:cNvPr id="8536" name="Rectangle 364">
              <a:extLst>
                <a:ext uri="{FF2B5EF4-FFF2-40B4-BE49-F238E27FC236}">
                  <a16:creationId xmlns:a16="http://schemas.microsoft.com/office/drawing/2014/main" id="{D1952896-FCBA-4110-B785-59E4C7976720}"/>
                </a:ext>
              </a:extLst>
            </p:cNvPr>
            <p:cNvSpPr>
              <a:spLocks noChangeArrowheads="1"/>
            </p:cNvSpPr>
            <p:nvPr/>
          </p:nvSpPr>
          <p:spPr bwMode="auto">
            <a:xfrm>
              <a:off x="1381" y="1561"/>
              <a:ext cx="7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0.8</a:t>
              </a:r>
              <a:endParaRPr lang="en-US" altLang="en-US"/>
            </a:p>
          </p:txBody>
        </p:sp>
        <p:sp>
          <p:nvSpPr>
            <p:cNvPr id="8537" name="Rectangle 365">
              <a:extLst>
                <a:ext uri="{FF2B5EF4-FFF2-40B4-BE49-F238E27FC236}">
                  <a16:creationId xmlns:a16="http://schemas.microsoft.com/office/drawing/2014/main" id="{588325B6-5FB1-43A8-95E0-3316F668F014}"/>
                </a:ext>
              </a:extLst>
            </p:cNvPr>
            <p:cNvSpPr>
              <a:spLocks noChangeArrowheads="1"/>
            </p:cNvSpPr>
            <p:nvPr/>
          </p:nvSpPr>
          <p:spPr bwMode="auto">
            <a:xfrm>
              <a:off x="1381" y="1411"/>
              <a:ext cx="7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0.9</a:t>
              </a:r>
              <a:endParaRPr lang="en-US" altLang="en-US"/>
            </a:p>
          </p:txBody>
        </p:sp>
        <p:sp>
          <p:nvSpPr>
            <p:cNvPr id="8538" name="Rectangle 366">
              <a:extLst>
                <a:ext uri="{FF2B5EF4-FFF2-40B4-BE49-F238E27FC236}">
                  <a16:creationId xmlns:a16="http://schemas.microsoft.com/office/drawing/2014/main" id="{B1B405D2-0A43-4B32-A866-D40AB46D25E0}"/>
                </a:ext>
              </a:extLst>
            </p:cNvPr>
            <p:cNvSpPr>
              <a:spLocks noChangeArrowheads="1"/>
            </p:cNvSpPr>
            <p:nvPr/>
          </p:nvSpPr>
          <p:spPr bwMode="auto">
            <a:xfrm>
              <a:off x="1381" y="1260"/>
              <a:ext cx="75"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1.0</a:t>
              </a:r>
              <a:endParaRPr lang="en-US" altLang="en-US"/>
            </a:p>
          </p:txBody>
        </p:sp>
        <p:sp>
          <p:nvSpPr>
            <p:cNvPr id="8539" name="Rectangle 367">
              <a:extLst>
                <a:ext uri="{FF2B5EF4-FFF2-40B4-BE49-F238E27FC236}">
                  <a16:creationId xmlns:a16="http://schemas.microsoft.com/office/drawing/2014/main" id="{B8DACE85-441A-4996-B030-227DD7CF7075}"/>
                </a:ext>
              </a:extLst>
            </p:cNvPr>
            <p:cNvSpPr>
              <a:spLocks noChangeArrowheads="1"/>
            </p:cNvSpPr>
            <p:nvPr/>
          </p:nvSpPr>
          <p:spPr bwMode="auto">
            <a:xfrm>
              <a:off x="1413" y="2846"/>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1000</a:t>
              </a:r>
              <a:endParaRPr lang="en-US" altLang="en-US"/>
            </a:p>
          </p:txBody>
        </p:sp>
        <p:sp>
          <p:nvSpPr>
            <p:cNvPr id="8540" name="Rectangle 368">
              <a:extLst>
                <a:ext uri="{FF2B5EF4-FFF2-40B4-BE49-F238E27FC236}">
                  <a16:creationId xmlns:a16="http://schemas.microsoft.com/office/drawing/2014/main" id="{FA78E32A-6225-4EEC-82BE-05FFADDEC449}"/>
                </a:ext>
              </a:extLst>
            </p:cNvPr>
            <p:cNvSpPr>
              <a:spLocks noChangeArrowheads="1"/>
            </p:cNvSpPr>
            <p:nvPr/>
          </p:nvSpPr>
          <p:spPr bwMode="auto">
            <a:xfrm>
              <a:off x="2155" y="2846"/>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2000</a:t>
              </a:r>
              <a:endParaRPr lang="en-US" altLang="en-US"/>
            </a:p>
          </p:txBody>
        </p:sp>
        <p:sp>
          <p:nvSpPr>
            <p:cNvPr id="8541" name="Rectangle 369">
              <a:extLst>
                <a:ext uri="{FF2B5EF4-FFF2-40B4-BE49-F238E27FC236}">
                  <a16:creationId xmlns:a16="http://schemas.microsoft.com/office/drawing/2014/main" id="{AFA81522-03AB-4321-9A55-30A6C5A65479}"/>
                </a:ext>
              </a:extLst>
            </p:cNvPr>
            <p:cNvSpPr>
              <a:spLocks noChangeArrowheads="1"/>
            </p:cNvSpPr>
            <p:nvPr/>
          </p:nvSpPr>
          <p:spPr bwMode="auto">
            <a:xfrm>
              <a:off x="2900" y="2846"/>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3000</a:t>
              </a:r>
              <a:endParaRPr lang="en-US" altLang="en-US"/>
            </a:p>
          </p:txBody>
        </p:sp>
        <p:sp>
          <p:nvSpPr>
            <p:cNvPr id="8542" name="Rectangle 370">
              <a:extLst>
                <a:ext uri="{FF2B5EF4-FFF2-40B4-BE49-F238E27FC236}">
                  <a16:creationId xmlns:a16="http://schemas.microsoft.com/office/drawing/2014/main" id="{0E546883-8208-4C8E-9F60-E076F011F0DE}"/>
                </a:ext>
              </a:extLst>
            </p:cNvPr>
            <p:cNvSpPr>
              <a:spLocks noChangeArrowheads="1"/>
            </p:cNvSpPr>
            <p:nvPr/>
          </p:nvSpPr>
          <p:spPr bwMode="auto">
            <a:xfrm>
              <a:off x="3641" y="2846"/>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4000</a:t>
              </a:r>
              <a:endParaRPr lang="en-US" altLang="en-US"/>
            </a:p>
          </p:txBody>
        </p:sp>
        <p:sp>
          <p:nvSpPr>
            <p:cNvPr id="8543" name="Rectangle 371">
              <a:extLst>
                <a:ext uri="{FF2B5EF4-FFF2-40B4-BE49-F238E27FC236}">
                  <a16:creationId xmlns:a16="http://schemas.microsoft.com/office/drawing/2014/main" id="{D1BFE150-6049-4231-B385-7B8854FAFC6A}"/>
                </a:ext>
              </a:extLst>
            </p:cNvPr>
            <p:cNvSpPr>
              <a:spLocks noChangeArrowheads="1"/>
            </p:cNvSpPr>
            <p:nvPr/>
          </p:nvSpPr>
          <p:spPr bwMode="auto">
            <a:xfrm>
              <a:off x="4383" y="2846"/>
              <a:ext cx="121"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5000</a:t>
              </a:r>
              <a:endParaRPr lang="en-US" altLang="en-US"/>
            </a:p>
          </p:txBody>
        </p:sp>
        <p:sp>
          <p:nvSpPr>
            <p:cNvPr id="8544" name="Rectangle 372">
              <a:extLst>
                <a:ext uri="{FF2B5EF4-FFF2-40B4-BE49-F238E27FC236}">
                  <a16:creationId xmlns:a16="http://schemas.microsoft.com/office/drawing/2014/main" id="{91C9A974-89BF-4938-8552-070345FBFEBE}"/>
                </a:ext>
              </a:extLst>
            </p:cNvPr>
            <p:cNvSpPr>
              <a:spLocks noChangeArrowheads="1"/>
            </p:cNvSpPr>
            <p:nvPr/>
          </p:nvSpPr>
          <p:spPr bwMode="auto">
            <a:xfrm rot="16200000">
              <a:off x="970" y="1949"/>
              <a:ext cx="693"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Probability of Not Exceeding </a:t>
              </a:r>
              <a:endParaRPr lang="en-US" altLang="en-US"/>
            </a:p>
          </p:txBody>
        </p:sp>
        <p:sp>
          <p:nvSpPr>
            <p:cNvPr id="8545" name="Rectangle 373">
              <a:extLst>
                <a:ext uri="{FF2B5EF4-FFF2-40B4-BE49-F238E27FC236}">
                  <a16:creationId xmlns:a16="http://schemas.microsoft.com/office/drawing/2014/main" id="{39EAA4A4-2EBB-49DF-B98C-E741AE994F8A}"/>
                </a:ext>
              </a:extLst>
            </p:cNvPr>
            <p:cNvSpPr>
              <a:spLocks noChangeArrowheads="1"/>
            </p:cNvSpPr>
            <p:nvPr/>
          </p:nvSpPr>
          <p:spPr bwMode="auto">
            <a:xfrm>
              <a:off x="2882" y="2956"/>
              <a:ext cx="146"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 (kAF)</a:t>
              </a:r>
              <a:endParaRPr lang="en-US" altLang="en-US"/>
            </a:p>
          </p:txBody>
        </p:sp>
        <p:sp>
          <p:nvSpPr>
            <p:cNvPr id="8546" name="Rectangle 374">
              <a:extLst>
                <a:ext uri="{FF2B5EF4-FFF2-40B4-BE49-F238E27FC236}">
                  <a16:creationId xmlns:a16="http://schemas.microsoft.com/office/drawing/2014/main" id="{FCE99D02-F9A7-4E44-BCE1-19C2422B5DA8}"/>
                </a:ext>
              </a:extLst>
            </p:cNvPr>
            <p:cNvSpPr>
              <a:spLocks noChangeArrowheads="1"/>
            </p:cNvSpPr>
            <p:nvPr/>
          </p:nvSpPr>
          <p:spPr bwMode="auto">
            <a:xfrm>
              <a:off x="2227" y="1051"/>
              <a:ext cx="1114" cy="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900" b="1">
                  <a:solidFill>
                    <a:srgbClr val="000000"/>
                  </a:solidFill>
                </a:rPr>
                <a:t>Reservoir Volume at End of Simulation</a:t>
              </a:r>
              <a:endParaRPr lang="en-US" altLang="en-US"/>
            </a:p>
          </p:txBody>
        </p:sp>
        <p:sp>
          <p:nvSpPr>
            <p:cNvPr id="8547" name="Line 375">
              <a:extLst>
                <a:ext uri="{FF2B5EF4-FFF2-40B4-BE49-F238E27FC236}">
                  <a16:creationId xmlns:a16="http://schemas.microsoft.com/office/drawing/2014/main" id="{C95DADED-E53C-4279-B758-C8BBE9AA37D1}"/>
                </a:ext>
              </a:extLst>
            </p:cNvPr>
            <p:cNvSpPr>
              <a:spLocks noChangeShapeType="1"/>
            </p:cNvSpPr>
            <p:nvPr/>
          </p:nvSpPr>
          <p:spPr bwMode="auto">
            <a:xfrm>
              <a:off x="1568" y="3232"/>
              <a:ext cx="227" cy="0"/>
            </a:xfrm>
            <a:prstGeom prst="line">
              <a:avLst/>
            </a:prstGeom>
            <a:noFill/>
            <a:ln w="11113" cap="flat">
              <a:solidFill>
                <a:srgbClr val="EF0000"/>
              </a:solidFill>
              <a:prstDash val="solid"/>
              <a:bevel/>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48" name="Rectangle 376">
              <a:extLst>
                <a:ext uri="{FF2B5EF4-FFF2-40B4-BE49-F238E27FC236}">
                  <a16:creationId xmlns:a16="http://schemas.microsoft.com/office/drawing/2014/main" id="{04E29F71-DB70-4F03-8DC3-D41BE660F6CB}"/>
                </a:ext>
              </a:extLst>
            </p:cNvPr>
            <p:cNvSpPr>
              <a:spLocks noChangeArrowheads="1"/>
            </p:cNvSpPr>
            <p:nvPr/>
          </p:nvSpPr>
          <p:spPr bwMode="auto">
            <a:xfrm>
              <a:off x="1870" y="3202"/>
              <a:ext cx="388"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 (Low Diversion)</a:t>
              </a:r>
              <a:endParaRPr lang="en-US" altLang="en-US"/>
            </a:p>
          </p:txBody>
        </p:sp>
        <p:sp>
          <p:nvSpPr>
            <p:cNvPr id="8549" name="Line 377">
              <a:extLst>
                <a:ext uri="{FF2B5EF4-FFF2-40B4-BE49-F238E27FC236}">
                  <a16:creationId xmlns:a16="http://schemas.microsoft.com/office/drawing/2014/main" id="{7AF2EDA1-60CC-4045-9A15-6F7C88D16B08}"/>
                </a:ext>
              </a:extLst>
            </p:cNvPr>
            <p:cNvSpPr>
              <a:spLocks noChangeShapeType="1"/>
            </p:cNvSpPr>
            <p:nvPr/>
          </p:nvSpPr>
          <p:spPr bwMode="auto">
            <a:xfrm>
              <a:off x="2489" y="3232"/>
              <a:ext cx="227" cy="0"/>
            </a:xfrm>
            <a:prstGeom prst="line">
              <a:avLst/>
            </a:prstGeom>
            <a:noFill/>
            <a:ln w="11113" cap="flat">
              <a:solidFill>
                <a:srgbClr val="00EF00"/>
              </a:solidFill>
              <a:prstDash val="solid"/>
              <a:bevel/>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50" name="Rectangle 378">
              <a:extLst>
                <a:ext uri="{FF2B5EF4-FFF2-40B4-BE49-F238E27FC236}">
                  <a16:creationId xmlns:a16="http://schemas.microsoft.com/office/drawing/2014/main" id="{E5BB6994-4DCC-4BE7-B92F-DA18FA877405}"/>
                </a:ext>
              </a:extLst>
            </p:cNvPr>
            <p:cNvSpPr>
              <a:spLocks noChangeArrowheads="1"/>
            </p:cNvSpPr>
            <p:nvPr/>
          </p:nvSpPr>
          <p:spPr bwMode="auto">
            <a:xfrm>
              <a:off x="2792" y="3202"/>
              <a:ext cx="376"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 (Mid Diversion)</a:t>
              </a:r>
              <a:endParaRPr lang="en-US" altLang="en-US"/>
            </a:p>
          </p:txBody>
        </p:sp>
        <p:sp>
          <p:nvSpPr>
            <p:cNvPr id="8551" name="Line 379">
              <a:extLst>
                <a:ext uri="{FF2B5EF4-FFF2-40B4-BE49-F238E27FC236}">
                  <a16:creationId xmlns:a16="http://schemas.microsoft.com/office/drawing/2014/main" id="{318F64D2-E8F0-4EAB-BF43-AE5E97E33432}"/>
                </a:ext>
              </a:extLst>
            </p:cNvPr>
            <p:cNvSpPr>
              <a:spLocks noChangeShapeType="1"/>
            </p:cNvSpPr>
            <p:nvPr/>
          </p:nvSpPr>
          <p:spPr bwMode="auto">
            <a:xfrm>
              <a:off x="3397" y="3232"/>
              <a:ext cx="226" cy="0"/>
            </a:xfrm>
            <a:prstGeom prst="line">
              <a:avLst/>
            </a:prstGeom>
            <a:noFill/>
            <a:ln w="11113" cap="flat">
              <a:solidFill>
                <a:srgbClr val="0000EF"/>
              </a:solidFill>
              <a:prstDash val="solid"/>
              <a:bevel/>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52" name="Rectangle 380">
              <a:extLst>
                <a:ext uri="{FF2B5EF4-FFF2-40B4-BE49-F238E27FC236}">
                  <a16:creationId xmlns:a16="http://schemas.microsoft.com/office/drawing/2014/main" id="{515B4D04-24E4-401E-97CC-D19EFF187E72}"/>
                </a:ext>
              </a:extLst>
            </p:cNvPr>
            <p:cNvSpPr>
              <a:spLocks noChangeArrowheads="1"/>
            </p:cNvSpPr>
            <p:nvPr/>
          </p:nvSpPr>
          <p:spPr bwMode="auto">
            <a:xfrm>
              <a:off x="3699" y="3202"/>
              <a:ext cx="400" cy="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r>
                <a:rPr lang="en-US" altLang="en-US" sz="800">
                  <a:solidFill>
                    <a:srgbClr val="000000"/>
                  </a:solidFill>
                </a:rPr>
                <a:t> (High Diversion)</a:t>
              </a:r>
              <a:endParaRPr lang="en-US" altLang="en-US"/>
            </a:p>
          </p:txBody>
        </p:sp>
        <p:sp>
          <p:nvSpPr>
            <p:cNvPr id="8553" name="Freeform 381">
              <a:extLst>
                <a:ext uri="{FF2B5EF4-FFF2-40B4-BE49-F238E27FC236}">
                  <a16:creationId xmlns:a16="http://schemas.microsoft.com/office/drawing/2014/main" id="{FC419A52-FE7E-45BE-8729-EB51A9121E8E}"/>
                </a:ext>
              </a:extLst>
            </p:cNvPr>
            <p:cNvSpPr>
              <a:spLocks/>
            </p:cNvSpPr>
            <p:nvPr/>
          </p:nvSpPr>
          <p:spPr bwMode="auto">
            <a:xfrm>
              <a:off x="1561" y="3192"/>
              <a:ext cx="2624" cy="88"/>
            </a:xfrm>
            <a:custGeom>
              <a:avLst/>
              <a:gdLst>
                <a:gd name="T0" fmla="*/ 0 w 2624"/>
                <a:gd name="T1" fmla="*/ 0 h 88"/>
                <a:gd name="T2" fmla="*/ 2624 w 2624"/>
                <a:gd name="T3" fmla="*/ 0 h 88"/>
                <a:gd name="T4" fmla="*/ 2624 w 2624"/>
                <a:gd name="T5" fmla="*/ 88 h 88"/>
                <a:gd name="T6" fmla="*/ 0 w 2624"/>
                <a:gd name="T7" fmla="*/ 88 h 88"/>
                <a:gd name="T8" fmla="*/ 0 w 2624"/>
                <a:gd name="T9" fmla="*/ 0 h 88"/>
                <a:gd name="T10" fmla="*/ 3 w 2624"/>
                <a:gd name="T11" fmla="*/ 0 h 88"/>
              </a:gdLst>
              <a:ahLst/>
              <a:cxnLst>
                <a:cxn ang="0">
                  <a:pos x="T0" y="T1"/>
                </a:cxn>
                <a:cxn ang="0">
                  <a:pos x="T2" y="T3"/>
                </a:cxn>
                <a:cxn ang="0">
                  <a:pos x="T4" y="T5"/>
                </a:cxn>
                <a:cxn ang="0">
                  <a:pos x="T6" y="T7"/>
                </a:cxn>
                <a:cxn ang="0">
                  <a:pos x="T8" y="T9"/>
                </a:cxn>
                <a:cxn ang="0">
                  <a:pos x="T10" y="T11"/>
                </a:cxn>
              </a:cxnLst>
              <a:rect l="0" t="0" r="r" b="b"/>
              <a:pathLst>
                <a:path w="2624" h="88">
                  <a:moveTo>
                    <a:pt x="0" y="0"/>
                  </a:moveTo>
                  <a:lnTo>
                    <a:pt x="2624" y="0"/>
                  </a:lnTo>
                  <a:lnTo>
                    <a:pt x="2624" y="88"/>
                  </a:lnTo>
                  <a:lnTo>
                    <a:pt x="0" y="88"/>
                  </a:lnTo>
                  <a:lnTo>
                    <a:pt x="0" y="0"/>
                  </a:lnTo>
                  <a:lnTo>
                    <a:pt x="3"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59790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4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286" y="365125"/>
            <a:ext cx="10515600" cy="1325563"/>
          </a:xfrm>
        </p:spPr>
        <p:txBody>
          <a:bodyPr/>
          <a:lstStyle/>
          <a:p>
            <a:r>
              <a:rPr lang="en-US"/>
              <a:t>Modeling Scenarios</a:t>
            </a:r>
            <a:endParaRPr lang="en-US" dirty="0"/>
          </a:p>
        </p:txBody>
      </p:sp>
      <p:sp>
        <p:nvSpPr>
          <p:cNvPr id="3" name="Content Placeholder 2"/>
          <p:cNvSpPr>
            <a:spLocks noGrp="1"/>
          </p:cNvSpPr>
          <p:nvPr>
            <p:ph idx="1"/>
          </p:nvPr>
        </p:nvSpPr>
        <p:spPr>
          <a:xfrm>
            <a:off x="505286" y="1825625"/>
            <a:ext cx="10515600" cy="1392176"/>
          </a:xfrm>
        </p:spPr>
        <p:txBody>
          <a:bodyPr/>
          <a:lstStyle/>
          <a:p>
            <a:r>
              <a:rPr lang="en-US" dirty="0"/>
              <a:t>Specify different input data for each scenario</a:t>
            </a:r>
          </a:p>
          <a:p>
            <a:r>
              <a:rPr lang="en-US" dirty="0"/>
              <a:t>Run the model for each scenario</a:t>
            </a:r>
          </a:p>
          <a:p>
            <a:r>
              <a:rPr lang="en-US" dirty="0"/>
              <a:t>Save the results for each scenario</a:t>
            </a:r>
          </a:p>
          <a:p>
            <a:r>
              <a:rPr lang="en-US" dirty="0"/>
              <a:t>Compare results</a:t>
            </a:r>
          </a:p>
        </p:txBody>
      </p:sp>
      <p:sp>
        <p:nvSpPr>
          <p:cNvPr id="4" name="Footer Placeholder 3"/>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5" name="Slide Number Placeholder 4">
            <a:extLst>
              <a:ext uri="{FF2B5EF4-FFF2-40B4-BE49-F238E27FC236}">
                <a16:creationId xmlns:a16="http://schemas.microsoft.com/office/drawing/2014/main" id="{4055383D-7613-5C2B-A10A-9DD244EFC5C1}"/>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pPr/>
              <a:t>26</a:t>
            </a:fld>
            <a:endParaRPr lang="en-US" dirty="0"/>
          </a:p>
        </p:txBody>
      </p:sp>
    </p:spTree>
    <p:extLst>
      <p:ext uri="{BB962C8B-B14F-4D97-AF65-F5344CB8AC3E}">
        <p14:creationId xmlns:p14="http://schemas.microsoft.com/office/powerpoint/2010/main" val="3722207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286" y="365125"/>
            <a:ext cx="10515600" cy="1325563"/>
          </a:xfrm>
        </p:spPr>
        <p:txBody>
          <a:bodyPr/>
          <a:lstStyle/>
          <a:p>
            <a:r>
              <a:rPr lang="en-US"/>
              <a:t>The Scenario Manager (F7)</a:t>
            </a:r>
            <a:endParaRPr lang="en-US" dirty="0"/>
          </a:p>
        </p:txBody>
      </p:sp>
      <p:pic>
        <p:nvPicPr>
          <p:cNvPr id="6" name="Content Placeholder 5">
            <a:extLst>
              <a:ext uri="{FF2B5EF4-FFF2-40B4-BE49-F238E27FC236}">
                <a16:creationId xmlns:a16="http://schemas.microsoft.com/office/drawing/2014/main" id="{63C0B7D8-5CFE-4682-A605-EEC42E09139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79038" y="1676559"/>
            <a:ext cx="7174993" cy="3583470"/>
          </a:xfrm>
        </p:spPr>
      </p:pic>
      <p:sp>
        <p:nvSpPr>
          <p:cNvPr id="5" name="Footer Placeholder 4"/>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3" name="Slide Number Placeholder 2">
            <a:extLst>
              <a:ext uri="{FF2B5EF4-FFF2-40B4-BE49-F238E27FC236}">
                <a16:creationId xmlns:a16="http://schemas.microsoft.com/office/drawing/2014/main" id="{77C86643-C7AE-5543-D997-4B30C1089770}"/>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pPr/>
              <a:t>27</a:t>
            </a:fld>
            <a:endParaRPr lang="en-US" dirty="0"/>
          </a:p>
        </p:txBody>
      </p:sp>
      <p:sp>
        <p:nvSpPr>
          <p:cNvPr id="7" name="Speech Bubble: Rectangle 6">
            <a:extLst>
              <a:ext uri="{FF2B5EF4-FFF2-40B4-BE49-F238E27FC236}">
                <a16:creationId xmlns:a16="http://schemas.microsoft.com/office/drawing/2014/main" id="{D664D1F0-910D-44AE-847E-AF62B7F3929A}"/>
              </a:ext>
            </a:extLst>
          </p:cNvPr>
          <p:cNvSpPr/>
          <p:nvPr/>
        </p:nvSpPr>
        <p:spPr>
          <a:xfrm>
            <a:off x="3581347" y="1183361"/>
            <a:ext cx="1414585" cy="634999"/>
          </a:xfrm>
          <a:prstGeom prst="wedgeRectCallout">
            <a:avLst>
              <a:gd name="adj1" fmla="val -67794"/>
              <a:gd name="adj2" fmla="val 16588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Scenario Name</a:t>
            </a:r>
          </a:p>
        </p:txBody>
      </p:sp>
      <p:sp>
        <p:nvSpPr>
          <p:cNvPr id="9" name="Speech Bubble: Rectangle 8">
            <a:extLst>
              <a:ext uri="{FF2B5EF4-FFF2-40B4-BE49-F238E27FC236}">
                <a16:creationId xmlns:a16="http://schemas.microsoft.com/office/drawing/2014/main" id="{4268A7DE-4390-4168-8967-85F85021730D}"/>
              </a:ext>
            </a:extLst>
          </p:cNvPr>
          <p:cNvSpPr/>
          <p:nvPr/>
        </p:nvSpPr>
        <p:spPr>
          <a:xfrm>
            <a:off x="5773562" y="1183361"/>
            <a:ext cx="1414585" cy="634999"/>
          </a:xfrm>
          <a:prstGeom prst="wedgeRectCallout">
            <a:avLst>
              <a:gd name="adj1" fmla="val -67794"/>
              <a:gd name="adj2" fmla="val 16588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Description</a:t>
            </a:r>
          </a:p>
        </p:txBody>
      </p:sp>
      <p:sp>
        <p:nvSpPr>
          <p:cNvPr id="10" name="Speech Bubble: Rectangle 9">
            <a:extLst>
              <a:ext uri="{FF2B5EF4-FFF2-40B4-BE49-F238E27FC236}">
                <a16:creationId xmlns:a16="http://schemas.microsoft.com/office/drawing/2014/main" id="{6AC4302C-D218-4F39-BF03-34F797049056}"/>
              </a:ext>
            </a:extLst>
          </p:cNvPr>
          <p:cNvSpPr/>
          <p:nvPr/>
        </p:nvSpPr>
        <p:spPr>
          <a:xfrm>
            <a:off x="9183468" y="1179454"/>
            <a:ext cx="1414585" cy="634999"/>
          </a:xfrm>
          <a:prstGeom prst="wedgeRectCallout">
            <a:avLst>
              <a:gd name="adj1" fmla="val -67794"/>
              <a:gd name="adj2" fmla="val 165885"/>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Execute Scenario Run</a:t>
            </a:r>
          </a:p>
        </p:txBody>
      </p:sp>
      <p:sp>
        <p:nvSpPr>
          <p:cNvPr id="11" name="Speech Bubble: Rectangle 10">
            <a:extLst>
              <a:ext uri="{FF2B5EF4-FFF2-40B4-BE49-F238E27FC236}">
                <a16:creationId xmlns:a16="http://schemas.microsoft.com/office/drawing/2014/main" id="{C3B3056D-1EAB-400B-8F75-AFB9385C126E}"/>
              </a:ext>
            </a:extLst>
          </p:cNvPr>
          <p:cNvSpPr/>
          <p:nvPr/>
        </p:nvSpPr>
        <p:spPr>
          <a:xfrm>
            <a:off x="8984176" y="3224276"/>
            <a:ext cx="1414585" cy="634999"/>
          </a:xfrm>
          <a:prstGeom prst="wedgeRectCallout">
            <a:avLst>
              <a:gd name="adj1" fmla="val -59507"/>
              <a:gd name="adj2" fmla="val 147423"/>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Run All</a:t>
            </a:r>
          </a:p>
        </p:txBody>
      </p:sp>
      <p:sp>
        <p:nvSpPr>
          <p:cNvPr id="12" name="Speech Bubble: Rectangle 11">
            <a:extLst>
              <a:ext uri="{FF2B5EF4-FFF2-40B4-BE49-F238E27FC236}">
                <a16:creationId xmlns:a16="http://schemas.microsoft.com/office/drawing/2014/main" id="{4C7EC84A-F195-48A7-8F71-FBD2816219B1}"/>
              </a:ext>
            </a:extLst>
          </p:cNvPr>
          <p:cNvSpPr/>
          <p:nvPr/>
        </p:nvSpPr>
        <p:spPr>
          <a:xfrm>
            <a:off x="5627469" y="5513116"/>
            <a:ext cx="1414585" cy="634999"/>
          </a:xfrm>
          <a:prstGeom prst="wedgeRectCallout">
            <a:avLst>
              <a:gd name="adj1" fmla="val -49562"/>
              <a:gd name="adj2" fmla="val -129501"/>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Active Scenario</a:t>
            </a:r>
          </a:p>
        </p:txBody>
      </p:sp>
      <p:sp>
        <p:nvSpPr>
          <p:cNvPr id="13" name="Speech Bubble: Rectangle 12">
            <a:extLst>
              <a:ext uri="{FF2B5EF4-FFF2-40B4-BE49-F238E27FC236}">
                <a16:creationId xmlns:a16="http://schemas.microsoft.com/office/drawing/2014/main" id="{E2924351-724D-4741-93A7-E8AAABB9C328}"/>
              </a:ext>
            </a:extLst>
          </p:cNvPr>
          <p:cNvSpPr/>
          <p:nvPr/>
        </p:nvSpPr>
        <p:spPr>
          <a:xfrm>
            <a:off x="6118225" y="3224276"/>
            <a:ext cx="1414585" cy="634999"/>
          </a:xfrm>
          <a:prstGeom prst="wedgeRectCallout">
            <a:avLst>
              <a:gd name="adj1" fmla="val -1496"/>
              <a:gd name="adj2" fmla="val 146192"/>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Scenario Data</a:t>
            </a:r>
          </a:p>
        </p:txBody>
      </p:sp>
    </p:spTree>
    <p:extLst>
      <p:ext uri="{BB962C8B-B14F-4D97-AF65-F5344CB8AC3E}">
        <p14:creationId xmlns:p14="http://schemas.microsoft.com/office/powerpoint/2010/main" val="2690369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xit" presetSubtype="0" fill="hold" grpId="1" nodeType="withEffect">
                                  <p:stCondLst>
                                    <p:cond delay="0"/>
                                  </p:stCondLst>
                                  <p:childTnLst>
                                    <p:set>
                                      <p:cBhvr>
                                        <p:cTn id="12" dur="1" fill="hold">
                                          <p:stCondLst>
                                            <p:cond delay="0"/>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xit" presetSubtype="0" fill="hold" grpId="1" nodeType="withEffect">
                                  <p:stCondLst>
                                    <p:cond delay="0"/>
                                  </p:stCondLst>
                                  <p:childTnLst>
                                    <p:set>
                                      <p:cBhvr>
                                        <p:cTn id="24" dur="1" fill="hold">
                                          <p:stCondLst>
                                            <p:cond delay="0"/>
                                          </p:stCondLst>
                                        </p:cTn>
                                        <p:tgtEl>
                                          <p:spTgt spid="10"/>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xit" presetSubtype="0" fill="hold" grpId="1" nodeType="with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9" grpId="0" animBg="1"/>
      <p:bldP spid="9" grpId="1" animBg="1"/>
      <p:bldP spid="10" grpId="0" animBg="1"/>
      <p:bldP spid="10" grpId="1" animBg="1"/>
      <p:bldP spid="11" grpId="0" animBg="1"/>
      <p:bldP spid="11" grpId="1" animBg="1"/>
      <p:bldP spid="12" grpId="0" animBg="1"/>
      <p:bldP spid="12" grpId="1"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Scenario Data Table</a:t>
            </a:r>
            <a:endParaRPr lang="en-US" dirty="0"/>
          </a:p>
        </p:txBody>
      </p:sp>
      <p:pic>
        <p:nvPicPr>
          <p:cNvPr id="5" name="Content Placeholder 4">
            <a:extLst>
              <a:ext uri="{FF2B5EF4-FFF2-40B4-BE49-F238E27FC236}">
                <a16:creationId xmlns:a16="http://schemas.microsoft.com/office/drawing/2014/main" id="{EDC0B4D6-A9AC-402E-ACB2-816349BCED2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7962" y="1612110"/>
            <a:ext cx="7186893" cy="3555534"/>
          </a:xfrm>
        </p:spPr>
      </p:pic>
      <p:sp>
        <p:nvSpPr>
          <p:cNvPr id="3" name="Footer Placeholder 2"/>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4" name="Slide Number Placeholder 3">
            <a:extLst>
              <a:ext uri="{FF2B5EF4-FFF2-40B4-BE49-F238E27FC236}">
                <a16:creationId xmlns:a16="http://schemas.microsoft.com/office/drawing/2014/main" id="{A8859BAB-16F9-CCBB-E8A7-C1B23BB4FDCA}"/>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t>28</a:t>
            </a:fld>
            <a:endParaRPr lang="en-US" dirty="0"/>
          </a:p>
        </p:txBody>
      </p:sp>
    </p:spTree>
    <p:extLst>
      <p:ext uri="{BB962C8B-B14F-4D97-AF65-F5344CB8AC3E}">
        <p14:creationId xmlns:p14="http://schemas.microsoft.com/office/powerpoint/2010/main" val="2784416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286" y="365125"/>
            <a:ext cx="10515600" cy="1325563"/>
          </a:xfrm>
        </p:spPr>
        <p:txBody>
          <a:bodyPr/>
          <a:lstStyle/>
          <a:p>
            <a:r>
              <a:rPr lang="en-US"/>
              <a:t>Scenario Data Element</a:t>
            </a:r>
            <a:endParaRPr lang="en-US" dirty="0"/>
          </a:p>
        </p:txBody>
      </p:sp>
      <p:sp>
        <p:nvSpPr>
          <p:cNvPr id="11" name="Content Placeholder 10"/>
          <p:cNvSpPr>
            <a:spLocks noGrp="1"/>
          </p:cNvSpPr>
          <p:nvPr>
            <p:ph sz="half" idx="1"/>
          </p:nvPr>
        </p:nvSpPr>
        <p:spPr>
          <a:xfrm>
            <a:off x="505286" y="1825625"/>
            <a:ext cx="5181600" cy="4351338"/>
          </a:xfrm>
        </p:spPr>
        <p:txBody>
          <a:bodyPr/>
          <a:lstStyle/>
          <a:p>
            <a:r>
              <a:rPr lang="en-US"/>
              <a:t>Data Element</a:t>
            </a:r>
          </a:p>
          <a:p>
            <a:r>
              <a:rPr lang="en-US"/>
              <a:t>Check on/off</a:t>
            </a:r>
          </a:p>
          <a:p>
            <a:r>
              <a:rPr lang="en-US"/>
              <a:t>Summary of scenario data</a:t>
            </a:r>
            <a:endParaRPr lang="en-US" dirty="0"/>
          </a:p>
        </p:txBody>
      </p:sp>
      <p:sp>
        <p:nvSpPr>
          <p:cNvPr id="10" name="Content Placeholder 9">
            <a:extLst>
              <a:ext uri="{FF2B5EF4-FFF2-40B4-BE49-F238E27FC236}">
                <a16:creationId xmlns:a16="http://schemas.microsoft.com/office/drawing/2014/main" id="{8B0DB6A9-C393-5BBB-97C1-200F3E4C6635}"/>
              </a:ext>
            </a:extLst>
          </p:cNvPr>
          <p:cNvSpPr>
            <a:spLocks noGrp="1"/>
          </p:cNvSpPr>
          <p:nvPr>
            <p:ph sz="half" idx="2"/>
          </p:nvPr>
        </p:nvSpPr>
        <p:spPr/>
        <p:txBody>
          <a:bodyPr/>
          <a:lstStyle/>
          <a:p>
            <a:endParaRPr lang="en-US"/>
          </a:p>
        </p:txBody>
      </p:sp>
      <p:sp>
        <p:nvSpPr>
          <p:cNvPr id="4" name="Footer Placeholder 3"/>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3" name="Slide Number Placeholder 2">
            <a:extLst>
              <a:ext uri="{FF2B5EF4-FFF2-40B4-BE49-F238E27FC236}">
                <a16:creationId xmlns:a16="http://schemas.microsoft.com/office/drawing/2014/main" id="{AFC32AD1-3BE4-23AA-B973-2671671C20E9}"/>
              </a:ext>
            </a:extLst>
          </p:cNvPr>
          <p:cNvSpPr>
            <a:spLocks noGrp="1"/>
          </p:cNvSpPr>
          <p:nvPr>
            <p:ph type="sldNum" sz="quarter" idx="12"/>
          </p:nvPr>
        </p:nvSpPr>
        <p:spPr>
          <a:xfrm>
            <a:off x="11502520" y="6356350"/>
            <a:ext cx="517109" cy="365125"/>
          </a:xfrm>
        </p:spPr>
        <p:txBody>
          <a:bodyPr/>
          <a:lstStyle/>
          <a:p>
            <a:fld id="{4FAB73BC-B049-4115-A692-8D63A059BFB8}" type="slidenum">
              <a:rPr lang="en-US" smtClean="0"/>
              <a:pPr/>
              <a:t>29</a:t>
            </a:fld>
            <a:endParaRPr lang="en-US" dirty="0"/>
          </a:p>
        </p:txBody>
      </p:sp>
      <p:pic>
        <p:nvPicPr>
          <p:cNvPr id="11266" name="Picture 2" descr="http://www.goldsim.com/Images/Courses/Introduction_Engineering/Unit14/Adding_Scenarios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29848" y="1825625"/>
            <a:ext cx="3800475" cy="422910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http://www.goldsim.com/Images/Courses/Introduction_Engineering/Unit14/Adding_Scenarios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9422" y="3622743"/>
            <a:ext cx="2571750" cy="1352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327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Workshop Objectives</a:t>
            </a:r>
            <a:endParaRPr lang="en-US" dirty="0"/>
          </a:p>
        </p:txBody>
      </p:sp>
      <p:sp>
        <p:nvSpPr>
          <p:cNvPr id="3" name="Content Placeholder 2"/>
          <p:cNvSpPr>
            <a:spLocks noGrp="1"/>
          </p:cNvSpPr>
          <p:nvPr>
            <p:ph idx="1"/>
          </p:nvPr>
        </p:nvSpPr>
        <p:spPr>
          <a:xfrm>
            <a:off x="505286" y="1825625"/>
            <a:ext cx="10515600" cy="1392176"/>
          </a:xfrm>
        </p:spPr>
        <p:txBody>
          <a:bodyPr/>
          <a:lstStyle/>
          <a:p>
            <a:r>
              <a:rPr lang="en-US" dirty="0"/>
              <a:t>Become familiar with the GoldSim framework</a:t>
            </a:r>
          </a:p>
          <a:p>
            <a:r>
              <a:rPr lang="en-US" dirty="0"/>
              <a:t>Know how to build simple models</a:t>
            </a:r>
          </a:p>
          <a:p>
            <a:r>
              <a:rPr lang="en-US" dirty="0"/>
              <a:t>Learn how to get answers when you have questions</a:t>
            </a:r>
          </a:p>
          <a:p>
            <a:r>
              <a:rPr lang="en-US" dirty="0"/>
              <a:t>Not to learn every single feature in GoldSim</a:t>
            </a:r>
          </a:p>
          <a:p>
            <a:endParaRPr lang="en-US" dirty="0"/>
          </a:p>
        </p:txBody>
      </p:sp>
      <p:sp>
        <p:nvSpPr>
          <p:cNvPr id="4" name="Footer Placeholder 3">
            <a:extLst>
              <a:ext uri="{FF2B5EF4-FFF2-40B4-BE49-F238E27FC236}">
                <a16:creationId xmlns:a16="http://schemas.microsoft.com/office/drawing/2014/main" id="{A83343DD-2D16-2780-56F9-03CAB48C6744}"/>
              </a:ext>
            </a:extLst>
          </p:cNvPr>
          <p:cNvSpPr>
            <a:spLocks noGrp="1"/>
          </p:cNvSpPr>
          <p:nvPr>
            <p:ph type="ftr" sz="quarter" idx="11"/>
          </p:nvPr>
        </p:nvSpPr>
        <p:spPr>
          <a:xfrm>
            <a:off x="1669832" y="6356350"/>
            <a:ext cx="4114800" cy="365125"/>
          </a:xfrm>
        </p:spPr>
        <p:txBody>
          <a:bodyPr/>
          <a:lstStyle/>
          <a:p>
            <a:r>
              <a:rPr lang="en-US"/>
              <a:t>© GoldSim Technology Group LLC, 2024</a:t>
            </a:r>
          </a:p>
        </p:txBody>
      </p:sp>
      <p:sp>
        <p:nvSpPr>
          <p:cNvPr id="5" name="Slide Number Placeholder 4">
            <a:extLst>
              <a:ext uri="{FF2B5EF4-FFF2-40B4-BE49-F238E27FC236}">
                <a16:creationId xmlns:a16="http://schemas.microsoft.com/office/drawing/2014/main" id="{CECD1801-D7C6-9631-D223-5D942CC5CF53}"/>
              </a:ext>
            </a:extLst>
          </p:cNvPr>
          <p:cNvSpPr>
            <a:spLocks noGrp="1"/>
          </p:cNvSpPr>
          <p:nvPr>
            <p:ph type="sldNum" sz="quarter" idx="12"/>
          </p:nvPr>
        </p:nvSpPr>
        <p:spPr>
          <a:xfrm>
            <a:off x="11502520" y="6356350"/>
            <a:ext cx="517109" cy="365125"/>
          </a:xfrm>
        </p:spPr>
        <p:txBody>
          <a:bodyPr/>
          <a:lstStyle/>
          <a:p>
            <a:fld id="{77B1736C-8822-4283-A857-C47D1852D607}" type="slidenum">
              <a:rPr lang="en-US" smtClean="0"/>
              <a:pPr/>
              <a:t>3</a:t>
            </a:fld>
            <a:endParaRPr lang="en-US"/>
          </a:p>
        </p:txBody>
      </p:sp>
    </p:spTree>
    <p:extLst>
      <p:ext uri="{BB962C8B-B14F-4D97-AF65-F5344CB8AC3E}">
        <p14:creationId xmlns:p14="http://schemas.microsoft.com/office/powerpoint/2010/main" val="1622081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505286" y="365125"/>
            <a:ext cx="10515600" cy="1325563"/>
          </a:xfrm>
        </p:spPr>
        <p:txBody>
          <a:bodyPr/>
          <a:lstStyle/>
          <a:p>
            <a:r>
              <a:rPr lang="en-US"/>
              <a:t>Dashboard Authoring Module</a:t>
            </a:r>
          </a:p>
        </p:txBody>
      </p:sp>
      <p:sp>
        <p:nvSpPr>
          <p:cNvPr id="44035" name="Rectangle 3"/>
          <p:cNvSpPr>
            <a:spLocks noGrp="1" noChangeArrowheads="1"/>
          </p:cNvSpPr>
          <p:nvPr>
            <p:ph idx="1"/>
          </p:nvPr>
        </p:nvSpPr>
        <p:spPr>
          <a:xfrm>
            <a:off x="505286" y="1825625"/>
            <a:ext cx="10515600" cy="1392176"/>
          </a:xfrm>
        </p:spPr>
        <p:txBody>
          <a:bodyPr/>
          <a:lstStyle/>
          <a:p>
            <a:r>
              <a:rPr lang="en-US" dirty="0"/>
              <a:t>Interface for models</a:t>
            </a:r>
          </a:p>
          <a:p>
            <a:r>
              <a:rPr lang="en-US" dirty="0"/>
              <a:t>Create a "control panel“</a:t>
            </a:r>
          </a:p>
          <a:p>
            <a:pPr lvl="1"/>
            <a:r>
              <a:rPr lang="en-US" dirty="0"/>
              <a:t>Buttons</a:t>
            </a:r>
          </a:p>
          <a:p>
            <a:pPr lvl="1"/>
            <a:r>
              <a:rPr lang="en-US" dirty="0"/>
              <a:t>Sliders </a:t>
            </a:r>
          </a:p>
          <a:p>
            <a:pPr lvl="1"/>
            <a:r>
              <a:rPr lang="en-US" dirty="0"/>
              <a:t>Display panels</a:t>
            </a:r>
          </a:p>
          <a:p>
            <a:pPr lvl="1"/>
            <a:r>
              <a:rPr lang="en-US" dirty="0"/>
              <a:t>Instructions, etc.</a:t>
            </a:r>
          </a:p>
          <a:p>
            <a:r>
              <a:rPr lang="en-US" dirty="0"/>
              <a:t>Custom simulation applications for distribution to end users</a:t>
            </a:r>
          </a:p>
          <a:p>
            <a:r>
              <a:rPr lang="en-US" dirty="0"/>
              <a:t>For lay audience </a:t>
            </a:r>
          </a:p>
          <a:p>
            <a:r>
              <a:rPr lang="en-US" dirty="0"/>
              <a:t>Used for interaction with the Player</a:t>
            </a:r>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3" name="Slide Number Placeholder 2">
            <a:extLst>
              <a:ext uri="{FF2B5EF4-FFF2-40B4-BE49-F238E27FC236}">
                <a16:creationId xmlns:a16="http://schemas.microsoft.com/office/drawing/2014/main" id="{AD938AE6-8923-2E3B-2465-38F204992094}"/>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pPr/>
              <a:t>30</a:t>
            </a:fld>
            <a:endParaRPr lang="en-US" dirty="0"/>
          </a:p>
        </p:txBody>
      </p:sp>
    </p:spTree>
    <p:extLst>
      <p:ext uri="{BB962C8B-B14F-4D97-AF65-F5344CB8AC3E}">
        <p14:creationId xmlns:p14="http://schemas.microsoft.com/office/powerpoint/2010/main" val="60902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03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03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403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403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403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403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403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286" y="365125"/>
            <a:ext cx="10515600" cy="1325563"/>
          </a:xfrm>
        </p:spPr>
        <p:txBody>
          <a:bodyPr/>
          <a:lstStyle/>
          <a:p>
            <a:r>
              <a:rPr lang="en-US"/>
              <a:t>Dashboard Controls</a:t>
            </a:r>
            <a:endParaRPr lang="en-US" dirty="0"/>
          </a:p>
        </p:txBody>
      </p:sp>
      <p:sp>
        <p:nvSpPr>
          <p:cNvPr id="5" name="Content Placeholder 4"/>
          <p:cNvSpPr>
            <a:spLocks noGrp="1"/>
          </p:cNvSpPr>
          <p:nvPr>
            <p:ph sz="half" idx="1"/>
          </p:nvPr>
        </p:nvSpPr>
        <p:spPr>
          <a:xfrm>
            <a:off x="505286" y="1825625"/>
            <a:ext cx="5181600" cy="4351338"/>
          </a:xfrm>
        </p:spPr>
        <p:txBody>
          <a:bodyPr/>
          <a:lstStyle/>
          <a:p>
            <a:r>
              <a:rPr lang="en-US"/>
              <a:t>Input controls:</a:t>
            </a:r>
            <a:endParaRPr lang="en-US" dirty="0"/>
          </a:p>
        </p:txBody>
      </p:sp>
      <p:sp>
        <p:nvSpPr>
          <p:cNvPr id="23" name="Content Placeholder 4"/>
          <p:cNvSpPr>
            <a:spLocks noGrp="1"/>
          </p:cNvSpPr>
          <p:nvPr>
            <p:ph sz="half" idx="2"/>
          </p:nvPr>
        </p:nvSpPr>
        <p:spPr>
          <a:xfrm>
            <a:off x="5839286" y="1825625"/>
            <a:ext cx="5181600" cy="4351338"/>
          </a:xfrm>
        </p:spPr>
        <p:txBody>
          <a:bodyPr/>
          <a:lstStyle/>
          <a:p>
            <a:r>
              <a:rPr lang="en-US"/>
              <a:t>Output controls:</a:t>
            </a:r>
            <a:endParaRPr lang="en-US" dirty="0"/>
          </a:p>
        </p:txBody>
      </p:sp>
      <p:sp>
        <p:nvSpPr>
          <p:cNvPr id="3" name="Footer Placeholder 2"/>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4" name="Slide Number Placeholder 3">
            <a:extLst>
              <a:ext uri="{FF2B5EF4-FFF2-40B4-BE49-F238E27FC236}">
                <a16:creationId xmlns:a16="http://schemas.microsoft.com/office/drawing/2014/main" id="{2B4108E7-7513-AA05-055B-A65E19305F93}"/>
              </a:ext>
            </a:extLst>
          </p:cNvPr>
          <p:cNvSpPr>
            <a:spLocks noGrp="1"/>
          </p:cNvSpPr>
          <p:nvPr>
            <p:ph type="sldNum" sz="quarter" idx="12"/>
          </p:nvPr>
        </p:nvSpPr>
        <p:spPr>
          <a:xfrm>
            <a:off x="11502520" y="6356350"/>
            <a:ext cx="517109" cy="365125"/>
          </a:xfrm>
        </p:spPr>
        <p:txBody>
          <a:bodyPr/>
          <a:lstStyle/>
          <a:p>
            <a:fld id="{4FAB73BC-B049-4115-A692-8D63A059BFB8}" type="slidenum">
              <a:rPr lang="en-US" smtClean="0"/>
              <a:pPr/>
              <a:t>31</a:t>
            </a:fld>
            <a:endParaRPr lang="en-US" dirty="0"/>
          </a:p>
        </p:txBody>
      </p:sp>
      <p:sp>
        <p:nvSpPr>
          <p:cNvPr id="17" name="Content Placeholder 4"/>
          <p:cNvSpPr>
            <a:spLocks noGrp="1"/>
          </p:cNvSpPr>
          <p:nvPr>
            <p:ph sz="half" idx="4294967295"/>
          </p:nvPr>
        </p:nvSpPr>
        <p:spPr>
          <a:xfrm>
            <a:off x="5966210" y="3352417"/>
            <a:ext cx="1933575" cy="249238"/>
          </a:xfrm>
        </p:spPr>
        <p:txBody>
          <a:bodyPr/>
          <a:lstStyle/>
          <a:p>
            <a:r>
              <a:rPr lang="en-US" dirty="0"/>
              <a:t>Buttons:</a:t>
            </a:r>
          </a:p>
        </p:txBody>
      </p:sp>
      <p:grpSp>
        <p:nvGrpSpPr>
          <p:cNvPr id="11" name="Group 10">
            <a:extLst>
              <a:ext uri="{FF2B5EF4-FFF2-40B4-BE49-F238E27FC236}">
                <a16:creationId xmlns:a16="http://schemas.microsoft.com/office/drawing/2014/main" id="{6B308BEF-B55E-0D1C-553E-80B4A32A88D4}"/>
              </a:ext>
            </a:extLst>
          </p:cNvPr>
          <p:cNvGrpSpPr/>
          <p:nvPr/>
        </p:nvGrpSpPr>
        <p:grpSpPr>
          <a:xfrm>
            <a:off x="1814089" y="2089075"/>
            <a:ext cx="3666579" cy="4213505"/>
            <a:chOff x="2270996" y="1740963"/>
            <a:chExt cx="3666579" cy="4213505"/>
          </a:xfrm>
        </p:grpSpPr>
        <p:pic>
          <p:nvPicPr>
            <p:cNvPr id="26631" name="Picture 7" descr="C:\Users\JLILLY~1\AppData\Local\Temp\SNAGHTML1de7bc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9675" y="1740963"/>
              <a:ext cx="2247900" cy="449581"/>
            </a:xfrm>
            <a:prstGeom prst="rect">
              <a:avLst/>
            </a:prstGeom>
            <a:noFill/>
            <a:extLst>
              <a:ext uri="{909E8E84-426E-40DD-AFC4-6F175D3DCCD1}">
                <a14:hiddenFill xmlns:a14="http://schemas.microsoft.com/office/drawing/2010/main">
                  <a:solidFill>
                    <a:srgbClr val="FFFFFF"/>
                  </a:solidFill>
                </a14:hiddenFill>
              </a:ext>
            </a:extLst>
          </p:spPr>
        </p:pic>
        <p:pic>
          <p:nvPicPr>
            <p:cNvPr id="26632"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4052" y="2214562"/>
              <a:ext cx="1190625" cy="409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3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4052" y="2724921"/>
              <a:ext cx="1171575" cy="666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35" name="Picture 11" descr="C:\Users\JLILLY~1\AppData\Local\Temp\SNAGHTML1e0e46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0996" y="2319338"/>
              <a:ext cx="1285875" cy="847725"/>
            </a:xfrm>
            <a:prstGeom prst="rect">
              <a:avLst/>
            </a:prstGeom>
            <a:noFill/>
            <a:extLst>
              <a:ext uri="{909E8E84-426E-40DD-AFC4-6F175D3DCCD1}">
                <a14:hiddenFill xmlns:a14="http://schemas.microsoft.com/office/drawing/2010/main">
                  <a:solidFill>
                    <a:srgbClr val="FFFFFF"/>
                  </a:solidFill>
                </a14:hiddenFill>
              </a:ext>
            </a:extLst>
          </p:spPr>
        </p:pic>
        <p:pic>
          <p:nvPicPr>
            <p:cNvPr id="26637" name="Picture 13" descr="C:\Users\JLILLY~1\AppData\Local\Temp\SNAGHTML1e17c6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6976" y="3411007"/>
              <a:ext cx="2228850" cy="819151"/>
            </a:xfrm>
            <a:prstGeom prst="rect">
              <a:avLst/>
            </a:prstGeom>
            <a:noFill/>
            <a:extLst>
              <a:ext uri="{909E8E84-426E-40DD-AFC4-6F175D3DCCD1}">
                <a14:hiddenFill xmlns:a14="http://schemas.microsoft.com/office/drawing/2010/main">
                  <a:solidFill>
                    <a:srgbClr val="FFFFFF"/>
                  </a:solidFill>
                </a14:hiddenFill>
              </a:ext>
            </a:extLst>
          </p:spPr>
        </p:pic>
        <p:pic>
          <p:nvPicPr>
            <p:cNvPr id="26639" name="Picture 15" descr="C:\Users\JLILLY~1\AppData\Local\Temp\SNAGHTML1e24f4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78139" y="1874762"/>
              <a:ext cx="971550" cy="428626"/>
            </a:xfrm>
            <a:prstGeom prst="rect">
              <a:avLst/>
            </a:prstGeom>
            <a:noFill/>
            <a:extLst>
              <a:ext uri="{909E8E84-426E-40DD-AFC4-6F175D3DCCD1}">
                <a14:hiddenFill xmlns:a14="http://schemas.microsoft.com/office/drawing/2010/main">
                  <a:solidFill>
                    <a:srgbClr val="FFFFFF"/>
                  </a:solidFill>
                </a14:hiddenFill>
              </a:ext>
            </a:extLst>
          </p:spPr>
        </p:pic>
        <p:pic>
          <p:nvPicPr>
            <p:cNvPr id="26641" name="Picture 17" descr="C:\Users\JLILLY~1\AppData\Local\Temp\SNAGHTML1e68677.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54338" y="4249492"/>
              <a:ext cx="2095500" cy="1704976"/>
            </a:xfrm>
            <a:prstGeom prst="rect">
              <a:avLst/>
            </a:prstGeom>
            <a:ln>
              <a:noFill/>
            </a:ln>
            <a:effectLst/>
            <a:extLst>
              <a:ext uri="{909E8E84-426E-40DD-AFC4-6F175D3DCCD1}">
                <a14:hiddenFill xmlns:a14="http://schemas.microsoft.com/office/drawing/2010/main">
                  <a:solidFill>
                    <a:srgbClr val="FFFFFF"/>
                  </a:solidFill>
                </a14:hiddenFill>
              </a:ext>
            </a:extLst>
          </p:spPr>
        </p:pic>
      </p:grpSp>
      <p:grpSp>
        <p:nvGrpSpPr>
          <p:cNvPr id="12" name="Group 11">
            <a:extLst>
              <a:ext uri="{FF2B5EF4-FFF2-40B4-BE49-F238E27FC236}">
                <a16:creationId xmlns:a16="http://schemas.microsoft.com/office/drawing/2014/main" id="{D541362D-2C1E-3336-F38F-1DF24E0B5BC4}"/>
              </a:ext>
            </a:extLst>
          </p:cNvPr>
          <p:cNvGrpSpPr/>
          <p:nvPr/>
        </p:nvGrpSpPr>
        <p:grpSpPr>
          <a:xfrm>
            <a:off x="6399213" y="1659692"/>
            <a:ext cx="3575242" cy="4833183"/>
            <a:chOff x="6700838" y="1208013"/>
            <a:chExt cx="3575242" cy="4833183"/>
          </a:xfrm>
        </p:grpSpPr>
        <p:pic>
          <p:nvPicPr>
            <p:cNvPr id="26629" name="Picture 5" descr="C:\Users\JLILLY~1\AppData\Local\Temp\SNAGHTML1dd8c70.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60300" y="3092533"/>
              <a:ext cx="1104900" cy="371475"/>
            </a:xfrm>
            <a:prstGeom prst="rect">
              <a:avLst/>
            </a:prstGeom>
            <a:noFill/>
            <a:extLst>
              <a:ext uri="{909E8E84-426E-40DD-AFC4-6F175D3DCCD1}">
                <a14:hiddenFill xmlns:a14="http://schemas.microsoft.com/office/drawing/2010/main">
                  <a:solidFill>
                    <a:srgbClr val="FFFFFF"/>
                  </a:solidFill>
                </a14:hiddenFill>
              </a:ext>
            </a:extLst>
          </p:spPr>
        </p:pic>
        <p:pic>
          <p:nvPicPr>
            <p:cNvPr id="26644" name="Picture 2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00838" y="1908100"/>
              <a:ext cx="1171575" cy="361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646" name="Picture 22" descr="C:\Users\JLILLY~1\AppData\Local\Temp\SNAGHTML1e9833c.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018656" y="1795463"/>
              <a:ext cx="1228725" cy="523875"/>
            </a:xfrm>
            <a:prstGeom prst="rect">
              <a:avLst/>
            </a:prstGeom>
            <a:noFill/>
            <a:extLst>
              <a:ext uri="{909E8E84-426E-40DD-AFC4-6F175D3DCCD1}">
                <a14:hiddenFill xmlns:a14="http://schemas.microsoft.com/office/drawing/2010/main">
                  <a:solidFill>
                    <a:srgbClr val="FFFFFF"/>
                  </a:solidFill>
                </a14:hiddenFill>
              </a:ext>
            </a:extLst>
          </p:spPr>
        </p:pic>
        <p:pic>
          <p:nvPicPr>
            <p:cNvPr id="26648" name="Picture 24" descr="C:\Users\JLILLY~1\AppData\Local\Temp\SNAGHTML1ea9d42.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247380" y="1208013"/>
              <a:ext cx="1028700" cy="2124075"/>
            </a:xfrm>
            <a:prstGeom prst="rect">
              <a:avLst/>
            </a:prstGeom>
            <a:noFill/>
            <a:extLst>
              <a:ext uri="{909E8E84-426E-40DD-AFC4-6F175D3DCCD1}">
                <a14:hiddenFill xmlns:a14="http://schemas.microsoft.com/office/drawing/2010/main">
                  <a:solidFill>
                    <a:srgbClr val="FFFFFF"/>
                  </a:solidFill>
                </a14:hiddenFill>
              </a:ext>
            </a:extLst>
          </p:spPr>
        </p:pic>
        <p:pic>
          <p:nvPicPr>
            <p:cNvPr id="26651" name="Picture 27"/>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704206" y="2392699"/>
              <a:ext cx="2543175" cy="41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3" name="Picture 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50990" y="3545646"/>
              <a:ext cx="2228850" cy="249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76286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xEl>
                                              <p:pRg st="0" end="0"/>
                                            </p:txEl>
                                          </p:spTgt>
                                        </p:tgtEl>
                                        <p:attrNameLst>
                                          <p:attrName>style.visibility</p:attrName>
                                        </p:attrNameLst>
                                      </p:cBhvr>
                                      <p:to>
                                        <p:strVal val="visible"/>
                                      </p:to>
                                    </p:set>
                                    <p:animEffect transition="in" filter="fade">
                                      <p:cBhvr>
                                        <p:cTn id="12" dur="500"/>
                                        <p:tgtEl>
                                          <p:spTgt spid="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fade">
                                      <p:cBhvr>
                                        <p:cTn id="17"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23" grpId="0" build="p"/>
      <p:bldP spid="1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286" y="365125"/>
            <a:ext cx="10515600" cy="1325563"/>
          </a:xfrm>
        </p:spPr>
        <p:txBody>
          <a:bodyPr/>
          <a:lstStyle/>
          <a:p>
            <a:r>
              <a:rPr lang="en-US" dirty="0"/>
              <a:t>Examples…</a:t>
            </a:r>
          </a:p>
        </p:txBody>
      </p:sp>
      <p:sp>
        <p:nvSpPr>
          <p:cNvPr id="3" name="Footer Placeholder 3"/>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7" name="Slide Number Placeholder 6">
            <a:extLst>
              <a:ext uri="{FF2B5EF4-FFF2-40B4-BE49-F238E27FC236}">
                <a16:creationId xmlns:a16="http://schemas.microsoft.com/office/drawing/2014/main" id="{DA6A55EC-9603-E939-1BB5-BEB5581FA872}"/>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pPr/>
              <a:t>32</a:t>
            </a:fld>
            <a:endParaRPr lang="en-US" dirty="0"/>
          </a:p>
        </p:txBody>
      </p:sp>
      <p:sp>
        <p:nvSpPr>
          <p:cNvPr id="11" name="Footer Placeholder 2"/>
          <p:cNvSpPr txBox="1">
            <a:spLocks/>
          </p:cNvSpPr>
          <p:nvPr/>
        </p:nvSpPr>
        <p:spPr>
          <a:xfrm>
            <a:off x="4288640" y="6459787"/>
            <a:ext cx="3617103" cy="365125"/>
          </a:xfrm>
          <a:prstGeom prst="rect">
            <a:avLst/>
          </a:prstGeom>
        </p:spPr>
        <p:txBody>
          <a:bodyPr vert="horz" lIns="91440" tIns="45720" rIns="91440" bIns="45720" rtlCol="0" anchor="ctr"/>
          <a:lstStyle>
            <a:defPPr>
              <a:defRPr lang="en-US"/>
            </a:defPPr>
            <a:lvl1pPr marL="0" algn="ctr" defTabSz="914400" rtl="0" eaLnBrk="1" latinLnBrk="0" hangingPunct="1">
              <a:defRPr sz="900" b="0" kern="1200" cap="all" baseline="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solidFill>
                  <a:schemeClr val="bg1"/>
                </a:solidFill>
                <a:cs typeface="Arial" charset="0"/>
              </a:rPr>
              <a:t>© GoldSim Technology Group LLC, 2018</a:t>
            </a:r>
            <a:endParaRPr lang="en-US" cap="none" dirty="0">
              <a:solidFill>
                <a:schemeClr val="bg1"/>
              </a:solidFill>
              <a:cs typeface="Arial" charset="0"/>
            </a:endParaRPr>
          </a:p>
        </p:txBody>
      </p:sp>
      <p:pic>
        <p:nvPicPr>
          <p:cNvPr id="1026" name="Picture 2">
            <a:extLst>
              <a:ext uri="{FF2B5EF4-FFF2-40B4-BE49-F238E27FC236}">
                <a16:creationId xmlns:a16="http://schemas.microsoft.com/office/drawing/2014/main" id="{0749A075-C996-6536-FFBB-F915B36215B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85887" y="1431460"/>
            <a:ext cx="5862640" cy="46976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F19EE097-B4D4-3079-34AA-EB778134E2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7188" y="1275557"/>
            <a:ext cx="6096000" cy="54959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17A2379C-C9FB-8F49-E124-290C475E91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6419" y="260350"/>
            <a:ext cx="5295900"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0744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en-US"/>
              <a:t>Script Element</a:t>
            </a:r>
          </a:p>
        </p:txBody>
      </p:sp>
      <p:sp>
        <p:nvSpPr>
          <p:cNvPr id="97283" name="Rectangle 3"/>
          <p:cNvSpPr>
            <a:spLocks noGrp="1" noChangeArrowheads="1"/>
          </p:cNvSpPr>
          <p:nvPr>
            <p:ph sz="half" idx="1"/>
          </p:nvPr>
        </p:nvSpPr>
        <p:spPr/>
        <p:txBody>
          <a:bodyPr/>
          <a:lstStyle/>
          <a:p>
            <a:r>
              <a:rPr lang="en-US" dirty="0"/>
              <a:t>Write custom scripts </a:t>
            </a:r>
          </a:p>
          <a:p>
            <a:r>
              <a:rPr lang="en-US" dirty="0"/>
              <a:t>Define and assign variables</a:t>
            </a:r>
          </a:p>
          <a:p>
            <a:r>
              <a:rPr lang="en-US" dirty="0"/>
              <a:t>Logical control</a:t>
            </a:r>
          </a:p>
          <a:p>
            <a:pPr lvl="1"/>
            <a:r>
              <a:rPr lang="en-US" dirty="0"/>
              <a:t>If/Else</a:t>
            </a:r>
          </a:p>
          <a:p>
            <a:pPr lvl="1"/>
            <a:r>
              <a:rPr lang="en-US" dirty="0"/>
              <a:t>For/Do/While loops</a:t>
            </a:r>
          </a:p>
          <a:p>
            <a:pPr lvl="1"/>
            <a:r>
              <a:rPr lang="en-US" dirty="0"/>
              <a:t>Break &amp; Continue</a:t>
            </a:r>
          </a:p>
          <a:p>
            <a:r>
              <a:rPr lang="en-US" dirty="0"/>
              <a:t>Comments</a:t>
            </a:r>
          </a:p>
          <a:p>
            <a:r>
              <a:rPr lang="en-US" dirty="0"/>
              <a:t>Log Messages</a:t>
            </a:r>
          </a:p>
          <a:p>
            <a:r>
              <a:rPr lang="en-US" dirty="0"/>
              <a:t>Interrupt with Errors/Warnings</a:t>
            </a:r>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3" name="Slide Number Placeholder 2">
            <a:extLst>
              <a:ext uri="{FF2B5EF4-FFF2-40B4-BE49-F238E27FC236}">
                <a16:creationId xmlns:a16="http://schemas.microsoft.com/office/drawing/2014/main" id="{A57F55EB-23FE-3B9E-C970-B84FE72B613A}"/>
              </a:ext>
            </a:extLst>
          </p:cNvPr>
          <p:cNvSpPr>
            <a:spLocks noGrp="1"/>
          </p:cNvSpPr>
          <p:nvPr>
            <p:ph type="sldNum" sz="quarter" idx="12"/>
          </p:nvPr>
        </p:nvSpPr>
        <p:spPr>
          <a:xfrm>
            <a:off x="11502520" y="6356350"/>
            <a:ext cx="517109" cy="365125"/>
          </a:xfrm>
        </p:spPr>
        <p:txBody>
          <a:bodyPr/>
          <a:lstStyle/>
          <a:p>
            <a:fld id="{4FAB73BC-B049-4115-A692-8D63A059BFB8}" type="slidenum">
              <a:rPr lang="en-US" smtClean="0"/>
              <a:pPr/>
              <a:t>33</a:t>
            </a:fld>
            <a:endParaRPr lang="en-US" dirty="0"/>
          </a:p>
        </p:txBody>
      </p:sp>
      <p:pic>
        <p:nvPicPr>
          <p:cNvPr id="28" name="Picture 27"/>
          <p:cNvPicPr>
            <a:picLocks noChangeAspect="1"/>
          </p:cNvPicPr>
          <p:nvPr/>
        </p:nvPicPr>
        <p:blipFill>
          <a:blip r:embed="rId2"/>
          <a:stretch>
            <a:fillRect/>
          </a:stretch>
        </p:blipFill>
        <p:spPr>
          <a:xfrm>
            <a:off x="7882630" y="274407"/>
            <a:ext cx="628571" cy="704762"/>
          </a:xfrm>
          <a:prstGeom prst="rect">
            <a:avLst/>
          </a:prstGeom>
        </p:spPr>
      </p:pic>
      <p:pic>
        <p:nvPicPr>
          <p:cNvPr id="8" name="Content Placeholder 7">
            <a:extLst>
              <a:ext uri="{FF2B5EF4-FFF2-40B4-BE49-F238E27FC236}">
                <a16:creationId xmlns:a16="http://schemas.microsoft.com/office/drawing/2014/main" id="{22F098F1-583B-D1B7-69F7-48CE8350AA3F}"/>
              </a:ext>
            </a:extLst>
          </p:cNvPr>
          <p:cNvPicPr>
            <a:picLocks noGrp="1" noChangeAspect="1"/>
          </p:cNvPicPr>
          <p:nvPr>
            <p:ph sz="half" idx="2"/>
          </p:nvPr>
        </p:nvPicPr>
        <p:blipFill>
          <a:blip r:embed="rId3"/>
          <a:stretch>
            <a:fillRect/>
          </a:stretch>
        </p:blipFill>
        <p:spPr>
          <a:xfrm>
            <a:off x="6703608" y="1825625"/>
            <a:ext cx="3452034" cy="4351338"/>
          </a:xfrm>
        </p:spPr>
      </p:pic>
    </p:spTree>
    <p:extLst>
      <p:ext uri="{BB962C8B-B14F-4D97-AF65-F5344CB8AC3E}">
        <p14:creationId xmlns:p14="http://schemas.microsoft.com/office/powerpoint/2010/main" val="260347327"/>
      </p:ext>
    </p:extLst>
  </p:cSld>
  <p:clrMapOvr>
    <a:masterClrMapping/>
  </p:clrMapOvr>
  <p:transition spd="med">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5286" y="365125"/>
            <a:ext cx="10515600" cy="1325563"/>
          </a:xfrm>
        </p:spPr>
        <p:txBody>
          <a:bodyPr/>
          <a:lstStyle/>
          <a:p>
            <a:r>
              <a:rPr lang="en-US"/>
              <a:t>Linking to Excel </a:t>
            </a:r>
            <a:endParaRPr lang="en-US" dirty="0"/>
          </a:p>
        </p:txBody>
      </p:sp>
      <p:sp>
        <p:nvSpPr>
          <p:cNvPr id="6" name="Content Placeholder 5"/>
          <p:cNvSpPr>
            <a:spLocks noGrp="1"/>
          </p:cNvSpPr>
          <p:nvPr>
            <p:ph sz="half" idx="1"/>
          </p:nvPr>
        </p:nvSpPr>
        <p:spPr>
          <a:xfrm>
            <a:off x="505286" y="1825625"/>
            <a:ext cx="5181600" cy="4351338"/>
          </a:xfrm>
        </p:spPr>
        <p:txBody>
          <a:bodyPr/>
          <a:lstStyle/>
          <a:p>
            <a:r>
              <a:rPr lang="en-US" dirty="0"/>
              <a:t>Already have seen:</a:t>
            </a:r>
          </a:p>
          <a:p>
            <a:pPr lvl="1"/>
            <a:r>
              <a:rPr lang="en-US" dirty="0"/>
              <a:t>Importing from Excel to Lookup Table elements</a:t>
            </a:r>
          </a:p>
          <a:p>
            <a:pPr lvl="1"/>
            <a:r>
              <a:rPr lang="en-US" dirty="0"/>
              <a:t>Importing from Excel to Time Series elements</a:t>
            </a:r>
          </a:p>
          <a:p>
            <a:pPr lvl="1"/>
            <a:r>
              <a:rPr lang="en-US" dirty="0"/>
              <a:t>Exporting to Time History Result elements</a:t>
            </a:r>
          </a:p>
          <a:p>
            <a:r>
              <a:rPr lang="en-US" dirty="0"/>
              <a:t>Spreadsheet element can:</a:t>
            </a:r>
          </a:p>
          <a:p>
            <a:pPr lvl="1"/>
            <a:r>
              <a:rPr lang="en-US" dirty="0"/>
              <a:t>Import from Excel</a:t>
            </a:r>
          </a:p>
          <a:p>
            <a:pPr lvl="1"/>
            <a:r>
              <a:rPr lang="en-US" dirty="0"/>
              <a:t>Exporting to Excel</a:t>
            </a:r>
          </a:p>
        </p:txBody>
      </p:sp>
      <p:sp>
        <p:nvSpPr>
          <p:cNvPr id="15" name="Content Placeholder 14">
            <a:extLst>
              <a:ext uri="{FF2B5EF4-FFF2-40B4-BE49-F238E27FC236}">
                <a16:creationId xmlns:a16="http://schemas.microsoft.com/office/drawing/2014/main" id="{112030E0-50B7-48FD-C303-9447095129F5}"/>
              </a:ext>
            </a:extLst>
          </p:cNvPr>
          <p:cNvSpPr>
            <a:spLocks noGrp="1"/>
          </p:cNvSpPr>
          <p:nvPr>
            <p:ph sz="half" idx="2"/>
          </p:nvPr>
        </p:nvSpPr>
        <p:spPr/>
        <p:txBody>
          <a:bodyPr/>
          <a:lstStyle/>
          <a:p>
            <a:endParaRPr lang="en-US"/>
          </a:p>
        </p:txBody>
      </p:sp>
      <p:sp>
        <p:nvSpPr>
          <p:cNvPr id="4" name="Footer Placeholder 3"/>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3" name="Slide Number Placeholder 2">
            <a:extLst>
              <a:ext uri="{FF2B5EF4-FFF2-40B4-BE49-F238E27FC236}">
                <a16:creationId xmlns:a16="http://schemas.microsoft.com/office/drawing/2014/main" id="{FA5B216E-D59A-FEAF-FE42-222926EF90D0}"/>
              </a:ext>
            </a:extLst>
          </p:cNvPr>
          <p:cNvSpPr>
            <a:spLocks noGrp="1"/>
          </p:cNvSpPr>
          <p:nvPr>
            <p:ph type="sldNum" sz="quarter" idx="12"/>
          </p:nvPr>
        </p:nvSpPr>
        <p:spPr>
          <a:xfrm>
            <a:off x="11502520" y="6356350"/>
            <a:ext cx="517109" cy="365125"/>
          </a:xfrm>
        </p:spPr>
        <p:txBody>
          <a:bodyPr/>
          <a:lstStyle/>
          <a:p>
            <a:fld id="{4FAB73BC-B049-4115-A692-8D63A059BFB8}" type="slidenum">
              <a:rPr lang="en-US" smtClean="0"/>
              <a:pPr/>
              <a:t>34</a:t>
            </a:fld>
            <a:endParaRPr lang="en-US" dirty="0"/>
          </a:p>
        </p:txBody>
      </p:sp>
      <p:grpSp>
        <p:nvGrpSpPr>
          <p:cNvPr id="7" name="Group 6">
            <a:extLst>
              <a:ext uri="{FF2B5EF4-FFF2-40B4-BE49-F238E27FC236}">
                <a16:creationId xmlns:a16="http://schemas.microsoft.com/office/drawing/2014/main" id="{F6108CC7-43A9-B76C-25EA-CF5A3B1D5BA2}"/>
              </a:ext>
            </a:extLst>
          </p:cNvPr>
          <p:cNvGrpSpPr/>
          <p:nvPr/>
        </p:nvGrpSpPr>
        <p:grpSpPr>
          <a:xfrm>
            <a:off x="6892811" y="681037"/>
            <a:ext cx="2873258" cy="704762"/>
            <a:chOff x="1404054" y="5388231"/>
            <a:chExt cx="2873258" cy="704762"/>
          </a:xfrm>
        </p:grpSpPr>
        <p:pic>
          <p:nvPicPr>
            <p:cNvPr id="2" name="Picture 1"/>
            <p:cNvPicPr>
              <a:picLocks noChangeAspect="1"/>
            </p:cNvPicPr>
            <p:nvPr/>
          </p:nvPicPr>
          <p:blipFill>
            <a:blip r:embed="rId2"/>
            <a:stretch>
              <a:fillRect/>
            </a:stretch>
          </p:blipFill>
          <p:spPr>
            <a:xfrm>
              <a:off x="3458264" y="5388231"/>
              <a:ext cx="819048" cy="704762"/>
            </a:xfrm>
            <a:prstGeom prst="rect">
              <a:avLst/>
            </a:prstGeom>
          </p:spPr>
        </p:pic>
        <p:pic>
          <p:nvPicPr>
            <p:cNvPr id="10" name="Picture 9" descr="File:Microsoft Excel 2013 logo.sv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4054" y="5448956"/>
              <a:ext cx="458280" cy="449931"/>
            </a:xfrm>
            <a:prstGeom prst="rect">
              <a:avLst/>
            </a:prstGeom>
          </p:spPr>
        </p:pic>
        <p:cxnSp>
          <p:nvCxnSpPr>
            <p:cNvPr id="11" name="Straight Arrow Connector 10"/>
            <p:cNvCxnSpPr/>
            <p:nvPr/>
          </p:nvCxnSpPr>
          <p:spPr>
            <a:xfrm>
              <a:off x="1898052" y="5697112"/>
              <a:ext cx="1693070" cy="0"/>
            </a:xfrm>
            <a:prstGeom prst="straightConnector1">
              <a:avLst/>
            </a:prstGeom>
            <a:ln w="6032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8" name="Picture 7"/>
          <p:cNvPicPr>
            <a:picLocks noChangeAspect="1"/>
          </p:cNvPicPr>
          <p:nvPr/>
        </p:nvPicPr>
        <p:blipFill>
          <a:blip r:embed="rId4"/>
          <a:stretch>
            <a:fillRect/>
          </a:stretch>
        </p:blipFill>
        <p:spPr>
          <a:xfrm>
            <a:off x="6892811" y="1831793"/>
            <a:ext cx="3563527" cy="4323099"/>
          </a:xfrm>
          <a:prstGeom prst="rect">
            <a:avLst/>
          </a:prstGeom>
        </p:spPr>
      </p:pic>
    </p:spTree>
    <p:extLst>
      <p:ext uri="{BB962C8B-B14F-4D97-AF65-F5344CB8AC3E}">
        <p14:creationId xmlns:p14="http://schemas.microsoft.com/office/powerpoint/2010/main" val="296441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505286" y="365125"/>
            <a:ext cx="10515600" cy="1325563"/>
          </a:xfrm>
        </p:spPr>
        <p:txBody>
          <a:bodyPr/>
          <a:lstStyle/>
          <a:p>
            <a:r>
              <a:rPr lang="en-US" dirty="0"/>
              <a:t>Linking to External Programs</a:t>
            </a:r>
          </a:p>
        </p:txBody>
      </p:sp>
      <p:sp>
        <p:nvSpPr>
          <p:cNvPr id="32771" name="Rectangle 3"/>
          <p:cNvSpPr>
            <a:spLocks noGrp="1" noChangeArrowheads="1"/>
          </p:cNvSpPr>
          <p:nvPr>
            <p:ph idx="1"/>
          </p:nvPr>
        </p:nvSpPr>
        <p:spPr>
          <a:xfrm>
            <a:off x="505286" y="1825625"/>
            <a:ext cx="10515600" cy="1392176"/>
          </a:xfrm>
        </p:spPr>
        <p:txBody>
          <a:bodyPr/>
          <a:lstStyle/>
          <a:p>
            <a:r>
              <a:rPr lang="en-US" dirty="0"/>
              <a:t>You can dynamically link an external program to GoldSim.</a:t>
            </a:r>
          </a:p>
          <a:p>
            <a:r>
              <a:rPr lang="en-US" dirty="0"/>
              <a:t>It behaves identically to an Expression element, but instead of using an equation, GoldSim dynamically calls and runs the external program.</a:t>
            </a:r>
          </a:p>
          <a:p>
            <a:r>
              <a:rPr lang="en-US" dirty="0"/>
              <a:t>This allows complex external programs to be linked directly into the probabilistic, graphical GoldSim framework.</a:t>
            </a:r>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3" name="Slide Number Placeholder 2">
            <a:extLst>
              <a:ext uri="{FF2B5EF4-FFF2-40B4-BE49-F238E27FC236}">
                <a16:creationId xmlns:a16="http://schemas.microsoft.com/office/drawing/2014/main" id="{A9262790-FB46-A4CA-BA8B-D85CC59E9CEF}"/>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pPr/>
              <a:t>35</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1999" y="4313252"/>
            <a:ext cx="740260" cy="74026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05432" y="4312296"/>
            <a:ext cx="741530" cy="741217"/>
          </a:xfrm>
          <a:prstGeom prst="rect">
            <a:avLst/>
          </a:prstGeom>
        </p:spPr>
      </p:pic>
      <p:cxnSp>
        <p:nvCxnSpPr>
          <p:cNvPr id="8" name="Straight Arrow Connector 7">
            <a:extLst>
              <a:ext uri="{FF2B5EF4-FFF2-40B4-BE49-F238E27FC236}">
                <a16:creationId xmlns:a16="http://schemas.microsoft.com/office/drawing/2014/main" id="{696A0788-CCEC-47C1-8FF5-01F66E200999}"/>
              </a:ext>
            </a:extLst>
          </p:cNvPr>
          <p:cNvCxnSpPr/>
          <p:nvPr/>
        </p:nvCxnSpPr>
        <p:spPr>
          <a:xfrm>
            <a:off x="4856381" y="4682903"/>
            <a:ext cx="1693070" cy="0"/>
          </a:xfrm>
          <a:prstGeom prst="straightConnector1">
            <a:avLst/>
          </a:prstGeom>
          <a:ln w="60325">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985141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286" y="365125"/>
            <a:ext cx="10515600" cy="1325563"/>
          </a:xfrm>
        </p:spPr>
        <p:txBody>
          <a:bodyPr/>
          <a:lstStyle/>
          <a:p>
            <a:r>
              <a:rPr lang="en-US"/>
              <a:t>Advanced Timestepping Options</a:t>
            </a:r>
            <a:endParaRPr lang="en-US" dirty="0"/>
          </a:p>
        </p:txBody>
      </p:sp>
      <p:sp>
        <p:nvSpPr>
          <p:cNvPr id="3" name="Content Placeholder 2"/>
          <p:cNvSpPr>
            <a:spLocks noGrp="1"/>
          </p:cNvSpPr>
          <p:nvPr>
            <p:ph sz="half" idx="1"/>
          </p:nvPr>
        </p:nvSpPr>
        <p:spPr>
          <a:xfrm>
            <a:off x="505286" y="1825625"/>
            <a:ext cx="5181600" cy="4351338"/>
          </a:xfrm>
        </p:spPr>
        <p:txBody>
          <a:bodyPr/>
          <a:lstStyle/>
          <a:p>
            <a:r>
              <a:rPr lang="en-US" dirty="0"/>
              <a:t>Periods with shorter timesteps</a:t>
            </a:r>
          </a:p>
          <a:p>
            <a:r>
              <a:rPr lang="en-US" dirty="0"/>
              <a:t>Dynamic control of timesteps</a:t>
            </a:r>
          </a:p>
          <a:p>
            <a:r>
              <a:rPr lang="en-US" dirty="0"/>
              <a:t>Containers with their own timesteps</a:t>
            </a:r>
          </a:p>
        </p:txBody>
      </p:sp>
      <p:sp>
        <p:nvSpPr>
          <p:cNvPr id="13" name="Content Placeholder 12">
            <a:extLst>
              <a:ext uri="{FF2B5EF4-FFF2-40B4-BE49-F238E27FC236}">
                <a16:creationId xmlns:a16="http://schemas.microsoft.com/office/drawing/2014/main" id="{8002F553-A42C-BB91-D634-C14CC972C0BD}"/>
              </a:ext>
            </a:extLst>
          </p:cNvPr>
          <p:cNvSpPr>
            <a:spLocks noGrp="1"/>
          </p:cNvSpPr>
          <p:nvPr>
            <p:ph sz="half" idx="2"/>
          </p:nvPr>
        </p:nvSpPr>
        <p:spPr/>
        <p:txBody>
          <a:bodyPr/>
          <a:lstStyle/>
          <a:p>
            <a:endParaRPr lang="en-US" dirty="0"/>
          </a:p>
        </p:txBody>
      </p:sp>
      <p:sp>
        <p:nvSpPr>
          <p:cNvPr id="5" name="Footer Placeholder 4"/>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8" name="Slide Number Placeholder 7">
            <a:extLst>
              <a:ext uri="{FF2B5EF4-FFF2-40B4-BE49-F238E27FC236}">
                <a16:creationId xmlns:a16="http://schemas.microsoft.com/office/drawing/2014/main" id="{5BC64AB9-4736-CFD1-F0AB-AAC4D1C294FC}"/>
              </a:ext>
            </a:extLst>
          </p:cNvPr>
          <p:cNvSpPr>
            <a:spLocks noGrp="1"/>
          </p:cNvSpPr>
          <p:nvPr>
            <p:ph type="sldNum" sz="quarter" idx="12"/>
          </p:nvPr>
        </p:nvSpPr>
        <p:spPr>
          <a:xfrm>
            <a:off x="11502520" y="6356350"/>
            <a:ext cx="517109" cy="365125"/>
          </a:xfrm>
        </p:spPr>
        <p:txBody>
          <a:bodyPr/>
          <a:lstStyle/>
          <a:p>
            <a:fld id="{4FAB73BC-B049-4115-A692-8D63A059BFB8}" type="slidenum">
              <a:rPr lang="en-US" smtClean="0"/>
              <a:pPr/>
              <a:t>36</a:t>
            </a:fld>
            <a:endParaRPr lang="en-US" dirty="0"/>
          </a:p>
        </p:txBody>
      </p:sp>
      <p:pic>
        <p:nvPicPr>
          <p:cNvPr id="4" name="Picture 3"/>
          <p:cNvPicPr>
            <a:picLocks noChangeAspect="1"/>
          </p:cNvPicPr>
          <p:nvPr/>
        </p:nvPicPr>
        <p:blipFill>
          <a:blip r:embed="rId2"/>
          <a:stretch>
            <a:fillRect/>
          </a:stretch>
        </p:blipFill>
        <p:spPr>
          <a:xfrm>
            <a:off x="3249410" y="3659931"/>
            <a:ext cx="704762" cy="771429"/>
          </a:xfrm>
          <a:prstGeom prst="rect">
            <a:avLst/>
          </a:prstGeom>
        </p:spPr>
      </p:pic>
      <p:pic>
        <p:nvPicPr>
          <p:cNvPr id="6" name="Picture 5"/>
          <p:cNvPicPr>
            <a:picLocks noChangeAspect="1"/>
          </p:cNvPicPr>
          <p:nvPr/>
        </p:nvPicPr>
        <p:blipFill>
          <a:blip r:embed="rId3"/>
          <a:stretch>
            <a:fillRect/>
          </a:stretch>
        </p:blipFill>
        <p:spPr>
          <a:xfrm>
            <a:off x="6962072" y="1825624"/>
            <a:ext cx="3068303" cy="4256033"/>
          </a:xfrm>
          <a:prstGeom prst="rect">
            <a:avLst/>
          </a:prstGeom>
        </p:spPr>
      </p:pic>
    </p:spTree>
    <p:extLst>
      <p:ext uri="{BB962C8B-B14F-4D97-AF65-F5344CB8AC3E}">
        <p14:creationId xmlns:p14="http://schemas.microsoft.com/office/powerpoint/2010/main" val="682336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en-US"/>
              <a:t>Optimizing Your Model</a:t>
            </a:r>
            <a:endParaRPr lang="en-US" dirty="0"/>
          </a:p>
        </p:txBody>
      </p:sp>
      <p:sp>
        <p:nvSpPr>
          <p:cNvPr id="101379" name="Rectangle 3"/>
          <p:cNvSpPr>
            <a:spLocks noGrp="1" noChangeArrowheads="1"/>
          </p:cNvSpPr>
          <p:nvPr>
            <p:ph sz="half" idx="1"/>
          </p:nvPr>
        </p:nvSpPr>
        <p:spPr/>
        <p:txBody>
          <a:bodyPr>
            <a:normAutofit/>
          </a:bodyPr>
          <a:lstStyle/>
          <a:p>
            <a:r>
              <a:rPr lang="en-US" dirty="0"/>
              <a:t>Objective function</a:t>
            </a:r>
          </a:p>
          <a:p>
            <a:r>
              <a:rPr lang="en-US" dirty="0"/>
              <a:t>Goal</a:t>
            </a:r>
          </a:p>
          <a:p>
            <a:r>
              <a:rPr lang="en-US" dirty="0"/>
              <a:t>Constraints (optional)</a:t>
            </a:r>
          </a:p>
          <a:p>
            <a:r>
              <a:rPr lang="en-US" dirty="0"/>
              <a:t>Optimization variables </a:t>
            </a:r>
          </a:p>
          <a:p>
            <a:r>
              <a:rPr lang="en-US" dirty="0"/>
              <a:t>Automatically run multiple times</a:t>
            </a:r>
          </a:p>
          <a:p>
            <a:r>
              <a:rPr lang="en-US" dirty="0"/>
              <a:t>Finds a solution with optimized objective function </a:t>
            </a:r>
          </a:p>
        </p:txBody>
      </p:sp>
      <p:sp>
        <p:nvSpPr>
          <p:cNvPr id="3" name="Content Placeholder 2">
            <a:extLst>
              <a:ext uri="{FF2B5EF4-FFF2-40B4-BE49-F238E27FC236}">
                <a16:creationId xmlns:a16="http://schemas.microsoft.com/office/drawing/2014/main" id="{2A316E5C-53BC-4139-9E71-1BA06CA9A5E2}"/>
              </a:ext>
            </a:extLst>
          </p:cNvPr>
          <p:cNvSpPr>
            <a:spLocks noGrp="1"/>
          </p:cNvSpPr>
          <p:nvPr>
            <p:ph sz="half" idx="2"/>
          </p:nvPr>
        </p:nvSpPr>
        <p:spPr/>
        <p:txBody>
          <a:bodyPr>
            <a:normAutofit/>
          </a:bodyPr>
          <a:lstStyle/>
          <a:p>
            <a:endParaRPr lang="en-US"/>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4" name="Slide Number Placeholder 3">
            <a:extLst>
              <a:ext uri="{FF2B5EF4-FFF2-40B4-BE49-F238E27FC236}">
                <a16:creationId xmlns:a16="http://schemas.microsoft.com/office/drawing/2014/main" id="{630951B5-7D12-3861-AC96-28E27FBF6E4E}"/>
              </a:ext>
            </a:extLst>
          </p:cNvPr>
          <p:cNvSpPr>
            <a:spLocks noGrp="1"/>
          </p:cNvSpPr>
          <p:nvPr>
            <p:ph type="sldNum" sz="quarter" idx="12"/>
          </p:nvPr>
        </p:nvSpPr>
        <p:spPr>
          <a:xfrm>
            <a:off x="11502520" y="6356350"/>
            <a:ext cx="517109" cy="365125"/>
          </a:xfrm>
        </p:spPr>
        <p:txBody>
          <a:bodyPr/>
          <a:lstStyle/>
          <a:p>
            <a:fld id="{4FAB73BC-B049-4115-A692-8D63A059BFB8}" type="slidenum">
              <a:rPr lang="en-US" smtClean="0"/>
              <a:t>37</a:t>
            </a:fld>
            <a:endParaRPr lang="en-US" dirty="0"/>
          </a:p>
        </p:txBody>
      </p:sp>
      <p:pic>
        <p:nvPicPr>
          <p:cNvPr id="5" name="Picture 2" descr="http://www.goldsim.com/Images/Courses/Introduction_Engineering/Unit17/Optimiz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134" y="1605065"/>
            <a:ext cx="3798402" cy="3948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662707"/>
      </p:ext>
    </p:extLst>
  </p:cSld>
  <p:clrMapOvr>
    <a:masterClrMapping/>
  </p:clrMapOvr>
  <p:transition spd="med">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505286" y="365125"/>
            <a:ext cx="10515600" cy="1325563"/>
          </a:xfrm>
        </p:spPr>
        <p:txBody>
          <a:bodyPr/>
          <a:lstStyle/>
          <a:p>
            <a:r>
              <a:rPr lang="en-US"/>
              <a:t>Sensitivity Analysis</a:t>
            </a:r>
            <a:endParaRPr lang="en-US" dirty="0"/>
          </a:p>
        </p:txBody>
      </p:sp>
      <p:sp>
        <p:nvSpPr>
          <p:cNvPr id="99331" name="Rectangle 3"/>
          <p:cNvSpPr>
            <a:spLocks noGrp="1" noChangeArrowheads="1"/>
          </p:cNvSpPr>
          <p:nvPr>
            <p:ph sz="half" idx="1"/>
          </p:nvPr>
        </p:nvSpPr>
        <p:spPr>
          <a:xfrm>
            <a:off x="505286" y="1825625"/>
            <a:ext cx="5181600" cy="4351338"/>
          </a:xfrm>
        </p:spPr>
        <p:txBody>
          <a:bodyPr/>
          <a:lstStyle/>
          <a:p>
            <a:r>
              <a:rPr lang="en-US"/>
              <a:t>Computes statistical measures </a:t>
            </a:r>
          </a:p>
          <a:p>
            <a:pPr lvl="1"/>
            <a:r>
              <a:rPr lang="en-US"/>
              <a:t>Based on multiple Monte Carlo simulations (all variables changed simultaneously)</a:t>
            </a:r>
          </a:p>
          <a:p>
            <a:pPr lvl="1"/>
            <a:endParaRPr lang="en-US"/>
          </a:p>
          <a:p>
            <a:endParaRPr lang="en-US"/>
          </a:p>
          <a:p>
            <a:endParaRPr lang="en-US"/>
          </a:p>
          <a:p>
            <a:endParaRPr lang="en-US"/>
          </a:p>
          <a:p>
            <a:r>
              <a:rPr lang="en-US"/>
              <a:t>Graphical sensitivity analyses (tornado charts, x-y charts)</a:t>
            </a:r>
          </a:p>
          <a:p>
            <a:pPr lvl="1"/>
            <a:r>
              <a:rPr lang="en-US"/>
              <a:t>Variables of interest are changed while holding all other variables constant</a:t>
            </a:r>
            <a:endParaRPr lang="en-US" dirty="0"/>
          </a:p>
        </p:txBody>
      </p:sp>
      <p:sp>
        <p:nvSpPr>
          <p:cNvPr id="11" name="Content Placeholder 10">
            <a:extLst>
              <a:ext uri="{FF2B5EF4-FFF2-40B4-BE49-F238E27FC236}">
                <a16:creationId xmlns:a16="http://schemas.microsoft.com/office/drawing/2014/main" id="{EFEA7E50-63E0-D88E-22F4-315F6ACA4E1F}"/>
              </a:ext>
            </a:extLst>
          </p:cNvPr>
          <p:cNvSpPr>
            <a:spLocks noGrp="1"/>
          </p:cNvSpPr>
          <p:nvPr>
            <p:ph sz="half" idx="2"/>
          </p:nvPr>
        </p:nvSpPr>
        <p:spPr/>
        <p:txBody>
          <a:bodyPr/>
          <a:lstStyle/>
          <a:p>
            <a:endParaRPr lang="en-US"/>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4" name="Slide Number Placeholder 3">
            <a:extLst>
              <a:ext uri="{FF2B5EF4-FFF2-40B4-BE49-F238E27FC236}">
                <a16:creationId xmlns:a16="http://schemas.microsoft.com/office/drawing/2014/main" id="{2A2C6676-51DD-C2EF-85E7-68AA53DF4F80}"/>
              </a:ext>
            </a:extLst>
          </p:cNvPr>
          <p:cNvSpPr>
            <a:spLocks noGrp="1"/>
          </p:cNvSpPr>
          <p:nvPr>
            <p:ph type="sldNum" sz="quarter" idx="12"/>
          </p:nvPr>
        </p:nvSpPr>
        <p:spPr>
          <a:xfrm>
            <a:off x="11502520" y="6356350"/>
            <a:ext cx="517109" cy="365125"/>
          </a:xfrm>
        </p:spPr>
        <p:txBody>
          <a:bodyPr/>
          <a:lstStyle/>
          <a:p>
            <a:fld id="{4FAB73BC-B049-4115-A692-8D63A059BFB8}" type="slidenum">
              <a:rPr lang="en-US" smtClean="0"/>
              <a:pPr/>
              <a:t>38</a:t>
            </a:fld>
            <a:endParaRPr lang="en-US" dirty="0"/>
          </a:p>
        </p:txBody>
      </p:sp>
      <p:pic>
        <p:nvPicPr>
          <p:cNvPr id="5" name="Picture 4" descr="http://www.goldsim.com/Images/Courses/Introduction_Engineering/Unit17/Sensitivit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3188" y="1709614"/>
            <a:ext cx="3541596" cy="133512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www.goldsim.com/Images/Courses/Introduction_Engineering/Unit17/Tornad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3188" y="3428538"/>
            <a:ext cx="3211027" cy="2759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0988911"/>
      </p:ext>
    </p:extLst>
  </p:cSld>
  <p:clrMapOvr>
    <a:masterClrMapping/>
  </p:clrMapOvr>
  <p:transition spd="med">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505286" y="365125"/>
            <a:ext cx="10515600" cy="1325563"/>
          </a:xfrm>
        </p:spPr>
        <p:txBody>
          <a:bodyPr/>
          <a:lstStyle/>
          <a:p>
            <a:r>
              <a:rPr lang="en-US"/>
              <a:t>Presentation and Documentation</a:t>
            </a:r>
            <a:endParaRPr lang="en-US" dirty="0"/>
          </a:p>
        </p:txBody>
      </p:sp>
      <p:sp>
        <p:nvSpPr>
          <p:cNvPr id="69635" name="Rectangle 3"/>
          <p:cNvSpPr>
            <a:spLocks noGrp="1" noChangeArrowheads="1"/>
          </p:cNvSpPr>
          <p:nvPr>
            <p:ph idx="1"/>
          </p:nvPr>
        </p:nvSpPr>
        <p:spPr>
          <a:xfrm>
            <a:off x="505286" y="1825625"/>
            <a:ext cx="10515600" cy="1392176"/>
          </a:xfrm>
        </p:spPr>
        <p:txBody>
          <a:bodyPr/>
          <a:lstStyle/>
          <a:p>
            <a:r>
              <a:rPr lang="en-US" dirty="0"/>
              <a:t>Presentation Tools:</a:t>
            </a:r>
          </a:p>
          <a:p>
            <a:pPr lvl="1"/>
            <a:r>
              <a:rPr lang="en-US" dirty="0"/>
              <a:t>Dashboards</a:t>
            </a:r>
          </a:p>
          <a:p>
            <a:pPr lvl="1"/>
            <a:r>
              <a:rPr lang="en-US" dirty="0"/>
              <a:t>Elements themselves</a:t>
            </a:r>
          </a:p>
          <a:p>
            <a:pPr lvl="1"/>
            <a:r>
              <a:rPr lang="en-US" dirty="0"/>
              <a:t>Inserted graphics</a:t>
            </a:r>
          </a:p>
          <a:p>
            <a:pPr lvl="1"/>
            <a:r>
              <a:rPr lang="en-US" dirty="0"/>
              <a:t>Text boxes</a:t>
            </a:r>
          </a:p>
          <a:p>
            <a:pPr lvl="1"/>
            <a:r>
              <a:rPr lang="en-US" dirty="0"/>
              <a:t>Notes</a:t>
            </a:r>
          </a:p>
          <a:p>
            <a:pPr lvl="1"/>
            <a:r>
              <a:rPr lang="en-US" dirty="0"/>
              <a:t>Hyperlinks</a:t>
            </a:r>
          </a:p>
          <a:p>
            <a:r>
              <a:rPr lang="en-US" dirty="0"/>
              <a:t>Player model can be used as “Documentation”</a:t>
            </a:r>
          </a:p>
          <a:p>
            <a:endParaRPr lang="en-US" dirty="0"/>
          </a:p>
          <a:p>
            <a:endParaRPr lang="en-US" dirty="0"/>
          </a:p>
        </p:txBody>
      </p:sp>
      <p:sp>
        <p:nvSpPr>
          <p:cNvPr id="2" name="Footer Placeholder 1"/>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3" name="Slide Number Placeholder 2">
            <a:extLst>
              <a:ext uri="{FF2B5EF4-FFF2-40B4-BE49-F238E27FC236}">
                <a16:creationId xmlns:a16="http://schemas.microsoft.com/office/drawing/2014/main" id="{DFE26A7A-8D42-5898-3FAF-775612FA215A}"/>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pPr/>
              <a:t>39</a:t>
            </a:fld>
            <a:endParaRPr lang="en-US" dirty="0"/>
          </a:p>
        </p:txBody>
      </p:sp>
    </p:spTree>
    <p:extLst>
      <p:ext uri="{BB962C8B-B14F-4D97-AF65-F5344CB8AC3E}">
        <p14:creationId xmlns:p14="http://schemas.microsoft.com/office/powerpoint/2010/main" val="2510935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GoldSim?</a:t>
            </a:r>
          </a:p>
        </p:txBody>
      </p:sp>
      <p:sp>
        <p:nvSpPr>
          <p:cNvPr id="3" name="Content Placeholder 2"/>
          <p:cNvSpPr>
            <a:spLocks noGrp="1"/>
          </p:cNvSpPr>
          <p:nvPr>
            <p:ph idx="1"/>
          </p:nvPr>
        </p:nvSpPr>
        <p:spPr>
          <a:xfrm>
            <a:off x="505286" y="1825625"/>
            <a:ext cx="10515600" cy="3302507"/>
          </a:xfrm>
        </p:spPr>
        <p:txBody>
          <a:bodyPr/>
          <a:lstStyle/>
          <a:p>
            <a:r>
              <a:rPr lang="en-US" dirty="0"/>
              <a:t>A dynamic simulation tool for</a:t>
            </a:r>
          </a:p>
          <a:p>
            <a:pPr lvl="1"/>
            <a:r>
              <a:rPr lang="en-US" dirty="0"/>
              <a:t>Testing theories</a:t>
            </a:r>
          </a:p>
          <a:p>
            <a:pPr lvl="1"/>
            <a:r>
              <a:rPr lang="en-US" dirty="0"/>
              <a:t>Understanding system behavior</a:t>
            </a:r>
          </a:p>
          <a:p>
            <a:pPr lvl="1"/>
            <a:r>
              <a:rPr lang="en-US" dirty="0"/>
              <a:t>Making informed decisions about the management and development of resources</a:t>
            </a:r>
          </a:p>
          <a:p>
            <a:r>
              <a:rPr lang="en-US" dirty="0"/>
              <a:t>Unique qualities:</a:t>
            </a:r>
          </a:p>
          <a:p>
            <a:pPr lvl="1"/>
            <a:r>
              <a:rPr lang="en-US" dirty="0"/>
              <a:t>Highly graphical user interface</a:t>
            </a:r>
          </a:p>
          <a:p>
            <a:pPr lvl="1"/>
            <a:r>
              <a:rPr lang="en-US" dirty="0"/>
              <a:t>Probabilistic simulator</a:t>
            </a:r>
          </a:p>
          <a:p>
            <a:pPr lvl="1"/>
            <a:r>
              <a:rPr lang="en-US" dirty="0"/>
              <a:t>Continuous and discrete</a:t>
            </a:r>
          </a:p>
          <a:p>
            <a:endParaRPr lang="en-US" dirty="0"/>
          </a:p>
        </p:txBody>
      </p:sp>
      <p:sp>
        <p:nvSpPr>
          <p:cNvPr id="4" name="Footer Placeholder 3">
            <a:extLst>
              <a:ext uri="{FF2B5EF4-FFF2-40B4-BE49-F238E27FC236}">
                <a16:creationId xmlns:a16="http://schemas.microsoft.com/office/drawing/2014/main" id="{AC85B989-7BE5-0070-2FD4-CC5449DFE243}"/>
              </a:ext>
            </a:extLst>
          </p:cNvPr>
          <p:cNvSpPr>
            <a:spLocks noGrp="1"/>
          </p:cNvSpPr>
          <p:nvPr>
            <p:ph type="ftr" sz="quarter" idx="11"/>
          </p:nvPr>
        </p:nvSpPr>
        <p:spPr>
          <a:xfrm>
            <a:off x="1669832" y="6356350"/>
            <a:ext cx="4114800" cy="365125"/>
          </a:xfrm>
        </p:spPr>
        <p:txBody>
          <a:bodyPr/>
          <a:lstStyle/>
          <a:p>
            <a:r>
              <a:rPr lang="en-US"/>
              <a:t>© GoldSim Technology Group LLC, 2024</a:t>
            </a:r>
          </a:p>
        </p:txBody>
      </p:sp>
      <p:sp>
        <p:nvSpPr>
          <p:cNvPr id="5" name="Slide Number Placeholder 4">
            <a:extLst>
              <a:ext uri="{FF2B5EF4-FFF2-40B4-BE49-F238E27FC236}">
                <a16:creationId xmlns:a16="http://schemas.microsoft.com/office/drawing/2014/main" id="{3CED3DF0-8B70-76C3-2297-19D83B53A27D}"/>
              </a:ext>
            </a:extLst>
          </p:cNvPr>
          <p:cNvSpPr>
            <a:spLocks noGrp="1"/>
          </p:cNvSpPr>
          <p:nvPr>
            <p:ph type="sldNum" sz="quarter" idx="12"/>
          </p:nvPr>
        </p:nvSpPr>
        <p:spPr>
          <a:xfrm>
            <a:off x="11502520" y="6356350"/>
            <a:ext cx="517109" cy="365125"/>
          </a:xfrm>
        </p:spPr>
        <p:txBody>
          <a:bodyPr/>
          <a:lstStyle/>
          <a:p>
            <a:fld id="{77B1736C-8822-4283-A857-C47D1852D607}" type="slidenum">
              <a:rPr lang="en-US" smtClean="0"/>
              <a:pPr/>
              <a:t>4</a:t>
            </a:fld>
            <a:endParaRPr lang="en-US"/>
          </a:p>
        </p:txBody>
      </p:sp>
    </p:spTree>
    <p:extLst>
      <p:ext uri="{BB962C8B-B14F-4D97-AF65-F5344CB8AC3E}">
        <p14:creationId xmlns:p14="http://schemas.microsoft.com/office/powerpoint/2010/main" val="3213945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505286" y="365125"/>
            <a:ext cx="10515600" cy="1325563"/>
          </a:xfrm>
        </p:spPr>
        <p:txBody>
          <a:bodyPr/>
          <a:lstStyle/>
          <a:p>
            <a:r>
              <a:rPr lang="en-US"/>
              <a:t>Images, Graphics and Text</a:t>
            </a:r>
            <a:endParaRPr lang="en-US" dirty="0"/>
          </a:p>
        </p:txBody>
      </p:sp>
      <p:sp>
        <p:nvSpPr>
          <p:cNvPr id="9" name="Content Placeholder 8">
            <a:extLst>
              <a:ext uri="{FF2B5EF4-FFF2-40B4-BE49-F238E27FC236}">
                <a16:creationId xmlns:a16="http://schemas.microsoft.com/office/drawing/2014/main" id="{06605C78-9F24-7E58-6BF8-916FBAEF44D8}"/>
              </a:ext>
            </a:extLst>
          </p:cNvPr>
          <p:cNvSpPr>
            <a:spLocks noGrp="1"/>
          </p:cNvSpPr>
          <p:nvPr>
            <p:ph idx="1"/>
          </p:nvPr>
        </p:nvSpPr>
        <p:spPr/>
        <p:txBody>
          <a:bodyPr/>
          <a:lstStyle/>
          <a:p>
            <a:endParaRPr lang="en-US"/>
          </a:p>
        </p:txBody>
      </p:sp>
      <p:sp>
        <p:nvSpPr>
          <p:cNvPr id="3" name="Footer Placeholder 2"/>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2" name="Slide Number Placeholder 1">
            <a:extLst>
              <a:ext uri="{FF2B5EF4-FFF2-40B4-BE49-F238E27FC236}">
                <a16:creationId xmlns:a16="http://schemas.microsoft.com/office/drawing/2014/main" id="{75ACDB3B-2F4E-C525-4344-55D699A1003E}"/>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pPr/>
              <a:t>40</a:t>
            </a:fld>
            <a:endParaRPr lang="en-US" dirty="0"/>
          </a:p>
        </p:txBody>
      </p:sp>
      <p:pic>
        <p:nvPicPr>
          <p:cNvPr id="4" name="Picture 3"/>
          <p:cNvPicPr>
            <a:picLocks noChangeAspect="1"/>
          </p:cNvPicPr>
          <p:nvPr/>
        </p:nvPicPr>
        <p:blipFill>
          <a:blip r:embed="rId2"/>
          <a:stretch>
            <a:fillRect/>
          </a:stretch>
        </p:blipFill>
        <p:spPr>
          <a:xfrm>
            <a:off x="3764357" y="1770741"/>
            <a:ext cx="5613913" cy="4107211"/>
          </a:xfrm>
          <a:prstGeom prst="rect">
            <a:avLst/>
          </a:prstGeom>
        </p:spPr>
      </p:pic>
    </p:spTree>
    <p:extLst>
      <p:ext uri="{BB962C8B-B14F-4D97-AF65-F5344CB8AC3E}">
        <p14:creationId xmlns:p14="http://schemas.microsoft.com/office/powerpoint/2010/main" val="1915587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505286" y="365125"/>
            <a:ext cx="10515600" cy="1325563"/>
          </a:xfrm>
        </p:spPr>
        <p:txBody>
          <a:bodyPr/>
          <a:lstStyle/>
          <a:p>
            <a:r>
              <a:rPr lang="en-US"/>
              <a:t>Notes and Hyperlinks</a:t>
            </a:r>
            <a:endParaRPr lang="en-US" dirty="0"/>
          </a:p>
        </p:txBody>
      </p:sp>
      <p:sp>
        <p:nvSpPr>
          <p:cNvPr id="9" name="Content Placeholder 8">
            <a:extLst>
              <a:ext uri="{FF2B5EF4-FFF2-40B4-BE49-F238E27FC236}">
                <a16:creationId xmlns:a16="http://schemas.microsoft.com/office/drawing/2014/main" id="{2A652D49-D2E6-B688-14E6-3DA3970EE989}"/>
              </a:ext>
            </a:extLst>
          </p:cNvPr>
          <p:cNvSpPr>
            <a:spLocks noGrp="1"/>
          </p:cNvSpPr>
          <p:nvPr>
            <p:ph idx="1"/>
          </p:nvPr>
        </p:nvSpPr>
        <p:spPr/>
        <p:txBody>
          <a:bodyPr/>
          <a:lstStyle/>
          <a:p>
            <a:endParaRPr lang="en-US"/>
          </a:p>
        </p:txBody>
      </p:sp>
      <p:sp>
        <p:nvSpPr>
          <p:cNvPr id="3" name="Footer Placeholder 2"/>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2" name="Slide Number Placeholder 1">
            <a:extLst>
              <a:ext uri="{FF2B5EF4-FFF2-40B4-BE49-F238E27FC236}">
                <a16:creationId xmlns:a16="http://schemas.microsoft.com/office/drawing/2014/main" id="{875C2E63-CED2-0A00-BE2C-DA35EC8A983C}"/>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pPr/>
              <a:t>41</a:t>
            </a:fld>
            <a:endParaRPr lang="en-US" dirty="0"/>
          </a:p>
        </p:txBody>
      </p:sp>
      <p:pic>
        <p:nvPicPr>
          <p:cNvPr id="5" name="Picture 4"/>
          <p:cNvPicPr>
            <a:picLocks noChangeAspect="1"/>
          </p:cNvPicPr>
          <p:nvPr/>
        </p:nvPicPr>
        <p:blipFill>
          <a:blip r:embed="rId2"/>
          <a:stretch>
            <a:fillRect/>
          </a:stretch>
        </p:blipFill>
        <p:spPr>
          <a:xfrm>
            <a:off x="3000560" y="1412215"/>
            <a:ext cx="6459829" cy="4726094"/>
          </a:xfrm>
          <a:prstGeom prst="rect">
            <a:avLst/>
          </a:prstGeom>
        </p:spPr>
      </p:pic>
    </p:spTree>
    <p:extLst>
      <p:ext uri="{BB962C8B-B14F-4D97-AF65-F5344CB8AC3E}">
        <p14:creationId xmlns:p14="http://schemas.microsoft.com/office/powerpoint/2010/main" val="2253798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286" y="365125"/>
            <a:ext cx="10515600" cy="1325563"/>
          </a:xfrm>
        </p:spPr>
        <p:txBody>
          <a:bodyPr/>
          <a:lstStyle/>
          <a:p>
            <a:r>
              <a:rPr lang="en-US"/>
              <a:t>Examples of Documentation</a:t>
            </a:r>
            <a:endParaRPr lang="en-US" dirty="0"/>
          </a:p>
        </p:txBody>
      </p:sp>
      <p:sp>
        <p:nvSpPr>
          <p:cNvPr id="11" name="Content Placeholder 10">
            <a:extLst>
              <a:ext uri="{FF2B5EF4-FFF2-40B4-BE49-F238E27FC236}">
                <a16:creationId xmlns:a16="http://schemas.microsoft.com/office/drawing/2014/main" id="{4AE25DBD-A802-982C-D288-3EE91EB5512E}"/>
              </a:ext>
            </a:extLst>
          </p:cNvPr>
          <p:cNvSpPr>
            <a:spLocks noGrp="1"/>
          </p:cNvSpPr>
          <p:nvPr>
            <p:ph idx="1"/>
          </p:nvPr>
        </p:nvSpPr>
        <p:spPr/>
        <p:txBody>
          <a:bodyPr/>
          <a:lstStyle/>
          <a:p>
            <a:endParaRPr lang="en-US"/>
          </a:p>
        </p:txBody>
      </p:sp>
      <p:sp>
        <p:nvSpPr>
          <p:cNvPr id="4" name="Footer Placeholder 3"/>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5" name="Slide Number Placeholder 4">
            <a:extLst>
              <a:ext uri="{FF2B5EF4-FFF2-40B4-BE49-F238E27FC236}">
                <a16:creationId xmlns:a16="http://schemas.microsoft.com/office/drawing/2014/main" id="{EB8085F1-39F2-FF2A-CA30-85C3C988DE4D}"/>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pPr/>
              <a:t>42</a:t>
            </a:fld>
            <a:endParaRPr lang="en-US" dirty="0"/>
          </a:p>
        </p:txBody>
      </p:sp>
      <p:pic>
        <p:nvPicPr>
          <p:cNvPr id="7" name="Picture 6"/>
          <p:cNvPicPr>
            <a:picLocks noChangeAspect="1"/>
          </p:cNvPicPr>
          <p:nvPr/>
        </p:nvPicPr>
        <p:blipFill>
          <a:blip r:embed="rId2"/>
          <a:stretch>
            <a:fillRect/>
          </a:stretch>
        </p:blipFill>
        <p:spPr>
          <a:xfrm>
            <a:off x="3315393" y="1385836"/>
            <a:ext cx="5848297" cy="4726885"/>
          </a:xfrm>
          <a:prstGeom prst="rect">
            <a:avLst/>
          </a:prstGeom>
        </p:spPr>
      </p:pic>
      <p:pic>
        <p:nvPicPr>
          <p:cNvPr id="3" name="Picture 2"/>
          <p:cNvPicPr>
            <a:picLocks noChangeAspect="1"/>
          </p:cNvPicPr>
          <p:nvPr/>
        </p:nvPicPr>
        <p:blipFill>
          <a:blip r:embed="rId3"/>
          <a:stretch>
            <a:fillRect/>
          </a:stretch>
        </p:blipFill>
        <p:spPr>
          <a:xfrm>
            <a:off x="3315393" y="1385837"/>
            <a:ext cx="6109091" cy="4726885"/>
          </a:xfrm>
          <a:prstGeom prst="rect">
            <a:avLst/>
          </a:prstGeom>
        </p:spPr>
      </p:pic>
    </p:spTree>
    <p:extLst>
      <p:ext uri="{BB962C8B-B14F-4D97-AF65-F5344CB8AC3E}">
        <p14:creationId xmlns:p14="http://schemas.microsoft.com/office/powerpoint/2010/main" val="386956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286" y="365125"/>
            <a:ext cx="10515600" cy="1325563"/>
          </a:xfrm>
        </p:spPr>
        <p:txBody>
          <a:bodyPr/>
          <a:lstStyle/>
          <a:p>
            <a:r>
              <a:rPr lang="en-US"/>
              <a:t>Versioning</a:t>
            </a:r>
            <a:endParaRPr lang="en-US" dirty="0"/>
          </a:p>
        </p:txBody>
      </p:sp>
      <p:sp>
        <p:nvSpPr>
          <p:cNvPr id="11" name="Content Placeholder 10">
            <a:extLst>
              <a:ext uri="{FF2B5EF4-FFF2-40B4-BE49-F238E27FC236}">
                <a16:creationId xmlns:a16="http://schemas.microsoft.com/office/drawing/2014/main" id="{515AC71E-F37F-016F-71D4-75F68B71E649}"/>
              </a:ext>
            </a:extLst>
          </p:cNvPr>
          <p:cNvSpPr>
            <a:spLocks noGrp="1"/>
          </p:cNvSpPr>
          <p:nvPr>
            <p:ph idx="1"/>
          </p:nvPr>
        </p:nvSpPr>
        <p:spPr/>
        <p:txBody>
          <a:bodyPr/>
          <a:lstStyle/>
          <a:p>
            <a:endParaRPr lang="en-US"/>
          </a:p>
        </p:txBody>
      </p:sp>
      <p:sp>
        <p:nvSpPr>
          <p:cNvPr id="5" name="Footer Placeholder 4"/>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3" name="Slide Number Placeholder 2">
            <a:extLst>
              <a:ext uri="{FF2B5EF4-FFF2-40B4-BE49-F238E27FC236}">
                <a16:creationId xmlns:a16="http://schemas.microsoft.com/office/drawing/2014/main" id="{1D5CAA54-82A6-3C37-FF41-A28F177320B7}"/>
              </a:ext>
            </a:extLst>
          </p:cNvPr>
          <p:cNvSpPr>
            <a:spLocks noGrp="1"/>
          </p:cNvSpPr>
          <p:nvPr>
            <p:ph type="sldNum" sz="quarter" idx="12"/>
          </p:nvPr>
        </p:nvSpPr>
        <p:spPr>
          <a:xfrm>
            <a:off x="11502520" y="6356350"/>
            <a:ext cx="517109" cy="365125"/>
          </a:xfrm>
        </p:spPr>
        <p:txBody>
          <a:bodyPr/>
          <a:lstStyle/>
          <a:p>
            <a:fld id="{6113E31D-E2AB-40D1-8B51-AFA5AFEF393A}" type="slidenum">
              <a:rPr lang="en-US" smtClean="0"/>
              <a:pPr/>
              <a:t>43</a:t>
            </a:fld>
            <a:endParaRPr lang="en-US" dirty="0"/>
          </a:p>
        </p:txBody>
      </p:sp>
      <p:pic>
        <p:nvPicPr>
          <p:cNvPr id="7" name="Picture 6"/>
          <p:cNvPicPr>
            <a:picLocks noChangeAspect="1"/>
          </p:cNvPicPr>
          <p:nvPr/>
        </p:nvPicPr>
        <p:blipFill>
          <a:blip r:embed="rId2"/>
          <a:stretch>
            <a:fillRect/>
          </a:stretch>
        </p:blipFill>
        <p:spPr>
          <a:xfrm>
            <a:off x="5322695" y="1690688"/>
            <a:ext cx="5323809" cy="3742857"/>
          </a:xfrm>
          <a:prstGeom prst="rect">
            <a:avLst/>
          </a:prstGeom>
        </p:spPr>
      </p:pic>
      <p:pic>
        <p:nvPicPr>
          <p:cNvPr id="8" name="Picture 7"/>
          <p:cNvPicPr>
            <a:picLocks noChangeAspect="1"/>
          </p:cNvPicPr>
          <p:nvPr/>
        </p:nvPicPr>
        <p:blipFill>
          <a:blip r:embed="rId3"/>
          <a:stretch>
            <a:fillRect/>
          </a:stretch>
        </p:blipFill>
        <p:spPr>
          <a:xfrm>
            <a:off x="2258830" y="1603073"/>
            <a:ext cx="2438095" cy="4409524"/>
          </a:xfrm>
          <a:prstGeom prst="rect">
            <a:avLst/>
          </a:prstGeom>
        </p:spPr>
      </p:pic>
    </p:spTree>
    <p:extLst>
      <p:ext uri="{BB962C8B-B14F-4D97-AF65-F5344CB8AC3E}">
        <p14:creationId xmlns:p14="http://schemas.microsoft.com/office/powerpoint/2010/main" val="3101887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952901" y="356191"/>
            <a:ext cx="10164277" cy="1236794"/>
          </a:xfrm>
        </p:spPr>
        <p:txBody>
          <a:bodyPr>
            <a:normAutofit fontScale="90000"/>
          </a:bodyPr>
          <a:lstStyle/>
          <a:p>
            <a:pPr algn="ctr"/>
            <a:r>
              <a:rPr lang="en-US" dirty="0">
                <a:solidFill>
                  <a:schemeClr val="accent2"/>
                </a:solidFill>
              </a:rPr>
              <a:t>Introduction to the Contaminant Transport Module</a:t>
            </a:r>
          </a:p>
        </p:txBody>
      </p:sp>
      <p:pic>
        <p:nvPicPr>
          <p:cNvPr id="7" name="Picture 6">
            <a:extLst>
              <a:ext uri="{FF2B5EF4-FFF2-40B4-BE49-F238E27FC236}">
                <a16:creationId xmlns:a16="http://schemas.microsoft.com/office/drawing/2014/main" id="{A27970C4-ADF6-1C24-F7D0-D3782ABAEE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19953" y="1918306"/>
            <a:ext cx="6452363" cy="4298887"/>
          </a:xfrm>
          <a:prstGeom prst="rect">
            <a:avLst/>
          </a:prstGeom>
        </p:spPr>
      </p:pic>
      <p:sp>
        <p:nvSpPr>
          <p:cNvPr id="8" name="Footer Placeholder 7">
            <a:extLst>
              <a:ext uri="{FF2B5EF4-FFF2-40B4-BE49-F238E27FC236}">
                <a16:creationId xmlns:a16="http://schemas.microsoft.com/office/drawing/2014/main" id="{F1198F35-BFBE-6506-7DBB-0A7EA4E30B29}"/>
              </a:ext>
            </a:extLst>
          </p:cNvPr>
          <p:cNvSpPr>
            <a:spLocks noGrp="1"/>
          </p:cNvSpPr>
          <p:nvPr>
            <p:ph type="ftr" sz="quarter" idx="11"/>
          </p:nvPr>
        </p:nvSpPr>
        <p:spPr>
          <a:xfrm>
            <a:off x="228600" y="6324602"/>
            <a:ext cx="4114800" cy="365125"/>
          </a:xfrm>
          <a:prstGeom prst="rect">
            <a:avLst/>
          </a:prstGeom>
        </p:spPr>
        <p:txBody>
          <a:bodyPr vert="horz" lIns="0" tIns="0" rIns="0" bIns="0" rtlCol="0" anchor="ctr"/>
          <a:lstStyle>
            <a:defPPr>
              <a:defRPr lang="en-US"/>
            </a:defPPr>
            <a:lvl1pPr marL="0" algn="l" defTabSz="914400" rtl="0" eaLnBrk="1" latinLnBrk="0" hangingPunct="1">
              <a:defRPr sz="675" kern="1200">
                <a:solidFill>
                  <a:schemeClr val="bg1"/>
                </a:solidFill>
                <a:latin typeface="Aptos" panose="020B00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cs typeface="Arial" charset="0"/>
              </a:rPr>
              <a:t>© GoldSim Technology Group LLC, 2024</a:t>
            </a:r>
            <a:endParaRPr lang="en-US" cap="none" dirty="0">
              <a:solidFill>
                <a:schemeClr val="bg1"/>
              </a:solidFill>
              <a:cs typeface="Arial" charset="0"/>
            </a:endParaRPr>
          </a:p>
        </p:txBody>
      </p:sp>
    </p:spTree>
    <p:extLst>
      <p:ext uri="{BB962C8B-B14F-4D97-AF65-F5344CB8AC3E}">
        <p14:creationId xmlns:p14="http://schemas.microsoft.com/office/powerpoint/2010/main" val="270099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377" y="285751"/>
            <a:ext cx="11525693" cy="838200"/>
          </a:xfrm>
        </p:spPr>
        <p:txBody>
          <a:bodyPr>
            <a:noAutofit/>
          </a:bodyPr>
          <a:lstStyle/>
          <a:p>
            <a:r>
              <a:rPr lang="en-US" sz="4000" dirty="0"/>
              <a:t>GoldSim and the Contaminant Transport Module</a:t>
            </a:r>
          </a:p>
        </p:txBody>
      </p:sp>
      <p:sp>
        <p:nvSpPr>
          <p:cNvPr id="3" name="Content Placeholder 2"/>
          <p:cNvSpPr>
            <a:spLocks noGrp="1"/>
          </p:cNvSpPr>
          <p:nvPr>
            <p:ph idx="1"/>
          </p:nvPr>
        </p:nvSpPr>
        <p:spPr>
          <a:xfrm>
            <a:off x="281765" y="1424762"/>
            <a:ext cx="9603682" cy="5019675"/>
          </a:xfrm>
        </p:spPr>
        <p:txBody>
          <a:bodyPr>
            <a:normAutofit/>
          </a:bodyPr>
          <a:lstStyle/>
          <a:p>
            <a:pPr lvl="1"/>
            <a:r>
              <a:rPr lang="en-US" sz="2400" dirty="0"/>
              <a:t>The basic GoldSim framework consists of a flexible set of tools for creating dynamic, probabilistic simulations of nearly any kind of complex system.</a:t>
            </a:r>
          </a:p>
          <a:p>
            <a:pPr lvl="2"/>
            <a:r>
              <a:rPr lang="en-US" sz="2000" dirty="0"/>
              <a:t>These tools are very abstract (like a programming language).</a:t>
            </a:r>
          </a:p>
          <a:p>
            <a:pPr lvl="2"/>
            <a:r>
              <a:rPr lang="en-US" sz="2000" dirty="0"/>
              <a:t>They simply carry out mathematical calculations (e.g., numerical integration) that are applicable to many types of problems.</a:t>
            </a:r>
          </a:p>
          <a:p>
            <a:pPr lvl="1"/>
            <a:r>
              <a:rPr lang="en-US" sz="2400" dirty="0"/>
              <a:t>In order to simulate some kinds of complex systems, such tools are not sufficient. Therefore, GoldSim has several specialized extension modules to facilitate simulation of some types of systems.</a:t>
            </a:r>
          </a:p>
          <a:p>
            <a:pPr lvl="1"/>
            <a:r>
              <a:rPr lang="en-US" sz="2400" dirty="0"/>
              <a:t>The </a:t>
            </a:r>
            <a:r>
              <a:rPr lang="en-US" sz="2400" dirty="0">
                <a:solidFill>
                  <a:srgbClr val="FF0000"/>
                </a:solidFill>
              </a:rPr>
              <a:t>Contaminant Transport Module </a:t>
            </a:r>
            <a:r>
              <a:rPr lang="en-US" sz="2400" dirty="0"/>
              <a:t>is a set of specialized elements that are added to GoldSim to support complex contaminant transport simulations.</a:t>
            </a:r>
          </a:p>
        </p:txBody>
      </p:sp>
      <p:sp>
        <p:nvSpPr>
          <p:cNvPr id="6" name="Footer Placeholder 3"/>
          <p:cNvSpPr>
            <a:spLocks noGrp="1"/>
          </p:cNvSpPr>
          <p:nvPr>
            <p:ph type="ftr" sz="quarter" idx="11"/>
          </p:nvPr>
        </p:nvSpPr>
        <p:spPr/>
        <p:txBody>
          <a:bodyPr/>
          <a:lstStyle/>
          <a:p>
            <a:r>
              <a:rPr lang="en-US" dirty="0"/>
              <a:t>© GoldSim Technology Group LLC, 2024</a:t>
            </a:r>
          </a:p>
        </p:txBody>
      </p:sp>
    </p:spTree>
    <p:extLst>
      <p:ext uri="{BB962C8B-B14F-4D97-AF65-F5344CB8AC3E}">
        <p14:creationId xmlns:p14="http://schemas.microsoft.com/office/powerpoint/2010/main" val="3280572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40" y="1143000"/>
            <a:ext cx="9747221" cy="5019675"/>
          </a:xfrm>
        </p:spPr>
        <p:txBody>
          <a:bodyPr>
            <a:normAutofit/>
          </a:bodyPr>
          <a:lstStyle/>
          <a:p>
            <a:pPr lvl="1"/>
            <a:r>
              <a:rPr lang="en-US" sz="2400" dirty="0"/>
              <a:t>The Contaminant Transport Module is powerful and complex.</a:t>
            </a:r>
          </a:p>
          <a:p>
            <a:pPr lvl="1"/>
            <a:r>
              <a:rPr lang="en-US" sz="2400" dirty="0"/>
              <a:t>Today we will simply provide an overview.</a:t>
            </a:r>
            <a:endParaRPr lang="en-US" sz="2000" dirty="0"/>
          </a:p>
          <a:p>
            <a:pPr lvl="1"/>
            <a:r>
              <a:rPr lang="en-US" sz="2400" dirty="0"/>
              <a:t>Due to the limited amount of time, will not work through examples together.  Instead, I will simply present a number of examples.</a:t>
            </a:r>
            <a:endParaRPr lang="en-US" sz="2400" dirty="0">
              <a:solidFill>
                <a:srgbClr val="FF0000"/>
              </a:solidFill>
            </a:endParaRPr>
          </a:p>
          <a:p>
            <a:pPr lvl="1"/>
            <a:r>
              <a:rPr lang="en-US" sz="2400" dirty="0"/>
              <a:t>The Contaminant Transport Module is described in great detail in a free online course:</a:t>
            </a:r>
            <a:endParaRPr lang="en-US" sz="2000" dirty="0"/>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sp>
        <p:nvSpPr>
          <p:cNvPr id="7" name="Title 1">
            <a:extLst>
              <a:ext uri="{FF2B5EF4-FFF2-40B4-BE49-F238E27FC236}">
                <a16:creationId xmlns:a16="http://schemas.microsoft.com/office/drawing/2014/main" id="{6A22ADE9-930E-7B7F-0A04-8E3339B5D356}"/>
              </a:ext>
            </a:extLst>
          </p:cNvPr>
          <p:cNvSpPr>
            <a:spLocks noGrp="1"/>
          </p:cNvSpPr>
          <p:nvPr>
            <p:ph type="title"/>
          </p:nvPr>
        </p:nvSpPr>
        <p:spPr>
          <a:xfrm>
            <a:off x="90377" y="285751"/>
            <a:ext cx="11525693" cy="838200"/>
          </a:xfrm>
        </p:spPr>
        <p:txBody>
          <a:bodyPr>
            <a:noAutofit/>
          </a:bodyPr>
          <a:lstStyle/>
          <a:p>
            <a:r>
              <a:rPr lang="en-US" sz="4000" dirty="0"/>
              <a:t>GoldSim and the Contaminant Transport Module</a:t>
            </a:r>
          </a:p>
        </p:txBody>
      </p:sp>
      <p:pic>
        <p:nvPicPr>
          <p:cNvPr id="9" name="Picture 8">
            <a:extLst>
              <a:ext uri="{FF2B5EF4-FFF2-40B4-BE49-F238E27FC236}">
                <a16:creationId xmlns:a16="http://schemas.microsoft.com/office/drawing/2014/main" id="{5FD1C4AA-40B5-D61E-E22F-EC28394B0895}"/>
              </a:ext>
            </a:extLst>
          </p:cNvPr>
          <p:cNvPicPr>
            <a:picLocks noChangeAspect="1"/>
          </p:cNvPicPr>
          <p:nvPr/>
        </p:nvPicPr>
        <p:blipFill>
          <a:blip r:embed="rId2"/>
          <a:stretch>
            <a:fillRect/>
          </a:stretch>
        </p:blipFill>
        <p:spPr>
          <a:xfrm>
            <a:off x="3536047" y="3096589"/>
            <a:ext cx="4143886" cy="3102445"/>
          </a:xfrm>
          <a:prstGeom prst="rect">
            <a:avLst/>
          </a:prstGeom>
        </p:spPr>
      </p:pic>
    </p:spTree>
    <p:extLst>
      <p:ext uri="{BB962C8B-B14F-4D97-AF65-F5344CB8AC3E}">
        <p14:creationId xmlns:p14="http://schemas.microsoft.com/office/powerpoint/2010/main" val="2284381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3540" y="1143000"/>
            <a:ext cx="9747221" cy="5019675"/>
          </a:xfrm>
        </p:spPr>
        <p:txBody>
          <a:bodyPr>
            <a:normAutofit/>
          </a:bodyPr>
          <a:lstStyle/>
          <a:p>
            <a:pPr lvl="1"/>
            <a:r>
              <a:rPr lang="en-US" sz="2400" dirty="0"/>
              <a:t>The module is used to simulate the movement of mass (typically contaminants) through natural (and engineered) systems.</a:t>
            </a:r>
          </a:p>
          <a:p>
            <a:pPr lvl="1"/>
            <a:r>
              <a:rPr lang="en-US" sz="2400" dirty="0"/>
              <a:t>Produces predictions of </a:t>
            </a:r>
            <a:r>
              <a:rPr lang="en-US" sz="2400" dirty="0">
                <a:solidFill>
                  <a:srgbClr val="FF0000"/>
                </a:solidFill>
              </a:rPr>
              <a:t>mass transport rates </a:t>
            </a:r>
            <a:r>
              <a:rPr lang="en-US" sz="2400" dirty="0"/>
              <a:t>at defined locations, </a:t>
            </a:r>
            <a:r>
              <a:rPr lang="en-US" sz="2400" dirty="0">
                <a:solidFill>
                  <a:srgbClr val="FF0000"/>
                </a:solidFill>
              </a:rPr>
              <a:t>concentrations</a:t>
            </a:r>
            <a:r>
              <a:rPr lang="en-US" sz="2400" dirty="0"/>
              <a:t> in specified environmental media (e.g., water, soil), and </a:t>
            </a:r>
            <a:r>
              <a:rPr lang="en-US" sz="2400" dirty="0">
                <a:solidFill>
                  <a:srgbClr val="FF0000"/>
                </a:solidFill>
              </a:rPr>
              <a:t>impacts</a:t>
            </a:r>
            <a:r>
              <a:rPr lang="en-US" sz="2400" dirty="0"/>
              <a:t> to defined human receptors (e.g., dose, health risk).</a:t>
            </a:r>
            <a:endParaRPr lang="en-US" sz="2000" dirty="0"/>
          </a:p>
          <a:p>
            <a:pPr lvl="1"/>
            <a:r>
              <a:rPr lang="en-US" sz="2400" dirty="0"/>
              <a:t>Processes that can be simulated include </a:t>
            </a:r>
            <a:r>
              <a:rPr lang="en-US" sz="2400" dirty="0">
                <a:solidFill>
                  <a:srgbClr val="FF0000"/>
                </a:solidFill>
              </a:rPr>
              <a:t>mixing</a:t>
            </a:r>
            <a:r>
              <a:rPr lang="en-US" sz="2400" dirty="0"/>
              <a:t>, </a:t>
            </a:r>
            <a:r>
              <a:rPr lang="en-US" sz="2400" dirty="0">
                <a:solidFill>
                  <a:srgbClr val="FF0000"/>
                </a:solidFill>
              </a:rPr>
              <a:t>solubility</a:t>
            </a:r>
            <a:r>
              <a:rPr lang="en-US" sz="2400" dirty="0"/>
              <a:t> constraints, </a:t>
            </a:r>
            <a:r>
              <a:rPr lang="en-US" sz="2400" dirty="0">
                <a:solidFill>
                  <a:srgbClr val="FF0000"/>
                </a:solidFill>
              </a:rPr>
              <a:t>sorption</a:t>
            </a:r>
            <a:r>
              <a:rPr lang="en-US" sz="2400" dirty="0"/>
              <a:t>, </a:t>
            </a:r>
            <a:r>
              <a:rPr lang="en-US" sz="2400" dirty="0">
                <a:solidFill>
                  <a:srgbClr val="FF0000"/>
                </a:solidFill>
              </a:rPr>
              <a:t>advection</a:t>
            </a:r>
            <a:r>
              <a:rPr lang="en-US" sz="2400" dirty="0"/>
              <a:t>, </a:t>
            </a:r>
            <a:r>
              <a:rPr lang="en-US" sz="2400" dirty="0">
                <a:solidFill>
                  <a:srgbClr val="FF0000"/>
                </a:solidFill>
              </a:rPr>
              <a:t>dispersion</a:t>
            </a:r>
            <a:r>
              <a:rPr lang="en-US" sz="2400" dirty="0"/>
              <a:t>, </a:t>
            </a:r>
            <a:r>
              <a:rPr lang="en-US" sz="2400" dirty="0">
                <a:solidFill>
                  <a:srgbClr val="FF0000"/>
                </a:solidFill>
              </a:rPr>
              <a:t>diffusion</a:t>
            </a:r>
            <a:r>
              <a:rPr lang="en-US" sz="2400" dirty="0"/>
              <a:t>, and chemical </a:t>
            </a:r>
            <a:r>
              <a:rPr lang="en-US" sz="2400" dirty="0">
                <a:solidFill>
                  <a:srgbClr val="FF0000"/>
                </a:solidFill>
              </a:rPr>
              <a:t>reactions</a:t>
            </a:r>
            <a:r>
              <a:rPr lang="en-US" sz="2400" dirty="0"/>
              <a:t> and radioactive </a:t>
            </a:r>
            <a:r>
              <a:rPr lang="en-US" sz="2400" dirty="0">
                <a:solidFill>
                  <a:srgbClr val="FF0000"/>
                </a:solidFill>
              </a:rPr>
              <a:t>decay and ingrowth.</a:t>
            </a:r>
          </a:p>
          <a:p>
            <a:pPr lvl="1"/>
            <a:r>
              <a:rPr lang="en-US" sz="2400" dirty="0"/>
              <a:t>Can this be done with basic GoldSim?</a:t>
            </a:r>
          </a:p>
          <a:p>
            <a:pPr lvl="2"/>
            <a:r>
              <a:rPr lang="en-US" sz="2000" dirty="0"/>
              <a:t>Simple mixing problems could be simulated, but any complex processes would be difficult or impossible to simulate without the Contaminant Transport Module.</a:t>
            </a:r>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sp>
        <p:nvSpPr>
          <p:cNvPr id="7" name="Title 1">
            <a:extLst>
              <a:ext uri="{FF2B5EF4-FFF2-40B4-BE49-F238E27FC236}">
                <a16:creationId xmlns:a16="http://schemas.microsoft.com/office/drawing/2014/main" id="{6A22ADE9-930E-7B7F-0A04-8E3339B5D356}"/>
              </a:ext>
            </a:extLst>
          </p:cNvPr>
          <p:cNvSpPr>
            <a:spLocks noGrp="1"/>
          </p:cNvSpPr>
          <p:nvPr>
            <p:ph type="title"/>
          </p:nvPr>
        </p:nvSpPr>
        <p:spPr>
          <a:xfrm>
            <a:off x="90377" y="285751"/>
            <a:ext cx="11525693" cy="838200"/>
          </a:xfrm>
        </p:spPr>
        <p:txBody>
          <a:bodyPr>
            <a:noAutofit/>
          </a:bodyPr>
          <a:lstStyle/>
          <a:p>
            <a:r>
              <a:rPr lang="en-US" sz="4000" dirty="0"/>
              <a:t>GoldSim and the Contaminant Transport Module</a:t>
            </a:r>
          </a:p>
        </p:txBody>
      </p:sp>
    </p:spTree>
    <p:extLst>
      <p:ext uri="{BB962C8B-B14F-4D97-AF65-F5344CB8AC3E}">
        <p14:creationId xmlns:p14="http://schemas.microsoft.com/office/powerpoint/2010/main" val="3851176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12F15-4204-4B5E-87D8-6CEF04CEB4BF}"/>
              </a:ext>
            </a:extLst>
          </p:cNvPr>
          <p:cNvSpPr>
            <a:spLocks noGrp="1"/>
          </p:cNvSpPr>
          <p:nvPr>
            <p:ph type="title"/>
          </p:nvPr>
        </p:nvSpPr>
        <p:spPr>
          <a:xfrm>
            <a:off x="272265" y="242170"/>
            <a:ext cx="9393027" cy="838200"/>
          </a:xfrm>
        </p:spPr>
        <p:txBody>
          <a:bodyPr>
            <a:noAutofit/>
          </a:bodyPr>
          <a:lstStyle/>
          <a:p>
            <a:r>
              <a:rPr lang="en-US" sz="4000" dirty="0"/>
              <a:t>There are Two Contaminant Transport Module Versions</a:t>
            </a:r>
          </a:p>
        </p:txBody>
      </p:sp>
      <p:sp>
        <p:nvSpPr>
          <p:cNvPr id="3" name="Content Placeholder 2">
            <a:extLst>
              <a:ext uri="{FF2B5EF4-FFF2-40B4-BE49-F238E27FC236}">
                <a16:creationId xmlns:a16="http://schemas.microsoft.com/office/drawing/2014/main" id="{2B620D13-9BBF-4C01-A725-C40AF5EEC2CA}"/>
              </a:ext>
            </a:extLst>
          </p:cNvPr>
          <p:cNvSpPr>
            <a:spLocks noGrp="1"/>
          </p:cNvSpPr>
          <p:nvPr>
            <p:ph idx="1"/>
          </p:nvPr>
        </p:nvSpPr>
        <p:spPr>
          <a:xfrm>
            <a:off x="101009" y="1825627"/>
            <a:ext cx="9577247" cy="1401987"/>
          </a:xfrm>
        </p:spPr>
        <p:txBody>
          <a:bodyPr/>
          <a:lstStyle/>
          <a:p>
            <a:pPr lvl="1"/>
            <a:r>
              <a:rPr lang="en-US" sz="2400" dirty="0"/>
              <a:t>CT and RT</a:t>
            </a:r>
          </a:p>
          <a:p>
            <a:pPr lvl="1"/>
            <a:r>
              <a:rPr lang="en-US" sz="2400" dirty="0"/>
              <a:t>RT includes several specialized features primarily used to simulate the transport of radionuclides (e.g., simulation of decay chains)</a:t>
            </a:r>
          </a:p>
          <a:p>
            <a:endParaRPr lang="en-US" dirty="0"/>
          </a:p>
        </p:txBody>
      </p:sp>
      <p:sp>
        <p:nvSpPr>
          <p:cNvPr id="4" name="Footer Placeholder 3">
            <a:extLst>
              <a:ext uri="{FF2B5EF4-FFF2-40B4-BE49-F238E27FC236}">
                <a16:creationId xmlns:a16="http://schemas.microsoft.com/office/drawing/2014/main" id="{3B831EB6-7E36-45F9-B05E-801013EA345F}"/>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468388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altLang="en-US" sz="3200" dirty="0"/>
              <a:t>How Detailed and Highly Discretized Should Your Contaminant Transport Model Be?</a:t>
            </a:r>
            <a:endParaRPr lang="en-US" sz="3200" dirty="0"/>
          </a:p>
        </p:txBody>
      </p:sp>
      <p:sp>
        <p:nvSpPr>
          <p:cNvPr id="5" name="Content Placeholder 4"/>
          <p:cNvSpPr>
            <a:spLocks noGrp="1"/>
          </p:cNvSpPr>
          <p:nvPr>
            <p:ph idx="1"/>
          </p:nvPr>
        </p:nvSpPr>
        <p:spPr>
          <a:xfrm>
            <a:off x="227885" y="1815352"/>
            <a:ext cx="10515600" cy="2700140"/>
          </a:xfrm>
        </p:spPr>
        <p:txBody>
          <a:bodyPr>
            <a:normAutofit fontScale="25000" lnSpcReduction="20000"/>
          </a:bodyPr>
          <a:lstStyle/>
          <a:p>
            <a:pPr marL="512064" indent="-173736" defTabSz="0">
              <a:spcBef>
                <a:spcPts val="0"/>
              </a:spcBef>
            </a:pPr>
            <a:r>
              <a:rPr lang="en-US" sz="9600" dirty="0"/>
              <a:t>Just because you </a:t>
            </a:r>
            <a:r>
              <a:rPr lang="en-US" sz="9600" dirty="0">
                <a:solidFill>
                  <a:srgbClr val="FF0000"/>
                </a:solidFill>
              </a:rPr>
              <a:t>can</a:t>
            </a:r>
            <a:r>
              <a:rPr lang="en-US" sz="9600" dirty="0"/>
              <a:t> build a large, highly discretized model does not mean you </a:t>
            </a:r>
            <a:r>
              <a:rPr lang="en-US" sz="9600" dirty="0">
                <a:solidFill>
                  <a:srgbClr val="FF0000"/>
                </a:solidFill>
              </a:rPr>
              <a:t>should.</a:t>
            </a:r>
          </a:p>
          <a:p>
            <a:pPr marL="859536" lvl="1" indent="-173736"/>
            <a:r>
              <a:rPr lang="en-US" sz="8800" dirty="0"/>
              <a:t>How much uncertainty do you have in the source?</a:t>
            </a:r>
          </a:p>
          <a:p>
            <a:pPr marL="859536" lvl="1" indent="-173736"/>
            <a:r>
              <a:rPr lang="en-US" sz="8800" dirty="0"/>
              <a:t>How much uncertainty do you have in the key transport properties (e.g., partition coefficients, solubilities)?</a:t>
            </a:r>
          </a:p>
          <a:p>
            <a:pPr marL="859536" lvl="1" indent="-173736"/>
            <a:r>
              <a:rPr lang="en-US" sz="8800" dirty="0"/>
              <a:t>Do you really understand the dispersive characteristics of the system?</a:t>
            </a:r>
          </a:p>
          <a:p>
            <a:pPr marL="512064" indent="-173736"/>
            <a:r>
              <a:rPr lang="en-US" sz="9600" dirty="0"/>
              <a:t>As a general rule, our ability to predict concentrations is much poorer (i.e., subject to greater uncertainty) than our ability to predict flows.</a:t>
            </a:r>
          </a:p>
          <a:p>
            <a:endParaRPr lang="en-US" dirty="0"/>
          </a:p>
        </p:txBody>
      </p:sp>
      <p:sp>
        <p:nvSpPr>
          <p:cNvPr id="7"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66630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5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fade">
                                      <p:cBhvr>
                                        <p:cTn id="2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Applications</a:t>
            </a:r>
          </a:p>
        </p:txBody>
      </p:sp>
      <p:pic>
        <p:nvPicPr>
          <p:cNvPr id="11" name="Content Placeholder 10" descr="A collage of yellow barrels&#10;&#10;Description automatically generated">
            <a:extLst>
              <a:ext uri="{FF2B5EF4-FFF2-40B4-BE49-F238E27FC236}">
                <a16:creationId xmlns:a16="http://schemas.microsoft.com/office/drawing/2014/main" id="{C4F37914-6627-5109-A303-DA3A5D0FC77A}"/>
              </a:ext>
            </a:extLst>
          </p:cNvPr>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9631681" y="0"/>
            <a:ext cx="2560320" cy="6858000"/>
          </a:xfrm>
        </p:spPr>
      </p:pic>
      <p:sp>
        <p:nvSpPr>
          <p:cNvPr id="4" name="Footer Placeholder 3">
            <a:extLst>
              <a:ext uri="{FF2B5EF4-FFF2-40B4-BE49-F238E27FC236}">
                <a16:creationId xmlns:a16="http://schemas.microsoft.com/office/drawing/2014/main" id="{CB3D2465-1600-F3DD-A7BE-7B1391CD8D99}"/>
              </a:ext>
            </a:extLst>
          </p:cNvPr>
          <p:cNvSpPr>
            <a:spLocks noGrp="1"/>
          </p:cNvSpPr>
          <p:nvPr>
            <p:ph type="ftr" sz="quarter" idx="11"/>
          </p:nvPr>
        </p:nvSpPr>
        <p:spPr>
          <a:xfrm>
            <a:off x="1669832" y="6356350"/>
            <a:ext cx="4114800" cy="365125"/>
          </a:xfrm>
        </p:spPr>
        <p:txBody>
          <a:bodyPr/>
          <a:lstStyle/>
          <a:p>
            <a:r>
              <a:rPr lang="en-US"/>
              <a:t>© GoldSim Technology Group LLC, 2024</a:t>
            </a:r>
          </a:p>
        </p:txBody>
      </p:sp>
      <p:sp>
        <p:nvSpPr>
          <p:cNvPr id="7" name="Slide Number Placeholder 6">
            <a:extLst>
              <a:ext uri="{FF2B5EF4-FFF2-40B4-BE49-F238E27FC236}">
                <a16:creationId xmlns:a16="http://schemas.microsoft.com/office/drawing/2014/main" id="{09D696EE-268A-5A7C-619C-DC21130F4515}"/>
              </a:ext>
            </a:extLst>
          </p:cNvPr>
          <p:cNvSpPr>
            <a:spLocks noGrp="1"/>
          </p:cNvSpPr>
          <p:nvPr>
            <p:ph type="sldNum" sz="quarter" idx="12"/>
          </p:nvPr>
        </p:nvSpPr>
        <p:spPr>
          <a:xfrm>
            <a:off x="11502520" y="6356350"/>
            <a:ext cx="517109" cy="365125"/>
          </a:xfrm>
        </p:spPr>
        <p:txBody>
          <a:bodyPr/>
          <a:lstStyle/>
          <a:p>
            <a:fld id="{77B1736C-8822-4283-A857-C47D1852D607}" type="slidenum">
              <a:rPr lang="en-US" smtClean="0"/>
              <a:pPr/>
              <a:t>5</a:t>
            </a:fld>
            <a:endParaRPr lang="en-US"/>
          </a:p>
        </p:txBody>
      </p:sp>
      <p:graphicFrame>
        <p:nvGraphicFramePr>
          <p:cNvPr id="5" name="Content Placeholder 6"/>
          <p:cNvGraphicFramePr>
            <a:graphicFrameLocks/>
          </p:cNvGraphicFramePr>
          <p:nvPr>
            <p:extLst>
              <p:ext uri="{D42A27DB-BD31-4B8C-83A1-F6EECF244321}">
                <p14:modId xmlns:p14="http://schemas.microsoft.com/office/powerpoint/2010/main" val="3920603799"/>
              </p:ext>
            </p:extLst>
          </p:nvPr>
        </p:nvGraphicFramePr>
        <p:xfrm>
          <a:off x="747761" y="1159652"/>
          <a:ext cx="7728670" cy="453869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85544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7475" y="2572417"/>
            <a:ext cx="7772400" cy="1066800"/>
          </a:xfrm>
        </p:spPr>
        <p:txBody>
          <a:bodyPr>
            <a:normAutofit fontScale="90000"/>
          </a:bodyPr>
          <a:lstStyle/>
          <a:p>
            <a:r>
              <a:rPr lang="en-US" sz="4000" dirty="0"/>
              <a:t> </a:t>
            </a:r>
            <a:br>
              <a:rPr lang="en-US" sz="4000" dirty="0"/>
            </a:br>
            <a:r>
              <a:rPr lang="en-US" sz="4000" dirty="0"/>
              <a:t>Since all models are wrong the scientist cannot obtain a "correct" one by excessive elaboration… Just as the ability to devise simple but evocative models is the signature of the great scientist, so overelaboration and </a:t>
            </a:r>
            <a:r>
              <a:rPr lang="en-US" sz="4000" dirty="0" err="1"/>
              <a:t>overparameterization</a:t>
            </a:r>
            <a:r>
              <a:rPr lang="en-US" sz="4000" dirty="0"/>
              <a:t> is often the mark of mediocrity.</a:t>
            </a:r>
            <a:br>
              <a:rPr lang="en-US" sz="4000" dirty="0"/>
            </a:br>
            <a:r>
              <a:rPr lang="en-US" sz="4000" dirty="0"/>
              <a:t> </a:t>
            </a:r>
            <a:br>
              <a:rPr lang="en-US" sz="4000" dirty="0"/>
            </a:br>
            <a:r>
              <a:rPr lang="en-US" sz="4000" dirty="0"/>
              <a:t>George Box, </a:t>
            </a:r>
            <a:r>
              <a:rPr lang="en-US" sz="4000" i="1" dirty="0"/>
              <a:t>Science and Statistics</a:t>
            </a:r>
            <a:r>
              <a:rPr lang="en-US" sz="4000" dirty="0"/>
              <a:t> (1976)</a:t>
            </a:r>
            <a:br>
              <a:rPr lang="en-US" sz="2400" dirty="0"/>
            </a:br>
            <a:endParaRPr lang="en-US" sz="2400" dirty="0"/>
          </a:p>
        </p:txBody>
      </p:sp>
      <p:sp>
        <p:nvSpPr>
          <p:cNvPr id="3"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684382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4FD10-972A-1564-B5A1-2C2AE1F770A3}"/>
              </a:ext>
            </a:extLst>
          </p:cNvPr>
          <p:cNvSpPr>
            <a:spLocks noGrp="1"/>
          </p:cNvSpPr>
          <p:nvPr>
            <p:ph type="title"/>
          </p:nvPr>
        </p:nvSpPr>
        <p:spPr/>
        <p:txBody>
          <a:bodyPr>
            <a:normAutofit/>
          </a:bodyPr>
          <a:lstStyle/>
          <a:p>
            <a:r>
              <a:rPr lang="en-US" sz="4000" dirty="0"/>
              <a:t>Top-Down Modeling</a:t>
            </a:r>
          </a:p>
        </p:txBody>
      </p:sp>
      <p:sp>
        <p:nvSpPr>
          <p:cNvPr id="3" name="Footer Placeholder 2">
            <a:extLst>
              <a:ext uri="{FF2B5EF4-FFF2-40B4-BE49-F238E27FC236}">
                <a16:creationId xmlns:a16="http://schemas.microsoft.com/office/drawing/2014/main" id="{63EF8DF1-2122-ADBA-D4BE-5F7F9DB2BCA5}"/>
              </a:ext>
            </a:extLst>
          </p:cNvPr>
          <p:cNvSpPr>
            <a:spLocks noGrp="1"/>
          </p:cNvSpPr>
          <p:nvPr>
            <p:ph type="ftr" sz="quarter" idx="11"/>
          </p:nvPr>
        </p:nvSpPr>
        <p:spPr/>
        <p:txBody>
          <a:bodyPr/>
          <a:lstStyle/>
          <a:p>
            <a:r>
              <a:rPr lang="en-US">
                <a:solidFill>
                  <a:schemeClr val="bg1"/>
                </a:solidFill>
                <a:cs typeface="Arial" charset="0"/>
              </a:rPr>
              <a:t>© GoldSim Technology Group LLC, 2024</a:t>
            </a:r>
            <a:endParaRPr lang="en-US" cap="none" dirty="0">
              <a:solidFill>
                <a:schemeClr val="bg1"/>
              </a:solidFill>
              <a:cs typeface="Arial" charset="0"/>
            </a:endParaRPr>
          </a:p>
        </p:txBody>
      </p:sp>
      <p:sp>
        <p:nvSpPr>
          <p:cNvPr id="4" name="Rectangle 2">
            <a:extLst>
              <a:ext uri="{FF2B5EF4-FFF2-40B4-BE49-F238E27FC236}">
                <a16:creationId xmlns:a16="http://schemas.microsoft.com/office/drawing/2014/main" id="{074CB80C-2E9B-CE99-0A3B-B326B1C9FDB5}"/>
              </a:ext>
            </a:extLst>
          </p:cNvPr>
          <p:cNvSpPr>
            <a:spLocks noChangeArrowheads="1"/>
          </p:cNvSpPr>
          <p:nvPr/>
        </p:nvSpPr>
        <p:spPr bwMode="auto">
          <a:xfrm>
            <a:off x="2347494" y="171115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0A9A350E-C7CC-2437-2462-FCC715E911F3}"/>
              </a:ext>
            </a:extLst>
          </p:cNvPr>
          <p:cNvGraphicFramePr>
            <a:graphicFrameLocks noChangeAspect="1"/>
          </p:cNvGraphicFramePr>
          <p:nvPr/>
        </p:nvGraphicFramePr>
        <p:xfrm>
          <a:off x="2347494" y="1711158"/>
          <a:ext cx="5911850" cy="4495800"/>
        </p:xfrm>
        <a:graphic>
          <a:graphicData uri="http://schemas.openxmlformats.org/presentationml/2006/ole">
            <mc:AlternateContent xmlns:mc="http://schemas.openxmlformats.org/markup-compatibility/2006">
              <mc:Choice xmlns:v="urn:schemas-microsoft-com:vml" Requires="v">
                <p:oleObj r:id="rId2" imgW="5908548" imgH="4495800" progId="Unknown">
                  <p:embed/>
                </p:oleObj>
              </mc:Choice>
              <mc:Fallback>
                <p:oleObj r:id="rId2" imgW="5908548" imgH="4495800" progId="Unknown">
                  <p:embed/>
                  <p:pic>
                    <p:nvPicPr>
                      <p:cNvPr id="5" name="Object 4">
                        <a:extLst>
                          <a:ext uri="{FF2B5EF4-FFF2-40B4-BE49-F238E27FC236}">
                            <a16:creationId xmlns:a16="http://schemas.microsoft.com/office/drawing/2014/main" id="{0A9A350E-C7CC-2437-2462-FCC715E911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7494" y="1711158"/>
                        <a:ext cx="5911850" cy="4495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2134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097" y="49632"/>
            <a:ext cx="10515600" cy="1325563"/>
          </a:xfrm>
        </p:spPr>
        <p:txBody>
          <a:bodyPr>
            <a:normAutofit/>
          </a:bodyPr>
          <a:lstStyle/>
          <a:p>
            <a:r>
              <a:rPr lang="en-US" sz="4000" dirty="0"/>
              <a:t>Uranium Mine Closure</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pic>
        <p:nvPicPr>
          <p:cNvPr id="2050" name="Picture 2" descr="Uranium M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4184" y="1329180"/>
            <a:ext cx="8623817" cy="44331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7327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224" y="135190"/>
            <a:ext cx="10515600" cy="1325563"/>
          </a:xfrm>
        </p:spPr>
        <p:txBody>
          <a:bodyPr>
            <a:normAutofit/>
          </a:bodyPr>
          <a:lstStyle/>
          <a:p>
            <a:r>
              <a:rPr lang="en-US" sz="4000" dirty="0"/>
              <a:t>Mine Water Treatment</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pic>
        <p:nvPicPr>
          <p:cNvPr id="3" name="Picture 2">
            <a:extLst>
              <a:ext uri="{FF2B5EF4-FFF2-40B4-BE49-F238E27FC236}">
                <a16:creationId xmlns:a16="http://schemas.microsoft.com/office/drawing/2014/main" id="{DA2C6B68-150E-4E97-B704-894769EBBB8E}"/>
              </a:ext>
            </a:extLst>
          </p:cNvPr>
          <p:cNvPicPr>
            <a:picLocks noChangeAspect="1"/>
          </p:cNvPicPr>
          <p:nvPr/>
        </p:nvPicPr>
        <p:blipFill>
          <a:blip r:embed="rId2"/>
          <a:stretch>
            <a:fillRect/>
          </a:stretch>
        </p:blipFill>
        <p:spPr>
          <a:xfrm>
            <a:off x="2581514" y="1270445"/>
            <a:ext cx="6245161" cy="4985696"/>
          </a:xfrm>
          <a:prstGeom prst="rect">
            <a:avLst/>
          </a:prstGeom>
        </p:spPr>
      </p:pic>
    </p:spTree>
    <p:extLst>
      <p:ext uri="{BB962C8B-B14F-4D97-AF65-F5344CB8AC3E}">
        <p14:creationId xmlns:p14="http://schemas.microsoft.com/office/powerpoint/2010/main" val="1805889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8129" y="0"/>
            <a:ext cx="10515600" cy="1325563"/>
          </a:xfrm>
        </p:spPr>
        <p:txBody>
          <a:bodyPr>
            <a:normAutofit/>
          </a:bodyPr>
          <a:lstStyle/>
          <a:p>
            <a:r>
              <a:rPr lang="en-US" sz="4000" dirty="0"/>
              <a:t>Shallow Radioactive Waste Disposal Facility</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pic>
        <p:nvPicPr>
          <p:cNvPr id="10242" name="Picture 2" descr="Shallow Disposal">
            <a:extLst>
              <a:ext uri="{FF2B5EF4-FFF2-40B4-BE49-F238E27FC236}">
                <a16:creationId xmlns:a16="http://schemas.microsoft.com/office/drawing/2014/main" id="{490E4712-B77B-4C79-8FE9-527D6D6BA7E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23502" y="1293633"/>
            <a:ext cx="5082240" cy="4939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17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308" y="81716"/>
            <a:ext cx="10515600" cy="1325563"/>
          </a:xfrm>
        </p:spPr>
        <p:txBody>
          <a:bodyPr>
            <a:normAutofit/>
          </a:bodyPr>
          <a:lstStyle/>
          <a:p>
            <a:r>
              <a:rPr lang="en-US" sz="4000" dirty="0"/>
              <a:t>Deep Radioactive Waste Disposal Facility</a:t>
            </a:r>
          </a:p>
        </p:txBody>
      </p:sp>
      <p:sp>
        <p:nvSpPr>
          <p:cNvPr id="7" name="Footer Placeholder 3"/>
          <p:cNvSpPr>
            <a:spLocks noGrp="1"/>
          </p:cNvSpPr>
          <p:nvPr>
            <p:ph type="ftr" sz="quarter" idx="11"/>
          </p:nvPr>
        </p:nvSpPr>
        <p:spPr/>
        <p:txBody>
          <a:bodyPr/>
          <a:lstStyle/>
          <a:p>
            <a:r>
              <a:rPr lang="en-US"/>
              <a:t>© GoldSim Technology Group LLC, 2024</a:t>
            </a:r>
            <a:endParaRPr lang="en-US" dirty="0"/>
          </a:p>
        </p:txBody>
      </p:sp>
      <p:pic>
        <p:nvPicPr>
          <p:cNvPr id="6" name="Picture 5"/>
          <p:cNvPicPr>
            <a:picLocks noChangeAspect="1"/>
          </p:cNvPicPr>
          <p:nvPr/>
        </p:nvPicPr>
        <p:blipFill>
          <a:blip r:embed="rId2"/>
          <a:stretch>
            <a:fillRect/>
          </a:stretch>
        </p:blipFill>
        <p:spPr>
          <a:xfrm>
            <a:off x="6619732" y="2762251"/>
            <a:ext cx="3947998" cy="3157218"/>
          </a:xfrm>
          <a:prstGeom prst="rect">
            <a:avLst/>
          </a:prstGeom>
        </p:spPr>
      </p:pic>
      <p:pic>
        <p:nvPicPr>
          <p:cNvPr id="8" name="Picture 7"/>
          <p:cNvPicPr>
            <a:picLocks noChangeAspect="1"/>
          </p:cNvPicPr>
          <p:nvPr/>
        </p:nvPicPr>
        <p:blipFill>
          <a:blip r:embed="rId3"/>
          <a:stretch>
            <a:fillRect/>
          </a:stretch>
        </p:blipFill>
        <p:spPr>
          <a:xfrm>
            <a:off x="1800226" y="1259602"/>
            <a:ext cx="4716643" cy="3588623"/>
          </a:xfrm>
          <a:prstGeom prst="rect">
            <a:avLst/>
          </a:prstGeom>
        </p:spPr>
      </p:pic>
      <p:cxnSp>
        <p:nvCxnSpPr>
          <p:cNvPr id="14" name="Elbow Connector 13"/>
          <p:cNvCxnSpPr/>
          <p:nvPr/>
        </p:nvCxnSpPr>
        <p:spPr>
          <a:xfrm>
            <a:off x="2559051" y="4930775"/>
            <a:ext cx="4003675" cy="603250"/>
          </a:xfrm>
          <a:prstGeom prst="bentConnector3">
            <a:avLst>
              <a:gd name="adj1" fmla="val -198"/>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2183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0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2734" y="1069502"/>
            <a:ext cx="6928913" cy="51970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0579" name="Rectangle 3"/>
          <p:cNvSpPr>
            <a:spLocks noGrp="1" noChangeArrowheads="1"/>
          </p:cNvSpPr>
          <p:nvPr>
            <p:ph type="title"/>
          </p:nvPr>
        </p:nvSpPr>
        <p:spPr>
          <a:xfrm>
            <a:off x="340900" y="0"/>
            <a:ext cx="10515600" cy="1325563"/>
          </a:xfrm>
        </p:spPr>
        <p:txBody>
          <a:bodyPr>
            <a:normAutofit/>
          </a:bodyPr>
          <a:lstStyle/>
          <a:p>
            <a:r>
              <a:rPr lang="en-US" altLang="en-US" sz="4000" dirty="0"/>
              <a:t>Proposed Yucca Mountain Repository</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993191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505287" y="365127"/>
            <a:ext cx="10515600" cy="785579"/>
          </a:xfrm>
        </p:spPr>
        <p:txBody>
          <a:bodyPr>
            <a:normAutofit/>
          </a:bodyPr>
          <a:lstStyle/>
          <a:p>
            <a:r>
              <a:rPr lang="en-US" sz="4000" dirty="0"/>
              <a:t>Contaminant Transport Module</a:t>
            </a:r>
          </a:p>
        </p:txBody>
      </p:sp>
      <p:sp>
        <p:nvSpPr>
          <p:cNvPr id="23555" name="Rectangle 3"/>
          <p:cNvSpPr>
            <a:spLocks noGrp="1" noChangeArrowheads="1"/>
          </p:cNvSpPr>
          <p:nvPr>
            <p:ph idx="1"/>
          </p:nvPr>
        </p:nvSpPr>
        <p:spPr>
          <a:xfrm>
            <a:off x="424664" y="1432390"/>
            <a:ext cx="10537861" cy="999313"/>
          </a:xfrm>
        </p:spPr>
        <p:txBody>
          <a:bodyPr/>
          <a:lstStyle/>
          <a:p>
            <a:r>
              <a:rPr lang="en-US" sz="2400" dirty="0"/>
              <a:t>Adds </a:t>
            </a:r>
            <a:r>
              <a:rPr lang="en-US" sz="2400" dirty="0">
                <a:solidFill>
                  <a:srgbClr val="FF0000"/>
                </a:solidFill>
              </a:rPr>
              <a:t>specialized elements</a:t>
            </a:r>
            <a:r>
              <a:rPr lang="en-US" sz="2400" dirty="0"/>
              <a:t> to facilitate simulation of contaminant transport through engineered and natural environmental systems</a:t>
            </a:r>
          </a:p>
        </p:txBody>
      </p:sp>
      <p:sp>
        <p:nvSpPr>
          <p:cNvPr id="2" name="Footer Placeholder 1">
            <a:extLst>
              <a:ext uri="{FF2B5EF4-FFF2-40B4-BE49-F238E27FC236}">
                <a16:creationId xmlns:a16="http://schemas.microsoft.com/office/drawing/2014/main" id="{24778ABB-1EE6-747E-20F3-59A27CA35BE8}"/>
              </a:ext>
            </a:extLst>
          </p:cNvPr>
          <p:cNvSpPr>
            <a:spLocks noGrp="1"/>
          </p:cNvSpPr>
          <p:nvPr>
            <p:ph type="ftr" sz="quarter" idx="11"/>
          </p:nvPr>
        </p:nvSpPr>
        <p:spPr/>
        <p:txBody>
          <a:bodyPr/>
          <a:lstStyle/>
          <a:p>
            <a:r>
              <a:rPr lang="en-US"/>
              <a:t>© GoldSim Technology Group LLC, 2024</a:t>
            </a:r>
            <a:endParaRPr lang="en-US" dirty="0"/>
          </a:p>
        </p:txBody>
      </p:sp>
      <p:sp>
        <p:nvSpPr>
          <p:cNvPr id="6" name="Rectangle 5">
            <a:extLst>
              <a:ext uri="{FF2B5EF4-FFF2-40B4-BE49-F238E27FC236}">
                <a16:creationId xmlns:a16="http://schemas.microsoft.com/office/drawing/2014/main" id="{2C5A5408-3852-27C3-E2CB-463518FFB648}"/>
              </a:ext>
            </a:extLst>
          </p:cNvPr>
          <p:cNvSpPr/>
          <p:nvPr/>
        </p:nvSpPr>
        <p:spPr>
          <a:xfrm>
            <a:off x="7651287" y="4105109"/>
            <a:ext cx="1296237" cy="21101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a:t>
            </a:r>
          </a:p>
        </p:txBody>
      </p:sp>
      <p:pic>
        <p:nvPicPr>
          <p:cNvPr id="7" name="Picture 6">
            <a:extLst>
              <a:ext uri="{FF2B5EF4-FFF2-40B4-BE49-F238E27FC236}">
                <a16:creationId xmlns:a16="http://schemas.microsoft.com/office/drawing/2014/main" id="{6B457F50-6338-FCB0-ED53-DD70E765B16E}"/>
              </a:ext>
            </a:extLst>
          </p:cNvPr>
          <p:cNvPicPr>
            <a:picLocks noChangeAspect="1"/>
          </p:cNvPicPr>
          <p:nvPr/>
        </p:nvPicPr>
        <p:blipFill>
          <a:blip r:embed="rId2"/>
          <a:stretch>
            <a:fillRect/>
          </a:stretch>
        </p:blipFill>
        <p:spPr>
          <a:xfrm>
            <a:off x="1322806" y="2523032"/>
            <a:ext cx="5053804" cy="3957137"/>
          </a:xfrm>
          <a:prstGeom prst="rect">
            <a:avLst/>
          </a:prstGeom>
        </p:spPr>
      </p:pic>
      <p:sp>
        <p:nvSpPr>
          <p:cNvPr id="8" name="Rectangle 7">
            <a:extLst>
              <a:ext uri="{FF2B5EF4-FFF2-40B4-BE49-F238E27FC236}">
                <a16:creationId xmlns:a16="http://schemas.microsoft.com/office/drawing/2014/main" id="{B80DE8B5-83B9-7DF3-A505-D86A87FABC16}"/>
              </a:ext>
            </a:extLst>
          </p:cNvPr>
          <p:cNvSpPr/>
          <p:nvPr/>
        </p:nvSpPr>
        <p:spPr>
          <a:xfrm>
            <a:off x="4776420" y="6192062"/>
            <a:ext cx="1296237" cy="21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82BBB95C-C0F7-F423-42F0-150A137B4E6E}"/>
              </a:ext>
            </a:extLst>
          </p:cNvPr>
          <p:cNvSpPr/>
          <p:nvPr/>
        </p:nvSpPr>
        <p:spPr>
          <a:xfrm>
            <a:off x="4776420" y="4453510"/>
            <a:ext cx="1296237" cy="21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DBF7307-A185-BCB9-F126-87DE7B02EA7B}"/>
              </a:ext>
            </a:extLst>
          </p:cNvPr>
          <p:cNvSpPr/>
          <p:nvPr/>
        </p:nvSpPr>
        <p:spPr>
          <a:xfrm>
            <a:off x="4776420" y="4904428"/>
            <a:ext cx="1296237" cy="21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0C2E845-D5ED-C610-4978-37DCCC1CBD6D}"/>
              </a:ext>
            </a:extLst>
          </p:cNvPr>
          <p:cNvSpPr/>
          <p:nvPr/>
        </p:nvSpPr>
        <p:spPr>
          <a:xfrm>
            <a:off x="4776420" y="5720920"/>
            <a:ext cx="1296237" cy="211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31BC71D-A7BF-3FC5-E41B-666415719E0C}"/>
              </a:ext>
            </a:extLst>
          </p:cNvPr>
          <p:cNvSpPr txBox="1"/>
          <p:nvPr/>
        </p:nvSpPr>
        <p:spPr>
          <a:xfrm>
            <a:off x="7698372" y="4074609"/>
            <a:ext cx="1101584" cy="261610"/>
          </a:xfrm>
          <a:prstGeom prst="rect">
            <a:avLst/>
          </a:prstGeom>
          <a:noFill/>
        </p:spPr>
        <p:txBody>
          <a:bodyPr wrap="none" rtlCol="0">
            <a:spAutoFit/>
          </a:bodyPr>
          <a:lstStyle/>
          <a:p>
            <a:r>
              <a:rPr lang="en-US" sz="1100" dirty="0"/>
              <a:t>RT Module Only</a:t>
            </a:r>
          </a:p>
        </p:txBody>
      </p:sp>
    </p:spTree>
    <p:extLst>
      <p:ext uri="{BB962C8B-B14F-4D97-AF65-F5344CB8AC3E}">
        <p14:creationId xmlns:p14="http://schemas.microsoft.com/office/powerpoint/2010/main" val="3765299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4592" y="38938"/>
            <a:ext cx="10515600" cy="1325563"/>
          </a:xfrm>
        </p:spPr>
        <p:txBody>
          <a:bodyPr>
            <a:normAutofit/>
          </a:bodyPr>
          <a:lstStyle/>
          <a:p>
            <a:r>
              <a:rPr lang="en-US" altLang="en-US" sz="4000" dirty="0"/>
              <a:t>Contaminant Transport Module</a:t>
            </a:r>
            <a:endParaRPr lang="en-US" sz="4000" dirty="0"/>
          </a:p>
        </p:txBody>
      </p:sp>
      <p:sp>
        <p:nvSpPr>
          <p:cNvPr id="5" name="Content Placeholder 4"/>
          <p:cNvSpPr>
            <a:spLocks noGrp="1"/>
          </p:cNvSpPr>
          <p:nvPr>
            <p:ph idx="1"/>
          </p:nvPr>
        </p:nvSpPr>
        <p:spPr>
          <a:xfrm>
            <a:off x="268981" y="1758844"/>
            <a:ext cx="10515600" cy="1161793"/>
          </a:xfrm>
        </p:spPr>
        <p:txBody>
          <a:bodyPr>
            <a:normAutofit fontScale="25000" lnSpcReduction="20000"/>
          </a:bodyPr>
          <a:lstStyle/>
          <a:p>
            <a:pPr marL="512064" indent="-173736"/>
            <a:r>
              <a:rPr lang="en-US" sz="9600" dirty="0"/>
              <a:t>Provides a </a:t>
            </a:r>
            <a:r>
              <a:rPr lang="en-US" sz="9600" dirty="0">
                <a:solidFill>
                  <a:srgbClr val="FF0000"/>
                </a:solidFill>
              </a:rPr>
              <a:t>basic framework</a:t>
            </a:r>
            <a:r>
              <a:rPr lang="en-US" sz="9600" dirty="0"/>
              <a:t> for modeling fate and transport of dissolved, sorbed and/or suspended contaminants through engineered and natural systems.</a:t>
            </a:r>
          </a:p>
          <a:p>
            <a:pPr marL="512064" indent="-173736"/>
            <a:r>
              <a:rPr lang="en-US" sz="9600" dirty="0"/>
              <a:t>Complexity of the model is determined by the user.</a:t>
            </a:r>
          </a:p>
          <a:p>
            <a:pPr marL="512064" indent="-173736"/>
            <a:r>
              <a:rPr lang="en-US" sz="9600" dirty="0"/>
              <a:t>While incorporating some basic physics (e.g., conservation of mass, decay and ingrowth, diffusion, partitioning), very few assumptions built into code in order to maximize flexibility.</a:t>
            </a:r>
          </a:p>
          <a:p>
            <a:pPr marL="512064" indent="-173736"/>
            <a:r>
              <a:rPr lang="en-US" sz="9600" dirty="0"/>
              <a:t>Heavily utilizes </a:t>
            </a:r>
            <a:r>
              <a:rPr lang="en-US" sz="9600" dirty="0">
                <a:solidFill>
                  <a:srgbClr val="FF0000"/>
                </a:solidFill>
              </a:rPr>
              <a:t>arrays.</a:t>
            </a:r>
          </a:p>
          <a:p>
            <a:endParaRPr lang="en-US" dirty="0"/>
          </a:p>
        </p:txBody>
      </p:sp>
      <p:sp>
        <p:nvSpPr>
          <p:cNvPr id="7"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985322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72716" y="152401"/>
            <a:ext cx="10062775" cy="838200"/>
          </a:xfrm>
        </p:spPr>
        <p:txBody>
          <a:bodyPr>
            <a:noAutofit/>
          </a:bodyPr>
          <a:lstStyle/>
          <a:p>
            <a:r>
              <a:rPr lang="en-US" sz="4000" dirty="0"/>
              <a:t>Steps for Modeling Contaminant Transport</a:t>
            </a:r>
          </a:p>
        </p:txBody>
      </p:sp>
      <p:sp>
        <p:nvSpPr>
          <p:cNvPr id="7" name="Content Placeholder 6"/>
          <p:cNvSpPr>
            <a:spLocks noGrp="1"/>
          </p:cNvSpPr>
          <p:nvPr>
            <p:ph idx="1"/>
          </p:nvPr>
        </p:nvSpPr>
        <p:spPr>
          <a:xfrm>
            <a:off x="344866" y="1408531"/>
            <a:ext cx="10515600" cy="1161793"/>
          </a:xfrm>
        </p:spPr>
        <p:txBody>
          <a:bodyPr>
            <a:noAutofit/>
          </a:bodyPr>
          <a:lstStyle/>
          <a:p>
            <a:pPr marL="576262" indent="-342900"/>
            <a:r>
              <a:rPr lang="en-US" sz="2400" dirty="0"/>
              <a:t>Specify </a:t>
            </a:r>
            <a:r>
              <a:rPr lang="en-US" sz="2400" dirty="0">
                <a:solidFill>
                  <a:srgbClr val="FF0000"/>
                </a:solidFill>
              </a:rPr>
              <a:t>species</a:t>
            </a:r>
            <a:r>
              <a:rPr lang="en-US" sz="2400" dirty="0"/>
              <a:t> to be modeled.</a:t>
            </a:r>
          </a:p>
          <a:p>
            <a:pPr marL="576262" indent="-342900"/>
            <a:r>
              <a:rPr lang="en-US" sz="2400" dirty="0"/>
              <a:t>Specify the transport and storage </a:t>
            </a:r>
            <a:r>
              <a:rPr lang="en-US" sz="2400" dirty="0">
                <a:solidFill>
                  <a:srgbClr val="FF0000"/>
                </a:solidFill>
              </a:rPr>
              <a:t>media</a:t>
            </a:r>
            <a:r>
              <a:rPr lang="en-US" sz="2400" dirty="0"/>
              <a:t> within the system to be modeled (e.g., water, air, sediment, soil).</a:t>
            </a:r>
          </a:p>
          <a:p>
            <a:pPr marL="576262" indent="-342900"/>
            <a:r>
              <a:rPr lang="en-US" sz="2400" dirty="0"/>
              <a:t>Specify the </a:t>
            </a:r>
            <a:r>
              <a:rPr lang="en-US" sz="2400" dirty="0">
                <a:solidFill>
                  <a:srgbClr val="FF0000"/>
                </a:solidFill>
              </a:rPr>
              <a:t>transport pathways </a:t>
            </a:r>
            <a:r>
              <a:rPr lang="en-US" sz="2400" dirty="0"/>
              <a:t>through which mass is transported and stored.</a:t>
            </a:r>
          </a:p>
          <a:p>
            <a:pPr marL="576262" indent="-342900"/>
            <a:r>
              <a:rPr lang="en-US" sz="2400" dirty="0"/>
              <a:t>Define the </a:t>
            </a:r>
            <a:r>
              <a:rPr lang="en-US" sz="2400" dirty="0">
                <a:solidFill>
                  <a:srgbClr val="FF0000"/>
                </a:solidFill>
              </a:rPr>
              <a:t>source terms </a:t>
            </a:r>
            <a:r>
              <a:rPr lang="en-US" sz="2400" dirty="0"/>
              <a:t>(initial and/or boundary conditions).</a:t>
            </a:r>
          </a:p>
          <a:p>
            <a:pPr marL="576262" indent="-342900"/>
            <a:r>
              <a:rPr lang="en-US" sz="2400" dirty="0"/>
              <a:t>Define the impacts of the species (e.g., dose) on defined </a:t>
            </a:r>
            <a:r>
              <a:rPr lang="en-US" sz="2400" dirty="0">
                <a:solidFill>
                  <a:srgbClr val="FF0000"/>
                </a:solidFill>
              </a:rPr>
              <a:t>receptors.</a:t>
            </a:r>
          </a:p>
        </p:txBody>
      </p:sp>
      <p:sp>
        <p:nvSpPr>
          <p:cNvPr id="8"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195693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fade">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fade">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fade">
                                      <p:cBhvr>
                                        <p:cTn id="27" dur="5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a:t>
            </a:r>
          </a:p>
        </p:txBody>
      </p:sp>
      <p:sp>
        <p:nvSpPr>
          <p:cNvPr id="3" name="Text Placeholder 2">
            <a:extLst>
              <a:ext uri="{FF2B5EF4-FFF2-40B4-BE49-F238E27FC236}">
                <a16:creationId xmlns:a16="http://schemas.microsoft.com/office/drawing/2014/main" id="{470543F7-592D-0489-D62B-91EED7BADD1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033399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AF72905-B5ED-4D92-A8C9-04B5B98833B6}"/>
              </a:ext>
            </a:extLst>
          </p:cNvPr>
          <p:cNvPicPr>
            <a:picLocks noChangeAspect="1"/>
          </p:cNvPicPr>
          <p:nvPr/>
        </p:nvPicPr>
        <p:blipFill>
          <a:blip r:embed="rId2"/>
          <a:stretch>
            <a:fillRect/>
          </a:stretch>
        </p:blipFill>
        <p:spPr>
          <a:xfrm>
            <a:off x="4234648" y="1652157"/>
            <a:ext cx="5579978" cy="4471183"/>
          </a:xfrm>
          <a:prstGeom prst="rect">
            <a:avLst/>
          </a:prstGeom>
        </p:spPr>
      </p:pic>
      <p:sp>
        <p:nvSpPr>
          <p:cNvPr id="35842" name="Rectangle 2"/>
          <p:cNvSpPr>
            <a:spLocks noGrp="1" noChangeArrowheads="1"/>
          </p:cNvSpPr>
          <p:nvPr>
            <p:ph type="title"/>
          </p:nvPr>
        </p:nvSpPr>
        <p:spPr>
          <a:xfrm>
            <a:off x="376950" y="103106"/>
            <a:ext cx="10515600" cy="1325563"/>
          </a:xfrm>
        </p:spPr>
        <p:txBody>
          <a:bodyPr>
            <a:normAutofit/>
          </a:bodyPr>
          <a:lstStyle/>
          <a:p>
            <a:r>
              <a:rPr lang="en-US" sz="4000" dirty="0"/>
              <a:t>Defining Species</a:t>
            </a:r>
          </a:p>
        </p:txBody>
      </p:sp>
      <p:sp>
        <p:nvSpPr>
          <p:cNvPr id="35843" name="Rectangle 3"/>
          <p:cNvSpPr>
            <a:spLocks noGrp="1" noChangeArrowheads="1"/>
          </p:cNvSpPr>
          <p:nvPr>
            <p:ph idx="1"/>
          </p:nvPr>
        </p:nvSpPr>
        <p:spPr/>
        <p:txBody>
          <a:bodyPr>
            <a:normAutofit/>
          </a:bodyPr>
          <a:lstStyle/>
          <a:p>
            <a:r>
              <a:rPr lang="en-US" sz="2400" dirty="0"/>
              <a:t>Species element</a:t>
            </a:r>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4648" y="1652156"/>
            <a:ext cx="5605098" cy="44400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a:tailEnd/>
              </a14:hiddenLine>
            </a:ext>
          </a:extLst>
        </p:spPr>
      </p:pic>
      <p:pic>
        <p:nvPicPr>
          <p:cNvPr id="2" name="Picture 1"/>
          <p:cNvPicPr>
            <a:picLocks noChangeAspect="1"/>
          </p:cNvPicPr>
          <p:nvPr/>
        </p:nvPicPr>
        <p:blipFill>
          <a:blip r:embed="rId4"/>
          <a:stretch>
            <a:fillRect/>
          </a:stretch>
        </p:blipFill>
        <p:spPr>
          <a:xfrm>
            <a:off x="1303891" y="2633439"/>
            <a:ext cx="1076190" cy="1180952"/>
          </a:xfrm>
          <a:prstGeom prst="rect">
            <a:avLst/>
          </a:prstGeom>
        </p:spPr>
      </p:pic>
    </p:spTree>
    <p:extLst>
      <p:ext uri="{BB962C8B-B14F-4D97-AF65-F5344CB8AC3E}">
        <p14:creationId xmlns:p14="http://schemas.microsoft.com/office/powerpoint/2010/main" val="2713979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259308" y="76369"/>
            <a:ext cx="10515600" cy="1325563"/>
          </a:xfrm>
        </p:spPr>
        <p:txBody>
          <a:bodyPr>
            <a:normAutofit/>
          </a:bodyPr>
          <a:lstStyle/>
          <a:p>
            <a:r>
              <a:rPr lang="en-US" sz="4000" dirty="0"/>
              <a:t>Environmental Media</a:t>
            </a:r>
          </a:p>
        </p:txBody>
      </p:sp>
      <p:sp>
        <p:nvSpPr>
          <p:cNvPr id="38915" name="Rectangle 3"/>
          <p:cNvSpPr>
            <a:spLocks noGrp="1" noChangeArrowheads="1"/>
          </p:cNvSpPr>
          <p:nvPr>
            <p:ph idx="1"/>
          </p:nvPr>
        </p:nvSpPr>
        <p:spPr>
          <a:xfrm>
            <a:off x="693711" y="1148347"/>
            <a:ext cx="7543801" cy="1351075"/>
          </a:xfrm>
        </p:spPr>
        <p:txBody>
          <a:bodyPr/>
          <a:lstStyle/>
          <a:p>
            <a:r>
              <a:rPr lang="en-US" sz="2400" dirty="0"/>
              <a:t>Basic “building blocks” of transport pathways</a:t>
            </a:r>
          </a:p>
          <a:p>
            <a:pPr lvl="1"/>
            <a:r>
              <a:rPr lang="en-US" sz="2200" dirty="0"/>
              <a:t>mass transport calculations are based largely on media properties</a:t>
            </a:r>
          </a:p>
          <a:p>
            <a:pPr lvl="1"/>
            <a:r>
              <a:rPr lang="en-US" sz="2200" dirty="0"/>
              <a:t>Two types: </a:t>
            </a:r>
            <a:r>
              <a:rPr lang="en-US" sz="2200" dirty="0">
                <a:solidFill>
                  <a:srgbClr val="FF0000"/>
                </a:solidFill>
              </a:rPr>
              <a:t>Fluids</a:t>
            </a:r>
            <a:r>
              <a:rPr lang="en-US" sz="2200" dirty="0"/>
              <a:t> and </a:t>
            </a:r>
            <a:r>
              <a:rPr lang="en-US" sz="2200" dirty="0">
                <a:solidFill>
                  <a:srgbClr val="FF0000"/>
                </a:solidFill>
              </a:rPr>
              <a:t>Solids</a:t>
            </a:r>
          </a:p>
        </p:txBody>
      </p:sp>
      <p:sp>
        <p:nvSpPr>
          <p:cNvPr id="8" name="Footer Placeholder 3"/>
          <p:cNvSpPr>
            <a:spLocks noGrp="1"/>
          </p:cNvSpPr>
          <p:nvPr>
            <p:ph type="ftr" sz="quarter" idx="11"/>
          </p:nvPr>
        </p:nvSpPr>
        <p:spPr/>
        <p:txBody>
          <a:bodyPr/>
          <a:lstStyle/>
          <a:p>
            <a:r>
              <a:rPr lang="en-US"/>
              <a:t>© GoldSim Technology Group LLC, 2024</a:t>
            </a:r>
            <a:endParaRPr lang="en-US" dirty="0"/>
          </a:p>
        </p:txBody>
      </p:sp>
      <p:pic>
        <p:nvPicPr>
          <p:cNvPr id="2" name="Picture 1"/>
          <p:cNvPicPr>
            <a:picLocks noChangeAspect="1"/>
          </p:cNvPicPr>
          <p:nvPr/>
        </p:nvPicPr>
        <p:blipFill>
          <a:blip r:embed="rId2"/>
          <a:stretch>
            <a:fillRect/>
          </a:stretch>
        </p:blipFill>
        <p:spPr>
          <a:xfrm>
            <a:off x="1706332" y="2708630"/>
            <a:ext cx="923810" cy="1142857"/>
          </a:xfrm>
          <a:prstGeom prst="rect">
            <a:avLst/>
          </a:prstGeom>
        </p:spPr>
      </p:pic>
      <p:pic>
        <p:nvPicPr>
          <p:cNvPr id="3" name="Picture 2"/>
          <p:cNvPicPr>
            <a:picLocks noChangeAspect="1"/>
          </p:cNvPicPr>
          <p:nvPr/>
        </p:nvPicPr>
        <p:blipFill>
          <a:blip r:embed="rId3"/>
          <a:stretch>
            <a:fillRect/>
          </a:stretch>
        </p:blipFill>
        <p:spPr>
          <a:xfrm>
            <a:off x="6093457" y="2708630"/>
            <a:ext cx="857143" cy="1066667"/>
          </a:xfrm>
          <a:prstGeom prst="rect">
            <a:avLst/>
          </a:prstGeom>
        </p:spPr>
      </p:pic>
      <p:pic>
        <p:nvPicPr>
          <p:cNvPr id="4" name="Picture 3"/>
          <p:cNvPicPr>
            <a:picLocks noChangeAspect="1"/>
          </p:cNvPicPr>
          <p:nvPr/>
        </p:nvPicPr>
        <p:blipFill>
          <a:blip r:embed="rId4"/>
          <a:stretch>
            <a:fillRect/>
          </a:stretch>
        </p:blipFill>
        <p:spPr>
          <a:xfrm>
            <a:off x="2742582" y="2781995"/>
            <a:ext cx="3050032" cy="3190009"/>
          </a:xfrm>
          <a:prstGeom prst="rect">
            <a:avLst/>
          </a:prstGeom>
        </p:spPr>
      </p:pic>
      <p:pic>
        <p:nvPicPr>
          <p:cNvPr id="5" name="Picture 4"/>
          <p:cNvPicPr>
            <a:picLocks noChangeAspect="1"/>
          </p:cNvPicPr>
          <p:nvPr/>
        </p:nvPicPr>
        <p:blipFill>
          <a:blip r:embed="rId5"/>
          <a:stretch>
            <a:fillRect/>
          </a:stretch>
        </p:blipFill>
        <p:spPr>
          <a:xfrm>
            <a:off x="7252236" y="2781994"/>
            <a:ext cx="3064115" cy="3234344"/>
          </a:xfrm>
          <a:prstGeom prst="rect">
            <a:avLst/>
          </a:prstGeom>
        </p:spPr>
      </p:pic>
    </p:spTree>
    <p:extLst>
      <p:ext uri="{BB962C8B-B14F-4D97-AF65-F5344CB8AC3E}">
        <p14:creationId xmlns:p14="http://schemas.microsoft.com/office/powerpoint/2010/main" val="360313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15">
                                            <p:txEl>
                                              <p:pRg st="2" end="2"/>
                                            </p:txEl>
                                          </p:spTgt>
                                        </p:tgtEl>
                                        <p:attrNameLst>
                                          <p:attrName>style.visibility</p:attrName>
                                        </p:attrNameLst>
                                      </p:cBhvr>
                                      <p:to>
                                        <p:strVal val="visible"/>
                                      </p:to>
                                    </p:set>
                                    <p:animEffect transition="in" filter="fade">
                                      <p:cBhvr>
                                        <p:cTn id="7" dur="500"/>
                                        <p:tgtEl>
                                          <p:spTgt spid="3891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0697" y="0"/>
            <a:ext cx="10515600" cy="1325563"/>
          </a:xfrm>
        </p:spPr>
        <p:txBody>
          <a:bodyPr/>
          <a:lstStyle/>
          <a:p>
            <a:r>
              <a:rPr lang="en-US" sz="4000" dirty="0"/>
              <a:t>Transport Pathways</a:t>
            </a:r>
          </a:p>
        </p:txBody>
      </p:sp>
      <p:sp>
        <p:nvSpPr>
          <p:cNvPr id="3" name="Content Placeholder 2"/>
          <p:cNvSpPr>
            <a:spLocks noGrp="1"/>
          </p:cNvSpPr>
          <p:nvPr>
            <p:ph idx="1"/>
          </p:nvPr>
        </p:nvSpPr>
        <p:spPr>
          <a:xfrm>
            <a:off x="1090330" y="1431758"/>
            <a:ext cx="9593712" cy="4495800"/>
          </a:xfrm>
        </p:spPr>
        <p:txBody>
          <a:bodyPr>
            <a:noAutofit/>
          </a:bodyPr>
          <a:lstStyle/>
          <a:p>
            <a:pPr marL="576262" indent="-342900"/>
            <a:r>
              <a:rPr lang="en-US" altLang="en-US" sz="2400" dirty="0">
                <a:solidFill>
                  <a:srgbClr val="FF0000"/>
                </a:solidFill>
              </a:rPr>
              <a:t>Transport pathways</a:t>
            </a:r>
            <a:r>
              <a:rPr lang="en-US" altLang="en-US" sz="2400" dirty="0"/>
              <a:t> represent those parts of the system through which species mass is transported and/or in which species mass is stored.</a:t>
            </a:r>
          </a:p>
          <a:p>
            <a:pPr marL="868870" lvl="1" indent="-342900"/>
            <a:r>
              <a:rPr lang="en-US" altLang="en-US" sz="2200" dirty="0"/>
              <a:t>Tanks, ponds, aquifers, lakes, soil columns, etc.</a:t>
            </a:r>
          </a:p>
          <a:p>
            <a:pPr marL="576262" indent="-342900"/>
            <a:r>
              <a:rPr lang="en-US" altLang="en-US" sz="2400" dirty="0"/>
              <a:t>You define the properties of the pathways, such as geometry, volume, and pathway discretization.</a:t>
            </a:r>
          </a:p>
          <a:p>
            <a:pPr marL="576262" indent="-342900"/>
            <a:r>
              <a:rPr lang="en-US" altLang="en-US" sz="2400" dirty="0"/>
              <a:t>You define which </a:t>
            </a:r>
            <a:r>
              <a:rPr lang="en-US" altLang="en-US" sz="2400" dirty="0">
                <a:solidFill>
                  <a:srgbClr val="FF0000"/>
                </a:solidFill>
              </a:rPr>
              <a:t>media</a:t>
            </a:r>
            <a:r>
              <a:rPr lang="en-US" altLang="en-US" sz="2400" dirty="0"/>
              <a:t> (e.g., air, water, sediments, rock) types are present in the pathway.</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4168578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1118" y="124495"/>
            <a:ext cx="10515600" cy="1325563"/>
          </a:xfrm>
        </p:spPr>
        <p:txBody>
          <a:bodyPr/>
          <a:lstStyle/>
          <a:p>
            <a:r>
              <a:rPr lang="en-US" sz="4000" dirty="0"/>
              <a:t>Transport Pathways</a:t>
            </a:r>
          </a:p>
        </p:txBody>
      </p:sp>
      <p:sp>
        <p:nvSpPr>
          <p:cNvPr id="3" name="Content Placeholder 2"/>
          <p:cNvSpPr>
            <a:spLocks noGrp="1"/>
          </p:cNvSpPr>
          <p:nvPr>
            <p:ph idx="1"/>
          </p:nvPr>
        </p:nvSpPr>
        <p:spPr/>
        <p:txBody>
          <a:bodyPr>
            <a:normAutofit fontScale="25000" lnSpcReduction="20000"/>
          </a:bodyPr>
          <a:lstStyle/>
          <a:p>
            <a:r>
              <a:rPr lang="en-US" sz="9600" dirty="0"/>
              <a:t>Pathways can be thought of as </a:t>
            </a:r>
            <a:r>
              <a:rPr lang="en-US" sz="9600" dirty="0">
                <a:solidFill>
                  <a:srgbClr val="FF0000"/>
                </a:solidFill>
              </a:rPr>
              <a:t>transfer functions.</a:t>
            </a:r>
          </a:p>
          <a:p>
            <a:endParaRPr lang="en-US" sz="2400" dirty="0"/>
          </a:p>
          <a:p>
            <a:endParaRPr lang="en-US" sz="2400" dirty="0"/>
          </a:p>
          <a:p>
            <a:endParaRPr lang="en-US" sz="2400" dirty="0"/>
          </a:p>
          <a:p>
            <a:endParaRPr lang="en-US" sz="2400" dirty="0"/>
          </a:p>
          <a:p>
            <a:pPr marL="0" indent="0">
              <a:buNone/>
            </a:pPr>
            <a:endParaRPr lang="en-US" sz="2400" dirty="0"/>
          </a:p>
          <a:p>
            <a:pPr>
              <a:spcAft>
                <a:spcPts val="600"/>
              </a:spcAft>
            </a:pPr>
            <a:endParaRPr lang="en-US" sz="9600" dirty="0"/>
          </a:p>
          <a:p>
            <a:pPr>
              <a:spcAft>
                <a:spcPts val="600"/>
              </a:spcAft>
            </a:pPr>
            <a:endParaRPr lang="en-US" sz="9600" dirty="0"/>
          </a:p>
          <a:p>
            <a:pPr>
              <a:spcAft>
                <a:spcPts val="600"/>
              </a:spcAft>
            </a:pPr>
            <a:r>
              <a:rPr lang="en-US" sz="9600" dirty="0"/>
              <a:t>Each pathway type (or transfer function) assumes or represents a particular range of physical transport processes.</a:t>
            </a:r>
          </a:p>
          <a:p>
            <a:endParaRPr lang="en-US" dirty="0"/>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pic>
        <p:nvPicPr>
          <p:cNvPr id="5" name="Picture 4" descr="PATHS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3424" y="2245895"/>
            <a:ext cx="7158038" cy="141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9465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animEffect transition="in" filter="fade">
                                      <p:cBhvr>
                                        <p:cTn id="1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9729" y="81717"/>
            <a:ext cx="10515600" cy="1325563"/>
          </a:xfrm>
        </p:spPr>
        <p:txBody>
          <a:bodyPr/>
          <a:lstStyle/>
          <a:p>
            <a:r>
              <a:rPr lang="en-US" sz="4000" dirty="0"/>
              <a:t>Transport Pathways</a:t>
            </a:r>
          </a:p>
        </p:txBody>
      </p:sp>
      <p:sp>
        <p:nvSpPr>
          <p:cNvPr id="3" name="Content Placeholder 2"/>
          <p:cNvSpPr>
            <a:spLocks noGrp="1"/>
          </p:cNvSpPr>
          <p:nvPr>
            <p:ph idx="1"/>
          </p:nvPr>
        </p:nvSpPr>
        <p:spPr>
          <a:xfrm>
            <a:off x="290033" y="3958153"/>
            <a:ext cx="7543800" cy="1331258"/>
          </a:xfrm>
        </p:spPr>
        <p:txBody>
          <a:bodyPr>
            <a:noAutofit/>
          </a:bodyPr>
          <a:lstStyle/>
          <a:p>
            <a:pPr marL="576262" indent="-342900">
              <a:spcBef>
                <a:spcPts val="1800"/>
              </a:spcBef>
              <a:buClr>
                <a:schemeClr val="accent2"/>
              </a:buClr>
            </a:pPr>
            <a:r>
              <a:rPr lang="en-US" altLang="en-US" sz="2400" dirty="0"/>
              <a:t>We will focus on Cells and Aquifers today.</a:t>
            </a:r>
            <a:endParaRPr lang="en-US" sz="2400" dirty="0"/>
          </a:p>
        </p:txBody>
      </p:sp>
      <p:sp>
        <p:nvSpPr>
          <p:cNvPr id="9" name="Footer Placeholder 3"/>
          <p:cNvSpPr>
            <a:spLocks noGrp="1"/>
          </p:cNvSpPr>
          <p:nvPr>
            <p:ph type="ftr" sz="quarter" idx="11"/>
          </p:nvPr>
        </p:nvSpPr>
        <p:spPr/>
        <p:txBody>
          <a:bodyPr/>
          <a:lstStyle/>
          <a:p>
            <a:r>
              <a:rPr lang="en-US"/>
              <a:t>© GoldSim Technology Group LLC, 2024</a:t>
            </a:r>
            <a:endParaRPr lang="en-US" dirty="0"/>
          </a:p>
        </p:txBody>
      </p:sp>
      <p:pic>
        <p:nvPicPr>
          <p:cNvPr id="6" name="Picture 5"/>
          <p:cNvPicPr>
            <a:picLocks noChangeAspect="1"/>
          </p:cNvPicPr>
          <p:nvPr/>
        </p:nvPicPr>
        <p:blipFill>
          <a:blip r:embed="rId2"/>
          <a:stretch>
            <a:fillRect/>
          </a:stretch>
        </p:blipFill>
        <p:spPr>
          <a:xfrm>
            <a:off x="1345898" y="2386263"/>
            <a:ext cx="6783441" cy="1295400"/>
          </a:xfrm>
          <a:prstGeom prst="rect">
            <a:avLst/>
          </a:prstGeom>
        </p:spPr>
      </p:pic>
      <p:sp>
        <p:nvSpPr>
          <p:cNvPr id="5" name="Rectangle 4"/>
          <p:cNvSpPr/>
          <p:nvPr/>
        </p:nvSpPr>
        <p:spPr>
          <a:xfrm>
            <a:off x="1073642" y="2326576"/>
            <a:ext cx="2856674" cy="134470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ontent Placeholder 2"/>
          <p:cNvSpPr txBox="1">
            <a:spLocks/>
          </p:cNvSpPr>
          <p:nvPr/>
        </p:nvSpPr>
        <p:spPr>
          <a:xfrm>
            <a:off x="2405073" y="3493482"/>
            <a:ext cx="7543800" cy="3070412"/>
          </a:xfrm>
          <a:prstGeom prst="rect">
            <a:avLst/>
          </a:prstGeom>
        </p:spPr>
        <p:txBody>
          <a:bodyPr vert="horz" lIns="0" tIns="45720" rIns="0" bIns="45720" rtlCol="0">
            <a:noAutofit/>
          </a:bodyPr>
          <a:lstStyle>
            <a:lvl1pPr marL="0" indent="0" algn="l" defTabSz="914400" rtl="0" eaLnBrk="1" latinLnBrk="0" hangingPunct="1">
              <a:lnSpc>
                <a:spcPct val="90000"/>
              </a:lnSpc>
              <a:spcBef>
                <a:spcPts val="1200"/>
              </a:spcBef>
              <a:spcAft>
                <a:spcPts val="200"/>
              </a:spcAft>
              <a:buClr>
                <a:schemeClr val="accent1"/>
              </a:buClr>
              <a:buSzPct val="100000"/>
              <a:buFontTx/>
              <a:buNone/>
              <a:defRPr sz="24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22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20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457200" indent="-223838">
              <a:spcBef>
                <a:spcPts val="1800"/>
              </a:spcBef>
              <a:buFont typeface="Courier New" panose="02070309020205020404" pitchFamily="49" charset="0"/>
              <a:buChar char="o"/>
            </a:pPr>
            <a:endParaRPr lang="en-US" dirty="0"/>
          </a:p>
        </p:txBody>
      </p:sp>
      <p:sp>
        <p:nvSpPr>
          <p:cNvPr id="8" name="Content Placeholder 2"/>
          <p:cNvSpPr txBox="1">
            <a:spLocks/>
          </p:cNvSpPr>
          <p:nvPr/>
        </p:nvSpPr>
        <p:spPr>
          <a:xfrm>
            <a:off x="252600" y="1745286"/>
            <a:ext cx="7543800" cy="564777"/>
          </a:xfrm>
          <a:prstGeom prst="rect">
            <a:avLst/>
          </a:prstGeom>
        </p:spPr>
        <p:txBody>
          <a:bodyPr vert="horz" lIns="0" tIns="45720" rIns="0" bIns="45720" rtlCol="0">
            <a:noAutofit/>
          </a:bodyPr>
          <a:lstStyle>
            <a:lvl1pPr marL="0" indent="0" algn="l" defTabSz="914400" rtl="0" eaLnBrk="1" latinLnBrk="0" hangingPunct="1">
              <a:lnSpc>
                <a:spcPct val="90000"/>
              </a:lnSpc>
              <a:spcBef>
                <a:spcPts val="1200"/>
              </a:spcBef>
              <a:spcAft>
                <a:spcPts val="200"/>
              </a:spcAft>
              <a:buClr>
                <a:schemeClr val="accent1"/>
              </a:buClr>
              <a:buSzPct val="100000"/>
              <a:buFontTx/>
              <a:buNone/>
              <a:defRPr sz="24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sz="22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sz="20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576262" indent="-342900">
              <a:buClr>
                <a:schemeClr val="accent2"/>
              </a:buClr>
              <a:buFont typeface="Arial" panose="020B0604020202020204" pitchFamily="34" charset="0"/>
              <a:buChar char="•"/>
            </a:pPr>
            <a:r>
              <a:rPr lang="en-US" altLang="en-US" dirty="0"/>
              <a:t>GoldSim provides five type of pathways:</a:t>
            </a:r>
          </a:p>
          <a:p>
            <a:pPr marL="457200" indent="-223838">
              <a:spcBef>
                <a:spcPts val="0"/>
              </a:spcBef>
              <a:spcAft>
                <a:spcPts val="0"/>
              </a:spcAft>
              <a:buFont typeface="Courier New" panose="02070309020205020404" pitchFamily="49" charset="0"/>
              <a:buChar char="o"/>
            </a:pPr>
            <a:endParaRPr lang="en-US" altLang="en-US" dirty="0"/>
          </a:p>
          <a:p>
            <a:pPr marL="457200" indent="-223838">
              <a:spcBef>
                <a:spcPts val="0"/>
              </a:spcBef>
              <a:spcAft>
                <a:spcPts val="0"/>
              </a:spcAft>
              <a:buFont typeface="Courier New" panose="02070309020205020404" pitchFamily="49" charset="0"/>
              <a:buChar char="o"/>
            </a:pPr>
            <a:endParaRPr lang="en-US" altLang="en-US" dirty="0"/>
          </a:p>
        </p:txBody>
      </p:sp>
    </p:spTree>
    <p:extLst>
      <p:ext uri="{BB962C8B-B14F-4D97-AF65-F5344CB8AC3E}">
        <p14:creationId xmlns:p14="http://schemas.microsoft.com/office/powerpoint/2010/main" val="1139610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0697" y="0"/>
            <a:ext cx="10515600" cy="1325563"/>
          </a:xfrm>
        </p:spPr>
        <p:txBody>
          <a:bodyPr/>
          <a:lstStyle/>
          <a:p>
            <a:r>
              <a:rPr lang="en-US" sz="4000" dirty="0"/>
              <a:t>Transport Pathways</a:t>
            </a:r>
          </a:p>
        </p:txBody>
      </p:sp>
      <p:sp>
        <p:nvSpPr>
          <p:cNvPr id="3" name="Content Placeholder 2"/>
          <p:cNvSpPr>
            <a:spLocks noGrp="1"/>
          </p:cNvSpPr>
          <p:nvPr>
            <p:ph idx="1"/>
          </p:nvPr>
        </p:nvSpPr>
        <p:spPr>
          <a:xfrm>
            <a:off x="539550" y="1292727"/>
            <a:ext cx="9304955" cy="1331259"/>
          </a:xfrm>
        </p:spPr>
        <p:txBody>
          <a:bodyPr>
            <a:normAutofit/>
          </a:bodyPr>
          <a:lstStyle/>
          <a:p>
            <a:r>
              <a:rPr lang="en-US" altLang="en-US" sz="2400" dirty="0"/>
              <a:t>You create a mass transport system by defining a </a:t>
            </a:r>
            <a:r>
              <a:rPr lang="en-US" altLang="en-US" sz="2400" dirty="0">
                <a:solidFill>
                  <a:srgbClr val="FF0000"/>
                </a:solidFill>
              </a:rPr>
              <a:t>network of transport pathways </a:t>
            </a:r>
            <a:r>
              <a:rPr lang="en-US" altLang="en-US" sz="2400" dirty="0"/>
              <a:t>using </a:t>
            </a:r>
            <a:r>
              <a:rPr lang="en-US" altLang="en-US" sz="2400" dirty="0">
                <a:solidFill>
                  <a:srgbClr val="FF0000"/>
                </a:solidFill>
              </a:rPr>
              <a:t>mass flux links</a:t>
            </a:r>
            <a:r>
              <a:rPr lang="en-US" altLang="en-US" sz="2400" dirty="0"/>
              <a:t> among the pathways.</a:t>
            </a:r>
          </a:p>
          <a:p>
            <a:pPr marL="0" indent="0">
              <a:buNone/>
            </a:pPr>
            <a:endParaRPr lang="en-US" dirty="0"/>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pic>
        <p:nvPicPr>
          <p:cNvPr id="5" name="Picture 4"/>
          <p:cNvPicPr>
            <a:picLocks noChangeAspect="1"/>
          </p:cNvPicPr>
          <p:nvPr/>
        </p:nvPicPr>
        <p:blipFill>
          <a:blip r:embed="rId2"/>
          <a:stretch>
            <a:fillRect/>
          </a:stretch>
        </p:blipFill>
        <p:spPr>
          <a:xfrm>
            <a:off x="3543104" y="2589090"/>
            <a:ext cx="3709819" cy="2674216"/>
          </a:xfrm>
          <a:prstGeom prst="rect">
            <a:avLst/>
          </a:prstGeom>
        </p:spPr>
      </p:pic>
    </p:spTree>
    <p:extLst>
      <p:ext uri="{BB962C8B-B14F-4D97-AF65-F5344CB8AC3E}">
        <p14:creationId xmlns:p14="http://schemas.microsoft.com/office/powerpoint/2010/main" val="156924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4866" y="0"/>
            <a:ext cx="10515600" cy="1325563"/>
          </a:xfrm>
        </p:spPr>
        <p:txBody>
          <a:bodyPr/>
          <a:lstStyle/>
          <a:p>
            <a:r>
              <a:rPr lang="en-US" sz="4000" dirty="0"/>
              <a:t>Pathways Mass Balance</a:t>
            </a:r>
          </a:p>
        </p:txBody>
      </p:sp>
      <p:sp>
        <p:nvSpPr>
          <p:cNvPr id="3" name="Content Placeholder 2"/>
          <p:cNvSpPr>
            <a:spLocks noGrp="1"/>
          </p:cNvSpPr>
          <p:nvPr>
            <p:ph idx="1"/>
          </p:nvPr>
        </p:nvSpPr>
        <p:spPr>
          <a:xfrm>
            <a:off x="224590" y="1143000"/>
            <a:ext cx="9666172" cy="5029200"/>
          </a:xfrm>
        </p:spPr>
        <p:txBody>
          <a:bodyPr>
            <a:noAutofit/>
          </a:bodyPr>
          <a:lstStyle/>
          <a:p>
            <a:pPr marL="576262" indent="-342900"/>
            <a:r>
              <a:rPr lang="en-US" sz="2400" dirty="0"/>
              <a:t>Species mass is conserved.</a:t>
            </a:r>
          </a:p>
          <a:p>
            <a:pPr marL="576262" indent="-342900"/>
            <a:r>
              <a:rPr lang="en-US" sz="2400" dirty="0"/>
              <a:t>The Contaminant Transport Module simulates </a:t>
            </a:r>
            <a:r>
              <a:rPr lang="en-US" sz="2400" dirty="0">
                <a:solidFill>
                  <a:srgbClr val="FF0000"/>
                </a:solidFill>
              </a:rPr>
              <a:t>mass transport </a:t>
            </a:r>
            <a:r>
              <a:rPr lang="en-US" sz="2400" dirty="0"/>
              <a:t>so it solves for the mass of each species in each transport pathway.</a:t>
            </a:r>
          </a:p>
          <a:p>
            <a:pPr marL="868870" lvl="1" indent="-342900"/>
            <a:r>
              <a:rPr lang="en-US" sz="2200" dirty="0"/>
              <a:t>The water, or other media, balance </a:t>
            </a:r>
            <a:r>
              <a:rPr lang="en-US" sz="2200" dirty="0">
                <a:solidFill>
                  <a:srgbClr val="FF0000"/>
                </a:solidFill>
              </a:rPr>
              <a:t>is not a part of the transport module solution.</a:t>
            </a:r>
            <a:r>
              <a:rPr lang="en-US" sz="2200" dirty="0"/>
              <a:t> </a:t>
            </a:r>
          </a:p>
          <a:p>
            <a:pPr marL="868870" lvl="1" indent="-342900"/>
            <a:r>
              <a:rPr lang="en-US" sz="2200" dirty="0"/>
              <a:t>Media advection rates are </a:t>
            </a:r>
            <a:r>
              <a:rPr lang="en-US" sz="2200" dirty="0">
                <a:solidFill>
                  <a:srgbClr val="FF0000"/>
                </a:solidFill>
              </a:rPr>
              <a:t>inputs</a:t>
            </a:r>
            <a:r>
              <a:rPr lang="en-US" sz="2200" dirty="0"/>
              <a:t> (and not solution values) for transport pathways.</a:t>
            </a:r>
          </a:p>
          <a:p>
            <a:pPr marL="1024128" lvl="2" indent="-225425">
              <a:buClr>
                <a:schemeClr val="tx2"/>
              </a:buClr>
            </a:pPr>
            <a:r>
              <a:rPr lang="en-US" sz="2000" dirty="0"/>
              <a:t>You can link the transport media advection rates to a water balance model (or other media balance model) in order to enforce both a water balance and species mass balance.</a:t>
            </a:r>
          </a:p>
          <a:p>
            <a:pPr marL="484822" indent="-342900">
              <a:buFont typeface="Wingdings" panose="05000000000000000000" pitchFamily="2" charset="2"/>
              <a:buChar char="§"/>
            </a:pPr>
            <a:endParaRPr lang="en-US" sz="2400" dirty="0"/>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466679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89793" y="0"/>
            <a:ext cx="10515600" cy="1325563"/>
          </a:xfrm>
        </p:spPr>
        <p:txBody>
          <a:bodyPr>
            <a:normAutofit/>
          </a:bodyPr>
          <a:lstStyle/>
          <a:p>
            <a:r>
              <a:rPr lang="en-US" sz="4000" dirty="0"/>
              <a:t>Contaminant Sources</a:t>
            </a:r>
          </a:p>
        </p:txBody>
      </p:sp>
      <p:sp>
        <p:nvSpPr>
          <p:cNvPr id="64515" name="Rectangle 3"/>
          <p:cNvSpPr>
            <a:spLocks noGrp="1" noChangeArrowheads="1"/>
          </p:cNvSpPr>
          <p:nvPr>
            <p:ph idx="1"/>
          </p:nvPr>
        </p:nvSpPr>
        <p:spPr>
          <a:xfrm>
            <a:off x="291392" y="1665205"/>
            <a:ext cx="8670797" cy="3949094"/>
          </a:xfrm>
        </p:spPr>
        <p:txBody>
          <a:bodyPr/>
          <a:lstStyle/>
          <a:p>
            <a:r>
              <a:rPr lang="en-US" sz="2400" dirty="0"/>
              <a:t>You can specify initial and boundary conditions in Pathways.</a:t>
            </a:r>
          </a:p>
          <a:p>
            <a:r>
              <a:rPr lang="en-US" sz="2400" dirty="0"/>
              <a:t>In some cases, however, direct specification of an initial condition or rate of input is not possible. The RT Module allows you to simulate a source term using a </a:t>
            </a:r>
            <a:r>
              <a:rPr lang="en-US" sz="2400" dirty="0">
                <a:solidFill>
                  <a:srgbClr val="FF0000"/>
                </a:solidFill>
              </a:rPr>
              <a:t>Source element. </a:t>
            </a:r>
          </a:p>
          <a:p>
            <a:r>
              <a:rPr lang="en-US" sz="2400" dirty="0"/>
              <a:t>The Source element simulates:</a:t>
            </a:r>
          </a:p>
          <a:p>
            <a:pPr lvl="1"/>
            <a:r>
              <a:rPr lang="en-US" sz="2200" dirty="0"/>
              <a:t>Failure of barriers containing the mass</a:t>
            </a:r>
          </a:p>
          <a:p>
            <a:pPr lvl="1"/>
            <a:r>
              <a:rPr lang="en-US" sz="2200" dirty="0"/>
              <a:t>Degradation of matrix material (e.g., grout) in which the mass is bound</a:t>
            </a:r>
          </a:p>
          <a:p>
            <a:pPr lvl="1"/>
            <a:r>
              <a:rPr lang="en-US" sz="2200" dirty="0"/>
              <a:t>Particularly useful when simulating </a:t>
            </a:r>
            <a:r>
              <a:rPr lang="en-US" sz="2200" dirty="0">
                <a:solidFill>
                  <a:srgbClr val="FF0000"/>
                </a:solidFill>
              </a:rPr>
              <a:t>engineered barrier systems</a:t>
            </a:r>
          </a:p>
          <a:p>
            <a:r>
              <a:rPr lang="en-US" sz="2500" dirty="0">
                <a:solidFill>
                  <a:srgbClr val="1E1E1E">
                    <a:lumMod val="75000"/>
                    <a:lumOff val="25000"/>
                  </a:srgbClr>
                </a:solidFill>
              </a:rPr>
              <a:t>Won’t discuss further today.</a:t>
            </a:r>
          </a:p>
          <a:p>
            <a:pPr marL="201168" lvl="1" indent="0">
              <a:buNone/>
            </a:pPr>
            <a:endParaRPr lang="en-US" dirty="0">
              <a:solidFill>
                <a:srgbClr val="FF0000"/>
              </a:solidFill>
            </a:endParaRP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pic>
        <p:nvPicPr>
          <p:cNvPr id="2" name="Picture 1"/>
          <p:cNvPicPr>
            <a:picLocks noChangeAspect="1"/>
          </p:cNvPicPr>
          <p:nvPr/>
        </p:nvPicPr>
        <p:blipFill>
          <a:blip r:embed="rId2"/>
          <a:stretch>
            <a:fillRect/>
          </a:stretch>
        </p:blipFill>
        <p:spPr>
          <a:xfrm>
            <a:off x="9500494" y="2275308"/>
            <a:ext cx="800000" cy="1047619"/>
          </a:xfrm>
          <a:prstGeom prst="rect">
            <a:avLst/>
          </a:prstGeom>
        </p:spPr>
      </p:pic>
    </p:spTree>
    <p:extLst>
      <p:ext uri="{BB962C8B-B14F-4D97-AF65-F5344CB8AC3E}">
        <p14:creationId xmlns:p14="http://schemas.microsoft.com/office/powerpoint/2010/main" val="4172969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4515">
                                            <p:txEl>
                                              <p:pRg st="0" end="0"/>
                                            </p:txEl>
                                          </p:spTgt>
                                        </p:tgtEl>
                                        <p:attrNameLst>
                                          <p:attrName>style.visibility</p:attrName>
                                        </p:attrNameLst>
                                      </p:cBhvr>
                                      <p:to>
                                        <p:strVal val="visible"/>
                                      </p:to>
                                    </p:set>
                                    <p:animEffect transition="in" filter="fade">
                                      <p:cBhvr>
                                        <p:cTn id="7" dur="500"/>
                                        <p:tgtEl>
                                          <p:spTgt spid="645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4515">
                                            <p:txEl>
                                              <p:pRg st="1" end="1"/>
                                            </p:txEl>
                                          </p:spTgt>
                                        </p:tgtEl>
                                        <p:attrNameLst>
                                          <p:attrName>style.visibility</p:attrName>
                                        </p:attrNameLst>
                                      </p:cBhvr>
                                      <p:to>
                                        <p:strVal val="visible"/>
                                      </p:to>
                                    </p:set>
                                    <p:animEffect transition="in" filter="fade">
                                      <p:cBhvr>
                                        <p:cTn id="12" dur="500"/>
                                        <p:tgtEl>
                                          <p:spTgt spid="64515">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4515">
                                            <p:txEl>
                                              <p:pRg st="2" end="2"/>
                                            </p:txEl>
                                          </p:spTgt>
                                        </p:tgtEl>
                                        <p:attrNameLst>
                                          <p:attrName>style.visibility</p:attrName>
                                        </p:attrNameLst>
                                      </p:cBhvr>
                                      <p:to>
                                        <p:strVal val="visible"/>
                                      </p:to>
                                    </p:set>
                                    <p:animEffect transition="in" filter="fade">
                                      <p:cBhvr>
                                        <p:cTn id="20" dur="500"/>
                                        <p:tgtEl>
                                          <p:spTgt spid="64515">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4515">
                                            <p:txEl>
                                              <p:pRg st="3" end="3"/>
                                            </p:txEl>
                                          </p:spTgt>
                                        </p:tgtEl>
                                        <p:attrNameLst>
                                          <p:attrName>style.visibility</p:attrName>
                                        </p:attrNameLst>
                                      </p:cBhvr>
                                      <p:to>
                                        <p:strVal val="visible"/>
                                      </p:to>
                                    </p:set>
                                    <p:animEffect transition="in" filter="fade">
                                      <p:cBhvr>
                                        <p:cTn id="23" dur="500"/>
                                        <p:tgtEl>
                                          <p:spTgt spid="64515">
                                            <p:txEl>
                                              <p:pRg st="3" end="3"/>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4515">
                                            <p:txEl>
                                              <p:pRg st="4" end="4"/>
                                            </p:txEl>
                                          </p:spTgt>
                                        </p:tgtEl>
                                        <p:attrNameLst>
                                          <p:attrName>style.visibility</p:attrName>
                                        </p:attrNameLst>
                                      </p:cBhvr>
                                      <p:to>
                                        <p:strVal val="visible"/>
                                      </p:to>
                                    </p:set>
                                    <p:animEffect transition="in" filter="fade">
                                      <p:cBhvr>
                                        <p:cTn id="26" dur="500"/>
                                        <p:tgtEl>
                                          <p:spTgt spid="64515">
                                            <p:txEl>
                                              <p:pRg st="4" end="4"/>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4515">
                                            <p:txEl>
                                              <p:pRg st="5" end="5"/>
                                            </p:txEl>
                                          </p:spTgt>
                                        </p:tgtEl>
                                        <p:attrNameLst>
                                          <p:attrName>style.visibility</p:attrName>
                                        </p:attrNameLst>
                                      </p:cBhvr>
                                      <p:to>
                                        <p:strVal val="visible"/>
                                      </p:to>
                                    </p:set>
                                    <p:animEffect transition="in" filter="fade">
                                      <p:cBhvr>
                                        <p:cTn id="29" dur="500"/>
                                        <p:tgtEl>
                                          <p:spTgt spid="64515">
                                            <p:txEl>
                                              <p:pRg st="5" end="5"/>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64515">
                                            <p:txEl>
                                              <p:pRg st="6" end="6"/>
                                            </p:txEl>
                                          </p:spTgt>
                                        </p:tgtEl>
                                        <p:attrNameLst>
                                          <p:attrName>style.visibility</p:attrName>
                                        </p:attrNameLst>
                                      </p:cBhvr>
                                      <p:to>
                                        <p:strVal val="visible"/>
                                      </p:to>
                                    </p:set>
                                    <p:animEffect transition="in" filter="fade">
                                      <p:cBhvr>
                                        <p:cTn id="32" dur="500"/>
                                        <p:tgtEl>
                                          <p:spTgt spid="6451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normAutofit/>
          </a:bodyPr>
          <a:lstStyle/>
          <a:p>
            <a:r>
              <a:rPr lang="en-US" sz="4000" dirty="0"/>
              <a:t>Receptors</a:t>
            </a:r>
          </a:p>
        </p:txBody>
      </p:sp>
      <p:sp>
        <p:nvSpPr>
          <p:cNvPr id="81923" name="Rectangle 3"/>
          <p:cNvSpPr>
            <a:spLocks noGrp="1" noChangeArrowheads="1"/>
          </p:cNvSpPr>
          <p:nvPr>
            <p:ph idx="1"/>
          </p:nvPr>
        </p:nvSpPr>
        <p:spPr>
          <a:xfrm>
            <a:off x="505287" y="1825626"/>
            <a:ext cx="10515600" cy="2885470"/>
          </a:xfrm>
        </p:spPr>
        <p:txBody>
          <a:bodyPr/>
          <a:lstStyle/>
          <a:p>
            <a:r>
              <a:rPr lang="en-US" sz="2400" dirty="0"/>
              <a:t>The objective of many studies is not only to compute contaminant concentrations and fluxes at various locations, but to also </a:t>
            </a:r>
            <a:r>
              <a:rPr lang="en-US" sz="2400" dirty="0">
                <a:solidFill>
                  <a:srgbClr val="FF0000"/>
                </a:solidFill>
              </a:rPr>
              <a:t>compute the impact</a:t>
            </a:r>
            <a:r>
              <a:rPr lang="en-US" sz="2400" dirty="0"/>
              <a:t> of these contaminants on specified receptors.</a:t>
            </a:r>
          </a:p>
          <a:p>
            <a:r>
              <a:rPr lang="en-US" sz="2400" dirty="0"/>
              <a:t>GoldSim provides a </a:t>
            </a:r>
            <a:r>
              <a:rPr lang="en-US" sz="2400" dirty="0">
                <a:solidFill>
                  <a:srgbClr val="FF0000"/>
                </a:solidFill>
              </a:rPr>
              <a:t>Receptor</a:t>
            </a:r>
            <a:r>
              <a:rPr lang="en-US" sz="2400" dirty="0"/>
              <a:t> element that facilitates the conversion of contaminant concentrations in media within pathways to impact to defined receptors (e.g., </a:t>
            </a:r>
            <a:r>
              <a:rPr lang="en-US" sz="2400" dirty="0">
                <a:solidFill>
                  <a:srgbClr val="FF0000"/>
                </a:solidFill>
              </a:rPr>
              <a:t>dose</a:t>
            </a:r>
            <a:r>
              <a:rPr lang="en-US" sz="2400" dirty="0"/>
              <a:t>, health risk).</a:t>
            </a:r>
          </a:p>
          <a:p>
            <a:r>
              <a:rPr lang="en-US" sz="2400" dirty="0">
                <a:solidFill>
                  <a:srgbClr val="1E1E1E">
                    <a:lumMod val="75000"/>
                    <a:lumOff val="25000"/>
                  </a:srgbClr>
                </a:solidFill>
              </a:rPr>
              <a:t>Won’t discuss further today.</a:t>
            </a:r>
          </a:p>
          <a:p>
            <a:endParaRPr lang="en-US" dirty="0"/>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pic>
        <p:nvPicPr>
          <p:cNvPr id="2" name="Picture 1"/>
          <p:cNvPicPr>
            <a:picLocks noChangeAspect="1"/>
          </p:cNvPicPr>
          <p:nvPr/>
        </p:nvPicPr>
        <p:blipFill>
          <a:blip r:embed="rId2"/>
          <a:stretch>
            <a:fillRect/>
          </a:stretch>
        </p:blipFill>
        <p:spPr>
          <a:xfrm>
            <a:off x="9521134" y="152467"/>
            <a:ext cx="895238" cy="1066667"/>
          </a:xfrm>
          <a:prstGeom prst="rect">
            <a:avLst/>
          </a:prstGeom>
        </p:spPr>
      </p:pic>
    </p:spTree>
    <p:extLst>
      <p:ext uri="{BB962C8B-B14F-4D97-AF65-F5344CB8AC3E}">
        <p14:creationId xmlns:p14="http://schemas.microsoft.com/office/powerpoint/2010/main" val="3430830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23">
                                            <p:txEl>
                                              <p:pRg st="0" end="0"/>
                                            </p:txEl>
                                          </p:spTgt>
                                        </p:tgtEl>
                                        <p:attrNameLst>
                                          <p:attrName>style.visibility</p:attrName>
                                        </p:attrNameLst>
                                      </p:cBhvr>
                                      <p:to>
                                        <p:strVal val="visible"/>
                                      </p:to>
                                    </p:set>
                                    <p:animEffect transition="in" filter="fade">
                                      <p:cBhvr>
                                        <p:cTn id="7" dur="500"/>
                                        <p:tgtEl>
                                          <p:spTgt spid="819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23">
                                            <p:txEl>
                                              <p:pRg st="1" end="1"/>
                                            </p:txEl>
                                          </p:spTgt>
                                        </p:tgtEl>
                                        <p:attrNameLst>
                                          <p:attrName>style.visibility</p:attrName>
                                        </p:attrNameLst>
                                      </p:cBhvr>
                                      <p:to>
                                        <p:strVal val="visible"/>
                                      </p:to>
                                    </p:set>
                                    <p:animEffect transition="in" filter="fade">
                                      <p:cBhvr>
                                        <p:cTn id="12" dur="500"/>
                                        <p:tgtEl>
                                          <p:spTgt spid="819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1923">
                                            <p:txEl>
                                              <p:pRg st="2" end="2"/>
                                            </p:txEl>
                                          </p:spTgt>
                                        </p:tgtEl>
                                        <p:attrNameLst>
                                          <p:attrName>style.visibility</p:attrName>
                                        </p:attrNameLst>
                                      </p:cBhvr>
                                      <p:to>
                                        <p:strVal val="visible"/>
                                      </p:to>
                                    </p:set>
                                    <p:animEffect transition="in" filter="fade">
                                      <p:cBhvr>
                                        <p:cTn id="17" dur="500"/>
                                        <p:tgtEl>
                                          <p:spTgt spid="819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19242" y="152401"/>
            <a:ext cx="10210763" cy="838200"/>
          </a:xfrm>
        </p:spPr>
        <p:txBody>
          <a:bodyPr>
            <a:noAutofit/>
          </a:bodyPr>
          <a:lstStyle/>
          <a:p>
            <a:pPr algn="ctr"/>
            <a:br>
              <a:rPr lang="en-US" altLang="en-US" sz="4000" dirty="0"/>
            </a:br>
            <a:r>
              <a:rPr lang="en-US" altLang="en-US" sz="4000" dirty="0"/>
              <a:t>Example1: Partitioning and Decay in a Cell</a:t>
            </a:r>
          </a:p>
        </p:txBody>
      </p:sp>
      <p:sp>
        <p:nvSpPr>
          <p:cNvPr id="47107" name="Rectangle 3"/>
          <p:cNvSpPr>
            <a:spLocks noGrp="1" noChangeArrowheads="1"/>
          </p:cNvSpPr>
          <p:nvPr>
            <p:ph idx="1"/>
          </p:nvPr>
        </p:nvSpPr>
        <p:spPr>
          <a:xfrm>
            <a:off x="593558" y="1600201"/>
            <a:ext cx="9617242" cy="3295839"/>
          </a:xfrm>
        </p:spPr>
        <p:txBody>
          <a:bodyPr/>
          <a:lstStyle/>
          <a:p>
            <a:r>
              <a:rPr lang="en-US" altLang="en-US" sz="2400" dirty="0"/>
              <a:t>Assume 10 g of species C  and D exists in Cell</a:t>
            </a:r>
          </a:p>
          <a:p>
            <a:r>
              <a:rPr lang="en-US" altLang="en-US" sz="2400" dirty="0"/>
              <a:t>The cell contains 10 m</a:t>
            </a:r>
            <a:r>
              <a:rPr lang="en-US" altLang="en-US" sz="2400" baseline="30000" dirty="0"/>
              <a:t>3</a:t>
            </a:r>
            <a:r>
              <a:rPr lang="en-US" altLang="en-US" sz="2400" dirty="0"/>
              <a:t> of Water and 10 kg of Sand</a:t>
            </a:r>
          </a:p>
          <a:p>
            <a:r>
              <a:rPr lang="en-US" altLang="en-US" sz="2400" dirty="0"/>
              <a:t>Sand has a dry density of 1600 kg/m</a:t>
            </a:r>
            <a:r>
              <a:rPr lang="en-US" altLang="en-US" sz="2400" baseline="30000" dirty="0"/>
              <a:t>3</a:t>
            </a:r>
            <a:r>
              <a:rPr lang="en-US" altLang="en-US" sz="2400" dirty="0"/>
              <a:t>, and a porosity of 0.3</a:t>
            </a:r>
          </a:p>
          <a:p>
            <a:r>
              <a:rPr lang="en-US" altLang="en-US" sz="2400" dirty="0"/>
              <a:t>Partition coefficient for C in Sand: 2 m</a:t>
            </a:r>
            <a:r>
              <a:rPr lang="en-US" altLang="en-US" sz="2400" baseline="30000" dirty="0"/>
              <a:t>3</a:t>
            </a:r>
            <a:r>
              <a:rPr lang="en-US" altLang="en-US" sz="2400" dirty="0"/>
              <a:t>/kg</a:t>
            </a:r>
          </a:p>
          <a:p>
            <a:r>
              <a:rPr lang="en-US" altLang="en-US" sz="2400" dirty="0"/>
              <a:t>Partition coefficient for D in Sand: 0 m</a:t>
            </a:r>
            <a:r>
              <a:rPr lang="en-US" altLang="en-US" sz="2400" baseline="30000" dirty="0"/>
              <a:t>3</a:t>
            </a:r>
            <a:r>
              <a:rPr lang="en-US" altLang="en-US" sz="2400" dirty="0"/>
              <a:t>/kg</a:t>
            </a:r>
          </a:p>
          <a:p>
            <a:r>
              <a:rPr lang="en-US" altLang="en-US" sz="2400" dirty="0"/>
              <a:t>C decays with a half-life of 5 years </a:t>
            </a:r>
          </a:p>
          <a:p>
            <a:r>
              <a:rPr lang="en-US" altLang="en-US" sz="2400" dirty="0"/>
              <a:t>Run for 20 years</a:t>
            </a:r>
          </a:p>
          <a:p>
            <a:endParaRPr lang="en-US" altLang="en-US" dirty="0"/>
          </a:p>
        </p:txBody>
      </p:sp>
      <p:sp>
        <p:nvSpPr>
          <p:cNvPr id="2" name="Footer Placeholder 1">
            <a:extLst>
              <a:ext uri="{FF2B5EF4-FFF2-40B4-BE49-F238E27FC236}">
                <a16:creationId xmlns:a16="http://schemas.microsoft.com/office/drawing/2014/main" id="{05971096-EA76-4A40-B8D0-BD1B5F86FB92}"/>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87616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3724275" y="1662113"/>
            <a:ext cx="914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 name="Title 1"/>
          <p:cNvSpPr>
            <a:spLocks noGrp="1"/>
          </p:cNvSpPr>
          <p:nvPr>
            <p:ph type="title"/>
          </p:nvPr>
        </p:nvSpPr>
        <p:spPr/>
        <p:txBody>
          <a:bodyPr/>
          <a:lstStyle/>
          <a:p>
            <a:r>
              <a:rPr lang="en-US"/>
              <a:t>Mine Water Balance</a:t>
            </a:r>
            <a:endParaRPr lang="en-US"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663443" y="1603392"/>
            <a:ext cx="6242377" cy="4638658"/>
          </a:xfrm>
        </p:spPr>
      </p:pic>
      <p:sp>
        <p:nvSpPr>
          <p:cNvPr id="4" name="Footer Placeholder 3">
            <a:extLst>
              <a:ext uri="{FF2B5EF4-FFF2-40B4-BE49-F238E27FC236}">
                <a16:creationId xmlns:a16="http://schemas.microsoft.com/office/drawing/2014/main" id="{899F98E0-FC42-7010-5073-76FECEEC4B94}"/>
              </a:ext>
            </a:extLst>
          </p:cNvPr>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8" name="Slide Number Placeholder 7">
            <a:extLst>
              <a:ext uri="{FF2B5EF4-FFF2-40B4-BE49-F238E27FC236}">
                <a16:creationId xmlns:a16="http://schemas.microsoft.com/office/drawing/2014/main" id="{8C6F37F5-F0A5-02B5-1050-C9BC5F747E13}"/>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t>7</a:t>
            </a:fld>
            <a:endParaRPr lang="en-US"/>
          </a:p>
        </p:txBody>
      </p:sp>
    </p:spTree>
    <p:extLst>
      <p:ext uri="{BB962C8B-B14F-4D97-AF65-F5344CB8AC3E}">
        <p14:creationId xmlns:p14="http://schemas.microsoft.com/office/powerpoint/2010/main" val="33221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normAutofit/>
          </a:bodyPr>
          <a:lstStyle/>
          <a:p>
            <a:r>
              <a:rPr lang="en-US" altLang="en-US" sz="4000" dirty="0"/>
              <a:t>Cell Pathways</a:t>
            </a:r>
          </a:p>
        </p:txBody>
      </p:sp>
      <p:sp>
        <p:nvSpPr>
          <p:cNvPr id="46083" name="Rectangle 3"/>
          <p:cNvSpPr>
            <a:spLocks noGrp="1" noChangeArrowheads="1"/>
          </p:cNvSpPr>
          <p:nvPr>
            <p:ph idx="1"/>
          </p:nvPr>
        </p:nvSpPr>
        <p:spPr>
          <a:xfrm>
            <a:off x="505287" y="1825626"/>
            <a:ext cx="10515600" cy="2841868"/>
          </a:xfrm>
          <a:noFill/>
        </p:spPr>
        <p:txBody>
          <a:bodyPr/>
          <a:lstStyle/>
          <a:p>
            <a:r>
              <a:rPr lang="en-US" altLang="en-US" sz="2400" dirty="0"/>
              <a:t>Act as </a:t>
            </a:r>
            <a:r>
              <a:rPr lang="en-US" altLang="en-US" sz="2400" dirty="0">
                <a:solidFill>
                  <a:srgbClr val="FF0000"/>
                </a:solidFill>
              </a:rPr>
              <a:t>mixing cells</a:t>
            </a:r>
          </a:p>
          <a:p>
            <a:r>
              <a:rPr lang="en-US" altLang="en-US" sz="2400" dirty="0"/>
              <a:t>Can specify multiple media</a:t>
            </a:r>
          </a:p>
          <a:p>
            <a:r>
              <a:rPr lang="en-US" altLang="en-US" sz="2400" dirty="0"/>
              <a:t>Mass is </a:t>
            </a:r>
            <a:r>
              <a:rPr lang="en-US" altLang="en-US" sz="2400" dirty="0">
                <a:solidFill>
                  <a:srgbClr val="FF0000"/>
                </a:solidFill>
              </a:rPr>
              <a:t>instantly mixed and equilibrated</a:t>
            </a:r>
            <a:r>
              <a:rPr lang="en-US" altLang="en-US" sz="2400" dirty="0"/>
              <a:t> (partitioned) within cell</a:t>
            </a:r>
          </a:p>
          <a:p>
            <a:r>
              <a:rPr lang="en-US" altLang="en-US" sz="2400" dirty="0">
                <a:solidFill>
                  <a:srgbClr val="FF0000"/>
                </a:solidFill>
              </a:rPr>
              <a:t>Solubility constraints</a:t>
            </a:r>
            <a:r>
              <a:rPr lang="en-US" altLang="en-US" sz="2400" dirty="0"/>
              <a:t> can be imposed in cell</a:t>
            </a:r>
          </a:p>
          <a:p>
            <a:r>
              <a:rPr lang="en-US" altLang="en-US" sz="2400" dirty="0"/>
              <a:t>Can have specified </a:t>
            </a:r>
            <a:r>
              <a:rPr lang="en-US" altLang="en-US" sz="2400" dirty="0">
                <a:solidFill>
                  <a:srgbClr val="FF0000"/>
                </a:solidFill>
              </a:rPr>
              <a:t>initial/boundary condition</a:t>
            </a:r>
            <a:endParaRPr lang="en-US" altLang="en-US" sz="2400" dirty="0"/>
          </a:p>
          <a:p>
            <a:r>
              <a:rPr lang="en-US" altLang="en-US" sz="2400" dirty="0"/>
              <a:t>Behavior of cell network is mathematically equivalent to </a:t>
            </a:r>
            <a:r>
              <a:rPr lang="en-US" altLang="en-US" sz="2400" dirty="0">
                <a:solidFill>
                  <a:srgbClr val="FF0000"/>
                </a:solidFill>
              </a:rPr>
              <a:t>network of finite difference nodes</a:t>
            </a:r>
          </a:p>
        </p:txBody>
      </p:sp>
      <p:sp>
        <p:nvSpPr>
          <p:cNvPr id="2" name="Footer Placeholder 1">
            <a:extLst>
              <a:ext uri="{FF2B5EF4-FFF2-40B4-BE49-F238E27FC236}">
                <a16:creationId xmlns:a16="http://schemas.microsoft.com/office/drawing/2014/main" id="{CD980617-92FB-D774-E1C7-B2933DFA6CBE}"/>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377736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204537" y="16042"/>
            <a:ext cx="7772400" cy="1066800"/>
          </a:xfrm>
        </p:spPr>
        <p:txBody>
          <a:bodyPr>
            <a:normAutofit/>
          </a:bodyPr>
          <a:lstStyle/>
          <a:p>
            <a:r>
              <a:rPr lang="en-US" altLang="en-US" sz="4000" dirty="0"/>
              <a:t>Equations Solved By GoldSim</a:t>
            </a:r>
          </a:p>
        </p:txBody>
      </p:sp>
      <mc:AlternateContent xmlns:mc="http://schemas.openxmlformats.org/markup-compatibility/2006" xmlns:a14="http://schemas.microsoft.com/office/drawing/2010/main">
        <mc:Choice Requires="a14">
          <p:sp>
            <p:nvSpPr>
              <p:cNvPr id="6" name="TextBox 5"/>
              <p:cNvSpPr txBox="1"/>
              <p:nvPr/>
            </p:nvSpPr>
            <p:spPr>
              <a:xfrm>
                <a:off x="2376905" y="1439780"/>
                <a:ext cx="2057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sSub>
                        <m:sSubPr>
                          <m:ctrlPr>
                            <a:rPr lang="el-GR"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λ</m:t>
                          </m:r>
                        </m:e>
                        <m:sub>
                          <m:r>
                            <a:rPr lang="en-US" i="1">
                              <a:latin typeface="Cambria Math" panose="02040503050406030204" pitchFamily="18" charset="0"/>
                              <a:ea typeface="Cambria Math" panose="02040503050406030204" pitchFamily="18" charset="0"/>
                            </a:rPr>
                            <m:t>𝐶</m:t>
                          </m:r>
                        </m:sub>
                      </m:sSub>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2376905" y="1439780"/>
                <a:ext cx="2057400" cy="52591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2453105" y="2735179"/>
                <a:ext cx="4343400" cy="5550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den>
                      </m:f>
                    </m:oMath>
                  </m:oMathPara>
                </a14:m>
                <a:endParaRPr lang="en-US" dirty="0"/>
              </a:p>
            </p:txBody>
          </p:sp>
        </mc:Choice>
        <mc:Fallback xmlns="">
          <p:sp>
            <p:nvSpPr>
              <p:cNvPr id="9" name="TextBox 8"/>
              <p:cNvSpPr txBox="1">
                <a:spLocks noRot="1" noChangeAspect="1" noMove="1" noResize="1" noEditPoints="1" noAdjustHandles="1" noChangeArrowheads="1" noChangeShapeType="1" noTextEdit="1"/>
              </p:cNvSpPr>
              <p:nvPr/>
            </p:nvSpPr>
            <p:spPr>
              <a:xfrm>
                <a:off x="2453105" y="2735179"/>
                <a:ext cx="4343400" cy="55508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2453105" y="3453548"/>
                <a:ext cx="4343400" cy="60978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den>
                      </m:f>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2453105" y="3453548"/>
                <a:ext cx="4343400" cy="60978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2453105" y="4226611"/>
                <a:ext cx="4343400" cy="5550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𝐷</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den>
                      </m:f>
                    </m:oMath>
                  </m:oMathPara>
                </a14:m>
                <a:endParaRPr lang="en-US" dirty="0"/>
              </a:p>
            </p:txBody>
          </p:sp>
        </mc:Choice>
        <mc:Fallback xmlns="">
          <p:sp>
            <p:nvSpPr>
              <p:cNvPr id="11" name="TextBox 10"/>
              <p:cNvSpPr txBox="1">
                <a:spLocks noRot="1" noChangeAspect="1" noMove="1" noResize="1" noEditPoints="1" noAdjustHandles="1" noChangeArrowheads="1" noChangeShapeType="1" noTextEdit="1"/>
              </p:cNvSpPr>
              <p:nvPr/>
            </p:nvSpPr>
            <p:spPr>
              <a:xfrm>
                <a:off x="2453105" y="4226611"/>
                <a:ext cx="4343400" cy="555088"/>
              </a:xfrm>
              <a:prstGeom prst="rect">
                <a:avLst/>
              </a:prstGeom>
              <a:blipFill>
                <a:blip r:embed="rId5"/>
                <a:stretch>
                  <a:fillRect b="-109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p:cNvSpPr txBox="1"/>
              <p:nvPr/>
            </p:nvSpPr>
            <p:spPr>
              <a:xfrm>
                <a:off x="2453105" y="4944979"/>
                <a:ext cx="4343400" cy="60978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𝐷</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den>
                      </m:f>
                    </m:oMath>
                  </m:oMathPara>
                </a14:m>
                <a:endParaRPr lang="en-US" dirty="0"/>
              </a:p>
            </p:txBody>
          </p:sp>
        </mc:Choice>
        <mc:Fallback xmlns="">
          <p:sp>
            <p:nvSpPr>
              <p:cNvPr id="12" name="TextBox 11"/>
              <p:cNvSpPr txBox="1">
                <a:spLocks noRot="1" noChangeAspect="1" noMove="1" noResize="1" noEditPoints="1" noAdjustHandles="1" noChangeArrowheads="1" noChangeShapeType="1" noTextEdit="1"/>
              </p:cNvSpPr>
              <p:nvPr/>
            </p:nvSpPr>
            <p:spPr>
              <a:xfrm>
                <a:off x="2453105" y="4944979"/>
                <a:ext cx="4343400" cy="609782"/>
              </a:xfrm>
              <a:prstGeom prst="rect">
                <a:avLst/>
              </a:prstGeom>
              <a:blipFill>
                <a:blip r:embed="rId6"/>
                <a:stretch>
                  <a:fillRect b="-1000"/>
                </a:stretch>
              </a:blipFill>
            </p:spPr>
            <p:txBody>
              <a:bodyPr/>
              <a:lstStyle/>
              <a:p>
                <a:r>
                  <a:rPr lang="en-US">
                    <a:noFill/>
                  </a:rPr>
                  <a:t> </a:t>
                </a:r>
              </a:p>
            </p:txBody>
          </p:sp>
        </mc:Fallback>
      </mc:AlternateContent>
      <p:sp>
        <p:nvSpPr>
          <p:cNvPr id="2" name="Footer Placeholder 1">
            <a:extLst>
              <a:ext uri="{FF2B5EF4-FFF2-40B4-BE49-F238E27FC236}">
                <a16:creationId xmlns:a16="http://schemas.microsoft.com/office/drawing/2014/main" id="{A7223959-2F38-9942-36E6-71DE2A343D5D}"/>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999528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62021" y="228600"/>
            <a:ext cx="10496884" cy="838200"/>
          </a:xfrm>
        </p:spPr>
        <p:txBody>
          <a:bodyPr>
            <a:normAutofit fontScale="90000"/>
          </a:bodyPr>
          <a:lstStyle/>
          <a:p>
            <a:br>
              <a:rPr lang="en-US" altLang="en-US" dirty="0"/>
            </a:br>
            <a:r>
              <a:rPr lang="en-US" altLang="en-US" sz="4400" dirty="0"/>
              <a:t>Example1a: Partitioning Decay and Ingrowth in a Cell</a:t>
            </a:r>
          </a:p>
        </p:txBody>
      </p:sp>
      <p:sp>
        <p:nvSpPr>
          <p:cNvPr id="47107" name="Rectangle 3"/>
          <p:cNvSpPr>
            <a:spLocks noGrp="1" noChangeArrowheads="1"/>
          </p:cNvSpPr>
          <p:nvPr>
            <p:ph idx="1"/>
          </p:nvPr>
        </p:nvSpPr>
        <p:spPr>
          <a:xfrm>
            <a:off x="901031" y="1867569"/>
            <a:ext cx="7924800" cy="685893"/>
          </a:xfrm>
        </p:spPr>
        <p:txBody>
          <a:bodyPr/>
          <a:lstStyle/>
          <a:p>
            <a:r>
              <a:rPr lang="en-US" altLang="en-US" sz="2400" dirty="0"/>
              <a:t>Assume C decays to D</a:t>
            </a:r>
          </a:p>
          <a:p>
            <a:endParaRPr lang="en-US" altLang="en-US" dirty="0"/>
          </a:p>
        </p:txBody>
      </p:sp>
      <p:sp>
        <p:nvSpPr>
          <p:cNvPr id="2" name="Footer Placeholder 1">
            <a:extLst>
              <a:ext uri="{FF2B5EF4-FFF2-40B4-BE49-F238E27FC236}">
                <a16:creationId xmlns:a16="http://schemas.microsoft.com/office/drawing/2014/main" id="{3A39BF64-291C-42D7-A471-0F69CFFBC977}"/>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3246383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182" y="44285"/>
            <a:ext cx="10515600" cy="1325563"/>
          </a:xfrm>
        </p:spPr>
        <p:txBody>
          <a:bodyPr>
            <a:normAutofit/>
          </a:bodyPr>
          <a:lstStyle/>
          <a:p>
            <a:r>
              <a:rPr lang="en-US" sz="4000" dirty="0"/>
              <a:t>Equations Solved by GoldSim</a:t>
            </a:r>
          </a:p>
        </p:txBody>
      </p:sp>
      <p:sp>
        <p:nvSpPr>
          <p:cNvPr id="11" name="Footer Placeholder 3"/>
          <p:cNvSpPr>
            <a:spLocks noGrp="1"/>
          </p:cNvSpPr>
          <p:nvPr>
            <p:ph type="ftr" sz="quarter" idx="11"/>
          </p:nvPr>
        </p:nvSpPr>
        <p:spPr/>
        <p:txBody>
          <a:bodyPr/>
          <a:lstStyle/>
          <a:p>
            <a:r>
              <a:rPr lang="en-US"/>
              <a:t>© GoldSim Technology Group LLC, 2024</a:t>
            </a:r>
            <a:endParaRPr lang="en-US" dirty="0"/>
          </a:p>
        </p:txBody>
      </p:sp>
      <mc:AlternateContent xmlns:mc="http://schemas.openxmlformats.org/markup-compatibility/2006" xmlns:a14="http://schemas.microsoft.com/office/drawing/2010/main">
        <mc:Choice Requires="a14">
          <p:sp>
            <p:nvSpPr>
              <p:cNvPr id="5" name="TextBox 4"/>
              <p:cNvSpPr txBox="1"/>
              <p:nvPr/>
            </p:nvSpPr>
            <p:spPr>
              <a:xfrm>
                <a:off x="3271392" y="1536680"/>
                <a:ext cx="2057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sSub>
                        <m:sSubPr>
                          <m:ctrlPr>
                            <a:rPr lang="el-GR"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m:t>
                          </m:r>
                          <m:r>
                            <m:rPr>
                              <m:sty m:val="p"/>
                            </m:rPr>
                            <a:rPr lang="el-GR" i="1">
                              <a:latin typeface="Cambria Math" panose="02040503050406030204" pitchFamily="18" charset="0"/>
                              <a:ea typeface="Cambria Math" panose="02040503050406030204" pitchFamily="18" charset="0"/>
                            </a:rPr>
                            <m:t>λ</m:t>
                          </m:r>
                        </m:e>
                        <m:sub>
                          <m:r>
                            <a:rPr lang="en-US" i="1">
                              <a:latin typeface="Cambria Math" panose="02040503050406030204" pitchFamily="18" charset="0"/>
                              <a:ea typeface="Cambria Math" panose="02040503050406030204" pitchFamily="18" charset="0"/>
                            </a:rPr>
                            <m:t>𝐶</m:t>
                          </m:r>
                        </m:sub>
                      </m:sSub>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oMath>
                  </m:oMathPara>
                </a14:m>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3271392" y="1536680"/>
                <a:ext cx="2057400" cy="52591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3126874" y="3315556"/>
                <a:ext cx="4343400" cy="5550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den>
                      </m:f>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3126874" y="3315556"/>
                <a:ext cx="4343400" cy="55508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3126874" y="4033925"/>
                <a:ext cx="4343400" cy="60978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𝐶</m:t>
                              </m:r>
                            </m:sub>
                          </m:sSub>
                          <m:r>
                            <a:rPr lang="en-US" i="1">
                              <a:latin typeface="Cambria Math" panose="02040503050406030204" pitchFamily="18" charset="0"/>
                            </a:rPr>
                            <m:t>)</m:t>
                          </m:r>
                        </m:den>
                      </m:f>
                    </m:oMath>
                  </m:oMathPara>
                </a14:m>
                <a:endParaRPr lang="en-US" dirty="0"/>
              </a:p>
            </p:txBody>
          </p:sp>
        </mc:Choice>
        <mc:Fallback xmlns="">
          <p:sp>
            <p:nvSpPr>
              <p:cNvPr id="7" name="TextBox 6"/>
              <p:cNvSpPr txBox="1">
                <a:spLocks noRot="1" noChangeAspect="1" noMove="1" noResize="1" noEditPoints="1" noAdjustHandles="1" noChangeArrowheads="1" noChangeShapeType="1" noTextEdit="1"/>
              </p:cNvSpPr>
              <p:nvPr/>
            </p:nvSpPr>
            <p:spPr>
              <a:xfrm>
                <a:off x="3126874" y="4033925"/>
                <a:ext cx="4343400" cy="60978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3126874" y="4806988"/>
                <a:ext cx="4343400" cy="55508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𝐷</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den>
                      </m:f>
                    </m:oMath>
                  </m:oMathPara>
                </a14:m>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3126874" y="4806988"/>
                <a:ext cx="4343400" cy="555088"/>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3126874" y="5525356"/>
                <a:ext cx="4343400" cy="609782"/>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f>
                        <m:fPr>
                          <m:ctrlPr>
                            <a:rPr lang="en-US" i="1">
                              <a:latin typeface="Cambria Math" panose="02040503050406030204" pitchFamily="18" charset="0"/>
                            </a:rPr>
                          </m:ctrlPr>
                        </m:fPr>
                        <m:num>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𝐷</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num>
                        <m:den>
                          <m:sSub>
                            <m:sSubPr>
                              <m:ctrlPr>
                                <a:rPr lang="en-US" i="1">
                                  <a:latin typeface="Cambria Math" panose="02040503050406030204" pitchFamily="18" charset="0"/>
                                </a:rPr>
                              </m:ctrlPr>
                            </m:sSubPr>
                            <m:e>
                              <m:r>
                                <a:rPr lang="en-US" i="1">
                                  <a:latin typeface="Cambria Math" panose="02040503050406030204" pitchFamily="18" charset="0"/>
                                </a:rPr>
                                <m:t>(</m:t>
                              </m:r>
                              <m:r>
                                <a:rPr lang="en-US" i="1">
                                  <a:latin typeface="Cambria Math" panose="02040503050406030204" pitchFamily="18" charset="0"/>
                                </a:rPr>
                                <m:t>𝑉</m:t>
                              </m:r>
                            </m:e>
                            <m:sub>
                              <m:r>
                                <a:rPr lang="en-US" i="1">
                                  <a:latin typeface="Cambria Math" panose="02040503050406030204" pitchFamily="18" charset="0"/>
                                </a:rPr>
                                <m:t>𝑤𝑎𝑡𝑒𝑟</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𝑀</m:t>
                              </m:r>
                            </m:e>
                            <m:sub>
                              <m:r>
                                <a:rPr lang="en-US" i="1">
                                  <a:latin typeface="Cambria Math" panose="02040503050406030204" pitchFamily="18" charset="0"/>
                                </a:rPr>
                                <m:t>𝑠𝑎𝑛𝑑</m:t>
                              </m:r>
                            </m:sub>
                          </m:sSub>
                          <m:sSub>
                            <m:sSubPr>
                              <m:ctrlPr>
                                <a:rPr lang="en-US" i="1">
                                  <a:latin typeface="Cambria Math" panose="02040503050406030204" pitchFamily="18" charset="0"/>
                                </a:rPr>
                              </m:ctrlPr>
                            </m:sSubPr>
                            <m:e>
                              <m:r>
                                <a:rPr lang="en-US" i="1">
                                  <a:latin typeface="Cambria Math" panose="02040503050406030204" pitchFamily="18" charset="0"/>
                                </a:rPr>
                                <m:t>𝐾</m:t>
                              </m:r>
                            </m:e>
                            <m:sub>
                              <m:r>
                                <a:rPr lang="en-US" i="1">
                                  <a:latin typeface="Cambria Math" panose="02040503050406030204" pitchFamily="18" charset="0"/>
                                </a:rPr>
                                <m:t>𝑠𝑎𝑛𝑑</m:t>
                              </m:r>
                              <m:r>
                                <a:rPr lang="en-US" i="1">
                                  <a:latin typeface="Cambria Math" panose="02040503050406030204" pitchFamily="18" charset="0"/>
                                </a:rPr>
                                <m:t>/</m:t>
                              </m:r>
                              <m:r>
                                <a:rPr lang="en-US" i="1">
                                  <a:latin typeface="Cambria Math" panose="02040503050406030204" pitchFamily="18" charset="0"/>
                                </a:rPr>
                                <m:t>𝑤𝑎𝑡𝑒𝑟</m:t>
                              </m:r>
                              <m:r>
                                <a:rPr lang="en-US" i="1">
                                  <a:latin typeface="Cambria Math" panose="02040503050406030204" pitchFamily="18" charset="0"/>
                                </a:rPr>
                                <m:t>,</m:t>
                              </m:r>
                              <m:r>
                                <a:rPr lang="en-US" i="1">
                                  <a:latin typeface="Cambria Math" panose="02040503050406030204" pitchFamily="18" charset="0"/>
                                </a:rPr>
                                <m:t>𝐷</m:t>
                              </m:r>
                            </m:sub>
                          </m:sSub>
                          <m:r>
                            <a:rPr lang="en-US" i="1">
                              <a:latin typeface="Cambria Math" panose="02040503050406030204" pitchFamily="18" charset="0"/>
                            </a:rPr>
                            <m:t>)</m:t>
                          </m:r>
                        </m:den>
                      </m:f>
                    </m:oMath>
                  </m:oMathPara>
                </a14:m>
                <a:endParaRPr lang="en-US" dirty="0"/>
              </a:p>
            </p:txBody>
          </p:sp>
        </mc:Choice>
        <mc:Fallback xmlns="">
          <p:sp>
            <p:nvSpPr>
              <p:cNvPr id="9" name="TextBox 8"/>
              <p:cNvSpPr txBox="1">
                <a:spLocks noRot="1" noChangeAspect="1" noMove="1" noResize="1" noEditPoints="1" noAdjustHandles="1" noChangeArrowheads="1" noChangeShapeType="1" noTextEdit="1"/>
              </p:cNvSpPr>
              <p:nvPr/>
            </p:nvSpPr>
            <p:spPr>
              <a:xfrm>
                <a:off x="3126874" y="5525356"/>
                <a:ext cx="4343400" cy="609782"/>
              </a:xfrm>
              <a:prstGeom prst="rect">
                <a:avLst/>
              </a:prstGeom>
              <a:blipFill>
                <a:blip r:embed="rId6"/>
                <a:stretch>
                  <a:fillRect b="-1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3192565" y="2225108"/>
                <a:ext cx="2057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𝐷</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sSub>
                        <m:sSubPr>
                          <m:ctrlPr>
                            <a:rPr lang="el-GR" i="1">
                              <a:latin typeface="Cambria Math" panose="02040503050406030204" pitchFamily="18" charset="0"/>
                              <a:ea typeface="Cambria Math" panose="02040503050406030204" pitchFamily="18" charset="0"/>
                            </a:rPr>
                          </m:ctrlPr>
                        </m:sSubPr>
                        <m:e>
                          <m:r>
                            <m:rPr>
                              <m:sty m:val="p"/>
                            </m:rPr>
                            <a:rPr lang="el-GR" i="1">
                              <a:latin typeface="Cambria Math" panose="02040503050406030204" pitchFamily="18" charset="0"/>
                              <a:ea typeface="Cambria Math" panose="02040503050406030204" pitchFamily="18" charset="0"/>
                            </a:rPr>
                            <m:t>λ</m:t>
                          </m:r>
                        </m:e>
                        <m:sub>
                          <m:r>
                            <a:rPr lang="en-US" i="1">
                              <a:latin typeface="Cambria Math" panose="02040503050406030204" pitchFamily="18" charset="0"/>
                              <a:ea typeface="Cambria Math" panose="02040503050406030204" pitchFamily="18" charset="0"/>
                            </a:rPr>
                            <m:t>𝐶</m:t>
                          </m:r>
                        </m:sub>
                      </m:sSub>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𝐶</m:t>
                          </m:r>
                        </m:sub>
                      </m:sSub>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3192565" y="2225108"/>
                <a:ext cx="2057400" cy="525913"/>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72749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Mass Flux Links</a:t>
            </a:r>
          </a:p>
        </p:txBody>
      </p:sp>
      <p:sp>
        <p:nvSpPr>
          <p:cNvPr id="3" name="Content Placeholder 2"/>
          <p:cNvSpPr>
            <a:spLocks noGrp="1"/>
          </p:cNvSpPr>
          <p:nvPr>
            <p:ph idx="1"/>
          </p:nvPr>
        </p:nvSpPr>
        <p:spPr/>
        <p:txBody>
          <a:bodyPr>
            <a:normAutofit fontScale="25000" lnSpcReduction="20000"/>
          </a:bodyPr>
          <a:lstStyle/>
          <a:p>
            <a:pPr marL="512064" indent="-173736"/>
            <a:r>
              <a:rPr lang="en-US" altLang="en-US" sz="9600" dirty="0">
                <a:solidFill>
                  <a:srgbClr val="FF0000"/>
                </a:solidFill>
              </a:rPr>
              <a:t>Mass flux links </a:t>
            </a:r>
            <a:r>
              <a:rPr lang="en-US" altLang="en-US" sz="9600" dirty="0"/>
              <a:t>connect pathway elements within a pathway network.</a:t>
            </a:r>
          </a:p>
          <a:p>
            <a:pPr marL="512064" indent="-173736"/>
            <a:r>
              <a:rPr lang="en-US" altLang="en-US" sz="9600" dirty="0"/>
              <a:t>Behavior of a pathway network is primarily controlled by the manner in which mass flux links are defined.</a:t>
            </a:r>
          </a:p>
          <a:p>
            <a:pPr marL="512064" indent="-173736"/>
            <a:r>
              <a:rPr lang="en-US" altLang="en-US" sz="9600" dirty="0"/>
              <a:t>Five types:</a:t>
            </a:r>
          </a:p>
          <a:p>
            <a:pPr marL="854964" lvl="2" indent="-173736"/>
            <a:r>
              <a:rPr lang="en-US" altLang="en-US" sz="8800" dirty="0"/>
              <a:t>Advective</a:t>
            </a:r>
          </a:p>
          <a:p>
            <a:pPr marL="854964" lvl="2" indent="-173736"/>
            <a:r>
              <a:rPr lang="en-US" altLang="en-US" sz="8800" dirty="0"/>
              <a:t>Diffusive</a:t>
            </a:r>
          </a:p>
          <a:p>
            <a:pPr marL="854964" lvl="2" indent="-173736"/>
            <a:r>
              <a:rPr lang="en-US" altLang="en-US" sz="8800" dirty="0"/>
              <a:t>Three special purpose types (will not discuss)</a:t>
            </a:r>
          </a:p>
          <a:p>
            <a:pPr marL="512064" indent="-173736"/>
            <a:r>
              <a:rPr lang="en-US" altLang="en-US" sz="9600" dirty="0"/>
              <a:t>Multiple links can be made between/among pathways.</a:t>
            </a:r>
          </a:p>
          <a:p>
            <a:pPr marL="512064" indent="-173736"/>
            <a:r>
              <a:rPr lang="en-US" altLang="en-US" sz="9600" dirty="0"/>
              <a:t>Mass fluxes are </a:t>
            </a:r>
            <a:r>
              <a:rPr lang="en-US" altLang="en-US" sz="9600" dirty="0">
                <a:solidFill>
                  <a:srgbClr val="FF0000"/>
                </a:solidFill>
              </a:rPr>
              <a:t>vectors by species</a:t>
            </a:r>
            <a:r>
              <a:rPr lang="en-US" altLang="en-US" sz="9600" dirty="0"/>
              <a:t> with </a:t>
            </a:r>
            <a:r>
              <a:rPr lang="en-US" altLang="en-US" sz="9600" dirty="0">
                <a:solidFill>
                  <a:srgbClr val="FF0000"/>
                </a:solidFill>
              </a:rPr>
              <a:t>dimensions of mass/time</a:t>
            </a:r>
            <a:r>
              <a:rPr lang="en-US" altLang="en-US" sz="9600" dirty="0"/>
              <a:t>.</a:t>
            </a:r>
          </a:p>
          <a:p>
            <a:endParaRPr lang="en-US" dirty="0"/>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3891058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8403" y="-185652"/>
            <a:ext cx="10515600" cy="1325563"/>
          </a:xfrm>
        </p:spPr>
        <p:txBody>
          <a:bodyPr>
            <a:normAutofit/>
          </a:bodyPr>
          <a:lstStyle/>
          <a:p>
            <a:r>
              <a:rPr lang="en-US" altLang="en-US" sz="4000" dirty="0"/>
              <a:t>Example2: Simple Advection</a:t>
            </a:r>
            <a:endParaRPr lang="en-US" sz="4000" dirty="0"/>
          </a:p>
        </p:txBody>
      </p:sp>
      <p:sp>
        <p:nvSpPr>
          <p:cNvPr id="3" name="Content Placeholder 2"/>
          <p:cNvSpPr>
            <a:spLocks noGrp="1"/>
          </p:cNvSpPr>
          <p:nvPr>
            <p:ph idx="1"/>
          </p:nvPr>
        </p:nvSpPr>
        <p:spPr>
          <a:xfrm>
            <a:off x="635802" y="1142999"/>
            <a:ext cx="10240745" cy="3658938"/>
          </a:xfrm>
        </p:spPr>
        <p:txBody>
          <a:bodyPr>
            <a:normAutofit fontScale="92500" lnSpcReduction="20000"/>
          </a:bodyPr>
          <a:lstStyle/>
          <a:p>
            <a:pPr marL="576262" indent="-342900"/>
            <a:r>
              <a:rPr lang="en-US" altLang="en-US" sz="2600" dirty="0"/>
              <a:t>Assume 10 g/day of A and B are added to Tank1 for 5 days (neither species decays)</a:t>
            </a:r>
          </a:p>
          <a:p>
            <a:pPr marL="576262" indent="-342900"/>
            <a:r>
              <a:rPr lang="en-US" altLang="en-US" sz="2600" dirty="0"/>
              <a:t>Tank2 initially has no species mass</a:t>
            </a:r>
          </a:p>
          <a:p>
            <a:pPr marL="576262" indent="-342900"/>
            <a:r>
              <a:rPr lang="en-US" altLang="en-US" sz="2600" dirty="0"/>
              <a:t>Both tanks contain constant volume of 10 m</a:t>
            </a:r>
            <a:r>
              <a:rPr lang="en-US" altLang="en-US" sz="2600" baseline="30000" dirty="0"/>
              <a:t>3</a:t>
            </a:r>
            <a:r>
              <a:rPr lang="en-US" altLang="en-US" sz="2600" dirty="0"/>
              <a:t> of Water and 10kg of solids; the tanks are well-mixed</a:t>
            </a:r>
          </a:p>
          <a:p>
            <a:pPr marL="576262" indent="-342900"/>
            <a:r>
              <a:rPr lang="en-US" altLang="en-US" sz="2600" dirty="0"/>
              <a:t>Solid has a dry density of 2000 kg/m</a:t>
            </a:r>
            <a:r>
              <a:rPr lang="en-US" altLang="en-US" sz="2600" baseline="30000" dirty="0"/>
              <a:t>3</a:t>
            </a:r>
            <a:r>
              <a:rPr lang="en-US" altLang="en-US" sz="2600" dirty="0"/>
              <a:t>, and a porosity of 0.3</a:t>
            </a:r>
          </a:p>
          <a:p>
            <a:pPr marL="576262" indent="-342900"/>
            <a:r>
              <a:rPr lang="en-US" altLang="en-US" sz="2600" dirty="0"/>
              <a:t>Partition coefficients in Solid:</a:t>
            </a:r>
          </a:p>
          <a:p>
            <a:pPr marL="868870" lvl="1" indent="-342900"/>
            <a:r>
              <a:rPr lang="en-US" altLang="en-US" sz="2400" dirty="0"/>
              <a:t>A:  1 m3/kg</a:t>
            </a:r>
          </a:p>
          <a:p>
            <a:pPr marL="868870" lvl="1" indent="-342900"/>
            <a:r>
              <a:rPr lang="en-US" altLang="en-US" sz="2400" dirty="0"/>
              <a:t>B: 0 m3/kg</a:t>
            </a:r>
          </a:p>
          <a:p>
            <a:pPr marL="576262" indent="-342900"/>
            <a:r>
              <a:rPr lang="en-US" altLang="en-US" sz="2600" dirty="0"/>
              <a:t>Water flows from Tank1 to Tank2 and then out of system (to a “sink” Cell)  at 5 m</a:t>
            </a:r>
            <a:r>
              <a:rPr lang="en-US" altLang="en-US" sz="2600" baseline="30000" dirty="0"/>
              <a:t>3</a:t>
            </a:r>
            <a:r>
              <a:rPr lang="en-US" altLang="en-US" sz="2600" dirty="0"/>
              <a:t>/day</a:t>
            </a:r>
          </a:p>
          <a:p>
            <a:pPr marL="233362" indent="0">
              <a:buNone/>
            </a:pPr>
            <a:endParaRPr lang="en-US" altLang="en-US" sz="1400" dirty="0"/>
          </a:p>
          <a:p>
            <a:endParaRPr lang="en-US" sz="1200" dirty="0"/>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grpSp>
        <p:nvGrpSpPr>
          <p:cNvPr id="6" name="Group 5">
            <a:extLst>
              <a:ext uri="{FF2B5EF4-FFF2-40B4-BE49-F238E27FC236}">
                <a16:creationId xmlns:a16="http://schemas.microsoft.com/office/drawing/2014/main" id="{28EF3E4A-ED9F-4AE5-8107-5BDDE046FC9B}"/>
              </a:ext>
            </a:extLst>
          </p:cNvPr>
          <p:cNvGrpSpPr/>
          <p:nvPr/>
        </p:nvGrpSpPr>
        <p:grpSpPr>
          <a:xfrm>
            <a:off x="1887401" y="5163396"/>
            <a:ext cx="5257800" cy="1302452"/>
            <a:chOff x="228600" y="2819400"/>
            <a:chExt cx="5257800" cy="1302452"/>
          </a:xfrm>
        </p:grpSpPr>
        <p:sp>
          <p:nvSpPr>
            <p:cNvPr id="7" name="Oval 6">
              <a:extLst>
                <a:ext uri="{FF2B5EF4-FFF2-40B4-BE49-F238E27FC236}">
                  <a16:creationId xmlns:a16="http://schemas.microsoft.com/office/drawing/2014/main" id="{1F5CB0B4-87ED-49B8-93ED-9677CDDCD4C6}"/>
                </a:ext>
              </a:extLst>
            </p:cNvPr>
            <p:cNvSpPr/>
            <p:nvPr/>
          </p:nvSpPr>
          <p:spPr bwMode="auto">
            <a:xfrm>
              <a:off x="1752600" y="2819400"/>
              <a:ext cx="1371600" cy="1295400"/>
            </a:xfrm>
            <a:prstGeom prst="ellips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2400" dirty="0">
                  <a:latin typeface="Times New Roman" pitchFamily="18" charset="0"/>
                </a:rPr>
                <a:t>Tank1</a:t>
              </a:r>
            </a:p>
          </p:txBody>
        </p:sp>
        <p:sp>
          <p:nvSpPr>
            <p:cNvPr id="8" name="Oval 7">
              <a:extLst>
                <a:ext uri="{FF2B5EF4-FFF2-40B4-BE49-F238E27FC236}">
                  <a16:creationId xmlns:a16="http://schemas.microsoft.com/office/drawing/2014/main" id="{19B84C77-30DE-4E76-BE87-FC3A4F757D9B}"/>
                </a:ext>
              </a:extLst>
            </p:cNvPr>
            <p:cNvSpPr/>
            <p:nvPr/>
          </p:nvSpPr>
          <p:spPr bwMode="auto">
            <a:xfrm>
              <a:off x="3619500" y="2826452"/>
              <a:ext cx="1371600" cy="1295400"/>
            </a:xfrm>
            <a:prstGeom prst="ellips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2400" dirty="0">
                  <a:latin typeface="Times New Roman" pitchFamily="18" charset="0"/>
                </a:rPr>
                <a:t>Tank2</a:t>
              </a:r>
            </a:p>
          </p:txBody>
        </p:sp>
        <p:cxnSp>
          <p:nvCxnSpPr>
            <p:cNvPr id="10" name="Straight Arrow Connector 9">
              <a:extLst>
                <a:ext uri="{FF2B5EF4-FFF2-40B4-BE49-F238E27FC236}">
                  <a16:creationId xmlns:a16="http://schemas.microsoft.com/office/drawing/2014/main" id="{0280E4FA-FEF8-428E-AC73-A287E44C1D6F}"/>
                </a:ext>
              </a:extLst>
            </p:cNvPr>
            <p:cNvCxnSpPr>
              <a:stCxn id="7" idx="6"/>
              <a:endCxn id="8" idx="2"/>
            </p:cNvCxnSpPr>
            <p:nvPr/>
          </p:nvCxnSpPr>
          <p:spPr bwMode="auto">
            <a:xfrm>
              <a:off x="3124200" y="3467100"/>
              <a:ext cx="495300" cy="7052"/>
            </a:xfrm>
            <a:prstGeom prst="straightConnector1">
              <a:avLst/>
            </a:prstGeom>
            <a:solidFill>
              <a:schemeClr val="accent1"/>
            </a:solidFill>
            <a:ln w="38100" cap="flat" cmpd="sng" algn="ctr">
              <a:solidFill>
                <a:srgbClr val="0070C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Arrow Connector 10">
              <a:extLst>
                <a:ext uri="{FF2B5EF4-FFF2-40B4-BE49-F238E27FC236}">
                  <a16:creationId xmlns:a16="http://schemas.microsoft.com/office/drawing/2014/main" id="{508493F1-15EE-4842-BBC0-E556B14151D7}"/>
                </a:ext>
              </a:extLst>
            </p:cNvPr>
            <p:cNvCxnSpPr/>
            <p:nvPr/>
          </p:nvCxnSpPr>
          <p:spPr bwMode="auto">
            <a:xfrm>
              <a:off x="4991100" y="3505200"/>
              <a:ext cx="495300" cy="0"/>
            </a:xfrm>
            <a:prstGeom prst="straightConnector1">
              <a:avLst/>
            </a:prstGeom>
            <a:solidFill>
              <a:schemeClr val="accent1"/>
            </a:solidFill>
            <a:ln w="38100" cap="flat" cmpd="sng" algn="ctr">
              <a:solidFill>
                <a:srgbClr val="0070C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a:extLst>
                <a:ext uri="{FF2B5EF4-FFF2-40B4-BE49-F238E27FC236}">
                  <a16:creationId xmlns:a16="http://schemas.microsoft.com/office/drawing/2014/main" id="{39938434-C590-4C71-80ED-0832FF94CEC2}"/>
                </a:ext>
              </a:extLst>
            </p:cNvPr>
            <p:cNvCxnSpPr/>
            <p:nvPr/>
          </p:nvCxnSpPr>
          <p:spPr bwMode="auto">
            <a:xfrm>
              <a:off x="990600" y="3429000"/>
              <a:ext cx="762000" cy="0"/>
            </a:xfrm>
            <a:prstGeom prst="straightConnector1">
              <a:avLst/>
            </a:prstGeom>
            <a:solidFill>
              <a:schemeClr val="accent1"/>
            </a:solidFill>
            <a:ln w="38100" cap="flat" cmpd="sng" algn="ctr">
              <a:solidFill>
                <a:srgbClr val="FF0000"/>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Title 1">
              <a:extLst>
                <a:ext uri="{FF2B5EF4-FFF2-40B4-BE49-F238E27FC236}">
                  <a16:creationId xmlns:a16="http://schemas.microsoft.com/office/drawing/2014/main" id="{DE6C9EB4-7DA0-44C6-8490-DE2C5CF4E99B}"/>
                </a:ext>
              </a:extLst>
            </p:cNvPr>
            <p:cNvSpPr txBox="1">
              <a:spLocks/>
            </p:cNvSpPr>
            <p:nvPr/>
          </p:nvSpPr>
          <p:spPr bwMode="auto">
            <a:xfrm>
              <a:off x="228600" y="2971800"/>
              <a:ext cx="217613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lvl1pPr algn="l" rtl="0" eaLnBrk="1" fontAlgn="base" hangingPunct="1">
                <a:spcBef>
                  <a:spcPct val="0"/>
                </a:spcBef>
                <a:spcAft>
                  <a:spcPct val="0"/>
                </a:spcAft>
                <a:defRPr sz="3200">
                  <a:solidFill>
                    <a:srgbClr val="0C5DA5"/>
                  </a:solidFill>
                  <a:latin typeface="+mj-lt"/>
                  <a:ea typeface="+mj-ea"/>
                  <a:cs typeface="+mj-cs"/>
                </a:defRPr>
              </a:lvl1pPr>
              <a:lvl2pPr algn="l" rtl="0" eaLnBrk="1" fontAlgn="base" hangingPunct="1">
                <a:spcBef>
                  <a:spcPct val="0"/>
                </a:spcBef>
                <a:spcAft>
                  <a:spcPct val="0"/>
                </a:spcAft>
                <a:defRPr sz="3200">
                  <a:solidFill>
                    <a:srgbClr val="114FFB"/>
                  </a:solidFill>
                  <a:latin typeface="Arial" pitchFamily="34" charset="0"/>
                </a:defRPr>
              </a:lvl2pPr>
              <a:lvl3pPr algn="l" rtl="0" eaLnBrk="1" fontAlgn="base" hangingPunct="1">
                <a:spcBef>
                  <a:spcPct val="0"/>
                </a:spcBef>
                <a:spcAft>
                  <a:spcPct val="0"/>
                </a:spcAft>
                <a:defRPr sz="3200">
                  <a:solidFill>
                    <a:srgbClr val="114FFB"/>
                  </a:solidFill>
                  <a:latin typeface="Arial" pitchFamily="34" charset="0"/>
                </a:defRPr>
              </a:lvl3pPr>
              <a:lvl4pPr algn="l" rtl="0" eaLnBrk="1" fontAlgn="base" hangingPunct="1">
                <a:spcBef>
                  <a:spcPct val="0"/>
                </a:spcBef>
                <a:spcAft>
                  <a:spcPct val="0"/>
                </a:spcAft>
                <a:defRPr sz="3200">
                  <a:solidFill>
                    <a:srgbClr val="114FFB"/>
                  </a:solidFill>
                  <a:latin typeface="Arial" pitchFamily="34" charset="0"/>
                </a:defRPr>
              </a:lvl4pPr>
              <a:lvl5pPr algn="l" rtl="0" eaLnBrk="1" fontAlgn="base" hangingPunct="1">
                <a:spcBef>
                  <a:spcPct val="0"/>
                </a:spcBef>
                <a:spcAft>
                  <a:spcPct val="0"/>
                </a:spcAft>
                <a:defRPr sz="3200">
                  <a:solidFill>
                    <a:srgbClr val="114FFB"/>
                  </a:solidFill>
                  <a:latin typeface="Arial" pitchFamily="34" charset="0"/>
                </a:defRPr>
              </a:lvl5pPr>
              <a:lvl6pPr marL="457200" algn="l" rtl="0" eaLnBrk="1" fontAlgn="base" hangingPunct="1">
                <a:spcBef>
                  <a:spcPct val="0"/>
                </a:spcBef>
                <a:spcAft>
                  <a:spcPct val="0"/>
                </a:spcAft>
                <a:defRPr sz="3200">
                  <a:solidFill>
                    <a:srgbClr val="114FFB"/>
                  </a:solidFill>
                  <a:latin typeface="Arial" pitchFamily="34" charset="0"/>
                </a:defRPr>
              </a:lvl6pPr>
              <a:lvl7pPr marL="914400" algn="l" rtl="0" eaLnBrk="1" fontAlgn="base" hangingPunct="1">
                <a:spcBef>
                  <a:spcPct val="0"/>
                </a:spcBef>
                <a:spcAft>
                  <a:spcPct val="0"/>
                </a:spcAft>
                <a:defRPr sz="3200">
                  <a:solidFill>
                    <a:srgbClr val="114FFB"/>
                  </a:solidFill>
                  <a:latin typeface="Arial" pitchFamily="34" charset="0"/>
                </a:defRPr>
              </a:lvl7pPr>
              <a:lvl8pPr marL="1371600" algn="l" rtl="0" eaLnBrk="1" fontAlgn="base" hangingPunct="1">
                <a:spcBef>
                  <a:spcPct val="0"/>
                </a:spcBef>
                <a:spcAft>
                  <a:spcPct val="0"/>
                </a:spcAft>
                <a:defRPr sz="3200">
                  <a:solidFill>
                    <a:srgbClr val="114FFB"/>
                  </a:solidFill>
                  <a:latin typeface="Arial" pitchFamily="34" charset="0"/>
                </a:defRPr>
              </a:lvl8pPr>
              <a:lvl9pPr marL="1828800" algn="l" rtl="0" eaLnBrk="1" fontAlgn="base" hangingPunct="1">
                <a:spcBef>
                  <a:spcPct val="0"/>
                </a:spcBef>
                <a:spcAft>
                  <a:spcPct val="0"/>
                </a:spcAft>
                <a:defRPr sz="3200">
                  <a:solidFill>
                    <a:srgbClr val="114FFB"/>
                  </a:solidFill>
                  <a:latin typeface="Arial" pitchFamily="34" charset="0"/>
                </a:defRPr>
              </a:lvl9pPr>
            </a:lstStyle>
            <a:p>
              <a:r>
                <a:rPr lang="en-US" sz="1200" b="1" kern="0" dirty="0">
                  <a:solidFill>
                    <a:srgbClr val="FF0000"/>
                  </a:solidFill>
                </a:rPr>
                <a:t>“Clean” water</a:t>
              </a:r>
            </a:p>
          </p:txBody>
        </p:sp>
      </p:grpSp>
      <p:cxnSp>
        <p:nvCxnSpPr>
          <p:cNvPr id="22" name="Straight Arrow Connector 21">
            <a:extLst>
              <a:ext uri="{FF2B5EF4-FFF2-40B4-BE49-F238E27FC236}">
                <a16:creationId xmlns:a16="http://schemas.microsoft.com/office/drawing/2014/main" id="{61A8B3B6-B342-4033-83CE-F154696C1564}"/>
              </a:ext>
            </a:extLst>
          </p:cNvPr>
          <p:cNvCxnSpPr/>
          <p:nvPr/>
        </p:nvCxnSpPr>
        <p:spPr bwMode="auto">
          <a:xfrm>
            <a:off x="3159941" y="5049096"/>
            <a:ext cx="228600" cy="381000"/>
          </a:xfrm>
          <a:prstGeom prst="straightConnector1">
            <a:avLst/>
          </a:prstGeom>
          <a:solidFill>
            <a:schemeClr val="accent1"/>
          </a:solidFill>
          <a:ln w="38100" cap="flat" cmpd="sng" algn="ctr">
            <a:solidFill>
              <a:srgbClr val="00B050"/>
            </a:solidFill>
            <a:prstDash val="sysDash"/>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itle 1">
            <a:extLst>
              <a:ext uri="{FF2B5EF4-FFF2-40B4-BE49-F238E27FC236}">
                <a16:creationId xmlns:a16="http://schemas.microsoft.com/office/drawing/2014/main" id="{D37C3836-D1A1-45B9-BE7D-8E22EDE1B592}"/>
              </a:ext>
            </a:extLst>
          </p:cNvPr>
          <p:cNvSpPr txBox="1">
            <a:spLocks/>
          </p:cNvSpPr>
          <p:nvPr/>
        </p:nvSpPr>
        <p:spPr bwMode="auto">
          <a:xfrm>
            <a:off x="2306501" y="4744296"/>
            <a:ext cx="1219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ctr" anchorCtr="0" compatLnSpc="1">
            <a:prstTxWarp prst="textNoShape">
              <a:avLst/>
            </a:prstTxWarp>
          </a:bodyPr>
          <a:lstStyle>
            <a:lvl1pPr algn="l" rtl="0" eaLnBrk="1" fontAlgn="base" hangingPunct="1">
              <a:spcBef>
                <a:spcPct val="0"/>
              </a:spcBef>
              <a:spcAft>
                <a:spcPct val="0"/>
              </a:spcAft>
              <a:defRPr sz="3200">
                <a:solidFill>
                  <a:srgbClr val="0C5DA5"/>
                </a:solidFill>
                <a:latin typeface="+mj-lt"/>
                <a:ea typeface="+mj-ea"/>
                <a:cs typeface="+mj-cs"/>
              </a:defRPr>
            </a:lvl1pPr>
            <a:lvl2pPr algn="l" rtl="0" eaLnBrk="1" fontAlgn="base" hangingPunct="1">
              <a:spcBef>
                <a:spcPct val="0"/>
              </a:spcBef>
              <a:spcAft>
                <a:spcPct val="0"/>
              </a:spcAft>
              <a:defRPr sz="3200">
                <a:solidFill>
                  <a:srgbClr val="114FFB"/>
                </a:solidFill>
                <a:latin typeface="Arial" pitchFamily="34" charset="0"/>
              </a:defRPr>
            </a:lvl2pPr>
            <a:lvl3pPr algn="l" rtl="0" eaLnBrk="1" fontAlgn="base" hangingPunct="1">
              <a:spcBef>
                <a:spcPct val="0"/>
              </a:spcBef>
              <a:spcAft>
                <a:spcPct val="0"/>
              </a:spcAft>
              <a:defRPr sz="3200">
                <a:solidFill>
                  <a:srgbClr val="114FFB"/>
                </a:solidFill>
                <a:latin typeface="Arial" pitchFamily="34" charset="0"/>
              </a:defRPr>
            </a:lvl3pPr>
            <a:lvl4pPr algn="l" rtl="0" eaLnBrk="1" fontAlgn="base" hangingPunct="1">
              <a:spcBef>
                <a:spcPct val="0"/>
              </a:spcBef>
              <a:spcAft>
                <a:spcPct val="0"/>
              </a:spcAft>
              <a:defRPr sz="3200">
                <a:solidFill>
                  <a:srgbClr val="114FFB"/>
                </a:solidFill>
                <a:latin typeface="Arial" pitchFamily="34" charset="0"/>
              </a:defRPr>
            </a:lvl4pPr>
            <a:lvl5pPr algn="l" rtl="0" eaLnBrk="1" fontAlgn="base" hangingPunct="1">
              <a:spcBef>
                <a:spcPct val="0"/>
              </a:spcBef>
              <a:spcAft>
                <a:spcPct val="0"/>
              </a:spcAft>
              <a:defRPr sz="3200">
                <a:solidFill>
                  <a:srgbClr val="114FFB"/>
                </a:solidFill>
                <a:latin typeface="Arial" pitchFamily="34" charset="0"/>
              </a:defRPr>
            </a:lvl5pPr>
            <a:lvl6pPr marL="457200" algn="l" rtl="0" eaLnBrk="1" fontAlgn="base" hangingPunct="1">
              <a:spcBef>
                <a:spcPct val="0"/>
              </a:spcBef>
              <a:spcAft>
                <a:spcPct val="0"/>
              </a:spcAft>
              <a:defRPr sz="3200">
                <a:solidFill>
                  <a:srgbClr val="114FFB"/>
                </a:solidFill>
                <a:latin typeface="Arial" pitchFamily="34" charset="0"/>
              </a:defRPr>
            </a:lvl6pPr>
            <a:lvl7pPr marL="914400" algn="l" rtl="0" eaLnBrk="1" fontAlgn="base" hangingPunct="1">
              <a:spcBef>
                <a:spcPct val="0"/>
              </a:spcBef>
              <a:spcAft>
                <a:spcPct val="0"/>
              </a:spcAft>
              <a:defRPr sz="3200">
                <a:solidFill>
                  <a:srgbClr val="114FFB"/>
                </a:solidFill>
                <a:latin typeface="Arial" pitchFamily="34" charset="0"/>
              </a:defRPr>
            </a:lvl7pPr>
            <a:lvl8pPr marL="1371600" algn="l" rtl="0" eaLnBrk="1" fontAlgn="base" hangingPunct="1">
              <a:spcBef>
                <a:spcPct val="0"/>
              </a:spcBef>
              <a:spcAft>
                <a:spcPct val="0"/>
              </a:spcAft>
              <a:defRPr sz="3200">
                <a:solidFill>
                  <a:srgbClr val="114FFB"/>
                </a:solidFill>
                <a:latin typeface="Arial" pitchFamily="34" charset="0"/>
              </a:defRPr>
            </a:lvl8pPr>
            <a:lvl9pPr marL="1828800" algn="l" rtl="0" eaLnBrk="1" fontAlgn="base" hangingPunct="1">
              <a:spcBef>
                <a:spcPct val="0"/>
              </a:spcBef>
              <a:spcAft>
                <a:spcPct val="0"/>
              </a:spcAft>
              <a:defRPr sz="3200">
                <a:solidFill>
                  <a:srgbClr val="114FFB"/>
                </a:solidFill>
                <a:latin typeface="Arial" pitchFamily="34" charset="0"/>
              </a:defRPr>
            </a:lvl9pPr>
          </a:lstStyle>
          <a:p>
            <a:r>
              <a:rPr lang="en-US" sz="1200" b="1" kern="0" dirty="0">
                <a:solidFill>
                  <a:srgbClr val="00B050"/>
                </a:solidFill>
              </a:rPr>
              <a:t>10 g/day added for 5 days</a:t>
            </a:r>
          </a:p>
        </p:txBody>
      </p:sp>
      <p:sp>
        <p:nvSpPr>
          <p:cNvPr id="24" name="Oval 23">
            <a:extLst>
              <a:ext uri="{FF2B5EF4-FFF2-40B4-BE49-F238E27FC236}">
                <a16:creationId xmlns:a16="http://schemas.microsoft.com/office/drawing/2014/main" id="{60C6FA71-B4AC-4B08-B771-0791E40816FD}"/>
              </a:ext>
            </a:extLst>
          </p:cNvPr>
          <p:cNvSpPr/>
          <p:nvPr/>
        </p:nvSpPr>
        <p:spPr bwMode="auto">
          <a:xfrm>
            <a:off x="7145201" y="5235420"/>
            <a:ext cx="1371600" cy="1295400"/>
          </a:xfrm>
          <a:prstGeom prst="ellipse">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r>
              <a:rPr lang="en-US" sz="2400" dirty="0">
                <a:latin typeface="Times New Roman" pitchFamily="18" charset="0"/>
              </a:rPr>
              <a:t>Cell3 (Sink)</a:t>
            </a:r>
          </a:p>
        </p:txBody>
      </p:sp>
    </p:spTree>
    <p:extLst>
      <p:ext uri="{BB962C8B-B14F-4D97-AF65-F5344CB8AC3E}">
        <p14:creationId xmlns:p14="http://schemas.microsoft.com/office/powerpoint/2010/main" val="1129004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0213" y="54980"/>
            <a:ext cx="10515600" cy="1325563"/>
          </a:xfrm>
        </p:spPr>
        <p:txBody>
          <a:bodyPr>
            <a:normAutofit/>
          </a:bodyPr>
          <a:lstStyle/>
          <a:p>
            <a:r>
              <a:rPr lang="en-US" sz="4000" dirty="0"/>
              <a:t>Equations Solved by GoldSim</a:t>
            </a:r>
          </a:p>
        </p:txBody>
      </p:sp>
      <p:sp>
        <p:nvSpPr>
          <p:cNvPr id="11" name="Footer Placeholder 3"/>
          <p:cNvSpPr>
            <a:spLocks noGrp="1"/>
          </p:cNvSpPr>
          <p:nvPr>
            <p:ph type="ftr" sz="quarter" idx="11"/>
          </p:nvPr>
        </p:nvSpPr>
        <p:spPr/>
        <p:txBody>
          <a:bodyPr/>
          <a:lstStyle/>
          <a:p>
            <a:r>
              <a:rPr lang="en-US"/>
              <a:t>© GoldSim Technology Group LLC, 2024</a:t>
            </a:r>
            <a:endParaRPr lang="en-US" dirty="0"/>
          </a:p>
        </p:txBody>
      </p:sp>
      <mc:AlternateContent xmlns:mc="http://schemas.openxmlformats.org/markup-compatibility/2006" xmlns:a14="http://schemas.microsoft.com/office/drawing/2010/main">
        <mc:Choice Requires="a14">
          <p:sp>
            <p:nvSpPr>
              <p:cNvPr id="5" name="TextBox 4"/>
              <p:cNvSpPr txBox="1"/>
              <p:nvPr/>
            </p:nvSpPr>
            <p:spPr>
              <a:xfrm>
                <a:off x="3048000" y="1447801"/>
                <a:ext cx="22860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1,</m:t>
                              </m:r>
                              <m:r>
                                <a:rPr lang="en-US" i="1">
                                  <a:latin typeface="Cambria Math" panose="02040503050406030204" pitchFamily="18" charset="0"/>
                                </a:rPr>
                                <m:t>𝐴</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,1,</m:t>
                          </m:r>
                          <m:r>
                            <a:rPr lang="en-US" i="1">
                              <a:latin typeface="Cambria Math" panose="02040503050406030204" pitchFamily="18" charset="0"/>
                            </a:rPr>
                            <m:t>𝐴</m:t>
                          </m:r>
                        </m:sub>
                      </m:sSub>
                    </m:oMath>
                  </m:oMathPara>
                </a14:m>
                <a:endParaRPr lang="en-US" dirty="0"/>
              </a:p>
            </p:txBody>
          </p:sp>
        </mc:Choice>
        <mc:Fallback xmlns="">
          <p:sp>
            <p:nvSpPr>
              <p:cNvPr id="5" name="TextBox 4"/>
              <p:cNvSpPr txBox="1">
                <a:spLocks noRot="1" noChangeAspect="1" noMove="1" noResize="1" noEditPoints="1" noAdjustHandles="1" noChangeArrowheads="1" noChangeShapeType="1" noTextEdit="1"/>
              </p:cNvSpPr>
              <p:nvPr/>
            </p:nvSpPr>
            <p:spPr>
              <a:xfrm>
                <a:off x="3048000" y="1447801"/>
                <a:ext cx="2286000" cy="525913"/>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p:cNvSpPr txBox="1"/>
              <p:nvPr/>
            </p:nvSpPr>
            <p:spPr>
              <a:xfrm>
                <a:off x="2971800" y="2179321"/>
                <a:ext cx="3581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2,</m:t>
                              </m:r>
                              <m:r>
                                <a:rPr lang="en-US" i="1">
                                  <a:latin typeface="Cambria Math" panose="02040503050406030204" pitchFamily="18" charset="0"/>
                                </a:rPr>
                                <m:t>𝐴</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,1,</m:t>
                          </m:r>
                          <m:r>
                            <a:rPr lang="en-US" i="1">
                              <a:latin typeface="Cambria Math" panose="02040503050406030204" pitchFamily="18" charset="0"/>
                            </a:rPr>
                            <m:t>𝐴</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,2,</m:t>
                          </m:r>
                          <m:r>
                            <a:rPr lang="en-US" i="1">
                              <a:latin typeface="Cambria Math" panose="02040503050406030204" pitchFamily="18" charset="0"/>
                            </a:rPr>
                            <m:t>𝐴</m:t>
                          </m:r>
                        </m:sub>
                      </m:sSub>
                    </m:oMath>
                  </m:oMathPara>
                </a14:m>
                <a:endParaRPr lang="en-US" dirty="0"/>
              </a:p>
            </p:txBody>
          </p:sp>
        </mc:Choice>
        <mc:Fallback xmlns="">
          <p:sp>
            <p:nvSpPr>
              <p:cNvPr id="6" name="TextBox 5"/>
              <p:cNvSpPr txBox="1">
                <a:spLocks noRot="1" noChangeAspect="1" noMove="1" noResize="1" noEditPoints="1" noAdjustHandles="1" noChangeArrowheads="1" noChangeShapeType="1" noTextEdit="1"/>
              </p:cNvSpPr>
              <p:nvPr/>
            </p:nvSpPr>
            <p:spPr>
              <a:xfrm>
                <a:off x="2971800" y="2179321"/>
                <a:ext cx="3581400" cy="52591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p:cNvSpPr txBox="1"/>
              <p:nvPr/>
            </p:nvSpPr>
            <p:spPr>
              <a:xfrm>
                <a:off x="2971800" y="2910841"/>
                <a:ext cx="3581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3,</m:t>
                              </m:r>
                              <m:r>
                                <a:rPr lang="en-US" i="1">
                                  <a:latin typeface="Cambria Math" panose="02040503050406030204" pitchFamily="18" charset="0"/>
                                </a:rPr>
                                <m:t>𝐴</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,2,</m:t>
                          </m:r>
                          <m:r>
                            <a:rPr lang="en-US" i="1">
                              <a:latin typeface="Cambria Math" panose="02040503050406030204" pitchFamily="18" charset="0"/>
                            </a:rPr>
                            <m:t>𝐴</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,3,</m:t>
                          </m:r>
                          <m:r>
                            <a:rPr lang="en-US" i="1">
                              <a:latin typeface="Cambria Math" panose="02040503050406030204" pitchFamily="18" charset="0"/>
                            </a:rPr>
                            <m:t>𝐴</m:t>
                          </m:r>
                        </m:sub>
                      </m:sSub>
                    </m:oMath>
                  </m:oMathPara>
                </a14:m>
                <a:endParaRPr lang="en-US" dirty="0"/>
              </a:p>
            </p:txBody>
          </p:sp>
        </mc:Choice>
        <mc:Fallback xmlns="">
          <p:sp>
            <p:nvSpPr>
              <p:cNvPr id="7" name="TextBox 6"/>
              <p:cNvSpPr txBox="1">
                <a:spLocks noRot="1" noChangeAspect="1" noMove="1" noResize="1" noEditPoints="1" noAdjustHandles="1" noChangeArrowheads="1" noChangeShapeType="1" noTextEdit="1"/>
              </p:cNvSpPr>
              <p:nvPr/>
            </p:nvSpPr>
            <p:spPr>
              <a:xfrm>
                <a:off x="2971800" y="2910841"/>
                <a:ext cx="3581400" cy="525913"/>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p:cNvSpPr txBox="1"/>
              <p:nvPr/>
            </p:nvSpPr>
            <p:spPr>
              <a:xfrm>
                <a:off x="3048000" y="3642361"/>
                <a:ext cx="22860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1,</m:t>
                              </m:r>
                              <m:r>
                                <a:rPr lang="en-US" i="1">
                                  <a:latin typeface="Cambria Math" panose="02040503050406030204" pitchFamily="18" charset="0"/>
                                </a:rPr>
                                <m:t>𝐵</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,1,</m:t>
                          </m:r>
                          <m:r>
                            <a:rPr lang="en-US" i="1">
                              <a:latin typeface="Cambria Math" panose="02040503050406030204" pitchFamily="18" charset="0"/>
                            </a:rPr>
                            <m:t>𝐵</m:t>
                          </m:r>
                        </m:sub>
                      </m:sSub>
                    </m:oMath>
                  </m:oMathPara>
                </a14:m>
                <a:endParaRPr lang="en-US" dirty="0"/>
              </a:p>
            </p:txBody>
          </p:sp>
        </mc:Choice>
        <mc:Fallback xmlns="">
          <p:sp>
            <p:nvSpPr>
              <p:cNvPr id="8" name="TextBox 7"/>
              <p:cNvSpPr txBox="1">
                <a:spLocks noRot="1" noChangeAspect="1" noMove="1" noResize="1" noEditPoints="1" noAdjustHandles="1" noChangeArrowheads="1" noChangeShapeType="1" noTextEdit="1"/>
              </p:cNvSpPr>
              <p:nvPr/>
            </p:nvSpPr>
            <p:spPr>
              <a:xfrm>
                <a:off x="3048000" y="3642361"/>
                <a:ext cx="2286000" cy="525913"/>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2971800" y="4373881"/>
                <a:ext cx="3581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2,</m:t>
                              </m:r>
                              <m:r>
                                <a:rPr lang="en-US" i="1">
                                  <a:latin typeface="Cambria Math" panose="02040503050406030204" pitchFamily="18" charset="0"/>
                                </a:rPr>
                                <m:t>𝐵</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,1,</m:t>
                          </m:r>
                          <m:r>
                            <a:rPr lang="en-US" i="1">
                              <a:latin typeface="Cambria Math" panose="02040503050406030204" pitchFamily="18" charset="0"/>
                            </a:rPr>
                            <m:t>𝐵</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,2,</m:t>
                          </m:r>
                          <m:r>
                            <a:rPr lang="en-US" i="1">
                              <a:latin typeface="Cambria Math" panose="02040503050406030204" pitchFamily="18" charset="0"/>
                            </a:rPr>
                            <m:t>𝐵</m:t>
                          </m:r>
                        </m:sub>
                      </m:sSub>
                    </m:oMath>
                  </m:oMathPara>
                </a14:m>
                <a:endParaRPr lang="en-US" dirty="0"/>
              </a:p>
            </p:txBody>
          </p:sp>
        </mc:Choice>
        <mc:Fallback xmlns="">
          <p:sp>
            <p:nvSpPr>
              <p:cNvPr id="9" name="TextBox 8"/>
              <p:cNvSpPr txBox="1">
                <a:spLocks noRot="1" noChangeAspect="1" noMove="1" noResize="1" noEditPoints="1" noAdjustHandles="1" noChangeArrowheads="1" noChangeShapeType="1" noTextEdit="1"/>
              </p:cNvSpPr>
              <p:nvPr/>
            </p:nvSpPr>
            <p:spPr>
              <a:xfrm>
                <a:off x="2971800" y="4373881"/>
                <a:ext cx="3581400" cy="525913"/>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2971800" y="5105401"/>
                <a:ext cx="3581400" cy="525913"/>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sSub>
                            <m:sSubPr>
                              <m:ctrlPr>
                                <a:rPr lang="en-US" i="1">
                                  <a:latin typeface="Cambria Math" panose="02040503050406030204" pitchFamily="18" charset="0"/>
                                </a:rPr>
                              </m:ctrlPr>
                            </m:sSubPr>
                            <m:e>
                              <m:r>
                                <a:rPr lang="en-US" i="1">
                                  <a:latin typeface="Cambria Math" panose="02040503050406030204" pitchFamily="18" charset="0"/>
                                </a:rPr>
                                <m:t>𝑚</m:t>
                              </m:r>
                            </m:e>
                            <m:sub>
                              <m:r>
                                <a:rPr lang="en-US" i="1">
                                  <a:latin typeface="Cambria Math" panose="02040503050406030204" pitchFamily="18" charset="0"/>
                                </a:rPr>
                                <m:t>3,</m:t>
                              </m:r>
                              <m:r>
                                <a:rPr lang="en-US" i="1">
                                  <a:latin typeface="Cambria Math" panose="02040503050406030204" pitchFamily="18" charset="0"/>
                                </a:rPr>
                                <m:t>𝐵</m:t>
                              </m:r>
                            </m:sub>
                          </m:sSub>
                        </m:num>
                        <m:den>
                          <m:r>
                            <a:rPr lang="en-US" i="1">
                              <a:latin typeface="Cambria Math" panose="02040503050406030204" pitchFamily="18" charset="0"/>
                            </a:rPr>
                            <m:t>𝑑𝑡</m:t>
                          </m:r>
                        </m:den>
                      </m:f>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,2,</m:t>
                          </m:r>
                          <m:r>
                            <a:rPr lang="en-US" i="1">
                              <a:latin typeface="Cambria Math" panose="02040503050406030204" pitchFamily="18" charset="0"/>
                            </a:rPr>
                            <m:t>𝐵</m:t>
                          </m:r>
                        </m:sub>
                      </m:sSub>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𝑄</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𝑤𝑎𝑡𝑒𝑟</m:t>
                          </m:r>
                          <m:r>
                            <a:rPr lang="en-US" i="1">
                              <a:latin typeface="Cambria Math" panose="02040503050406030204" pitchFamily="18" charset="0"/>
                            </a:rPr>
                            <m:t>,3,</m:t>
                          </m:r>
                          <m:r>
                            <a:rPr lang="en-US" i="1">
                              <a:latin typeface="Cambria Math" panose="02040503050406030204" pitchFamily="18" charset="0"/>
                            </a:rPr>
                            <m:t>𝐵</m:t>
                          </m:r>
                        </m:sub>
                      </m:sSub>
                    </m:oMath>
                  </m:oMathPara>
                </a14:m>
                <a:endParaRPr lang="en-US" dirty="0"/>
              </a:p>
            </p:txBody>
          </p:sp>
        </mc:Choice>
        <mc:Fallback xmlns="">
          <p:sp>
            <p:nvSpPr>
              <p:cNvPr id="10" name="TextBox 9"/>
              <p:cNvSpPr txBox="1">
                <a:spLocks noRot="1" noChangeAspect="1" noMove="1" noResize="1" noEditPoints="1" noAdjustHandles="1" noChangeArrowheads="1" noChangeShapeType="1" noTextEdit="1"/>
              </p:cNvSpPr>
              <p:nvPr/>
            </p:nvSpPr>
            <p:spPr>
              <a:xfrm>
                <a:off x="2971800" y="5105401"/>
                <a:ext cx="3581400" cy="525913"/>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7650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3412" y="152401"/>
            <a:ext cx="10007218" cy="838200"/>
          </a:xfrm>
        </p:spPr>
        <p:txBody>
          <a:bodyPr>
            <a:noAutofit/>
          </a:bodyPr>
          <a:lstStyle/>
          <a:p>
            <a:r>
              <a:rPr lang="en-US" altLang="en-US" sz="4000" dirty="0"/>
              <a:t>Example3: Advection With Solubility</a:t>
            </a:r>
            <a:endParaRPr lang="en-US" sz="4000" dirty="0"/>
          </a:p>
        </p:txBody>
      </p:sp>
      <p:sp>
        <p:nvSpPr>
          <p:cNvPr id="3" name="Content Placeholder 2"/>
          <p:cNvSpPr>
            <a:spLocks noGrp="1"/>
          </p:cNvSpPr>
          <p:nvPr>
            <p:ph idx="1"/>
          </p:nvPr>
        </p:nvSpPr>
        <p:spPr/>
        <p:txBody>
          <a:bodyPr>
            <a:noAutofit/>
          </a:bodyPr>
          <a:lstStyle/>
          <a:p>
            <a:pPr marL="690562" indent="-457200">
              <a:buFont typeface="+mj-lt"/>
              <a:buAutoNum type="arabicPeriod"/>
            </a:pPr>
            <a:r>
              <a:rPr lang="en-US" altLang="en-US" sz="2400" dirty="0"/>
              <a:t>Start with last example</a:t>
            </a:r>
          </a:p>
          <a:p>
            <a:pPr marL="690562" indent="-457200">
              <a:buFont typeface="+mj-lt"/>
              <a:buAutoNum type="arabicPeriod"/>
            </a:pPr>
            <a:r>
              <a:rPr lang="en-US" altLang="en-US" sz="2400" dirty="0"/>
              <a:t>Delete species A</a:t>
            </a:r>
          </a:p>
          <a:p>
            <a:pPr marL="690562" indent="-457200">
              <a:buFont typeface="+mj-lt"/>
              <a:buAutoNum type="arabicPeriod"/>
            </a:pPr>
            <a:r>
              <a:rPr lang="en-US" altLang="en-US" sz="2400" dirty="0"/>
              <a:t>Assume species B has solubility of 1 mg/l</a:t>
            </a:r>
          </a:p>
          <a:p>
            <a:endParaRPr lang="en-US" altLang="en-US" sz="2400" dirty="0"/>
          </a:p>
          <a:p>
            <a:endParaRPr lang="en-US" altLang="en-US" sz="2400" dirty="0"/>
          </a:p>
          <a:p>
            <a:r>
              <a:rPr lang="en-US" altLang="en-US" sz="2400" b="1" u="sng" dirty="0"/>
              <a:t>Note:</a:t>
            </a:r>
            <a:r>
              <a:rPr lang="en-US" altLang="en-US" sz="2400" dirty="0"/>
              <a:t> this is a very simple way to represent solubility constraints, and a much more detailed approach accounting for the actual geochemical behavior is often necessary (e.g., linking dynamically or through lookup tables to a geochemical equilibrium code)</a:t>
            </a:r>
            <a:endParaRPr lang="en-US" sz="2400" dirty="0"/>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473826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48613" y="151232"/>
            <a:ext cx="10515600" cy="1325563"/>
          </a:xfrm>
        </p:spPr>
        <p:txBody>
          <a:bodyPr/>
          <a:lstStyle/>
          <a:p>
            <a:r>
              <a:rPr lang="en-US" sz="4000" dirty="0"/>
              <a:t>Diffusive Mass Flux Links</a:t>
            </a:r>
          </a:p>
        </p:txBody>
      </p:sp>
      <p:sp>
        <p:nvSpPr>
          <p:cNvPr id="6" name="Content Placeholder 5"/>
          <p:cNvSpPr>
            <a:spLocks noGrp="1"/>
          </p:cNvSpPr>
          <p:nvPr>
            <p:ph sz="half" idx="1"/>
          </p:nvPr>
        </p:nvSpPr>
        <p:spPr>
          <a:xfrm>
            <a:off x="721894" y="1602873"/>
            <a:ext cx="8470232" cy="2707107"/>
          </a:xfrm>
        </p:spPr>
        <p:txBody>
          <a:bodyPr>
            <a:normAutofit fontScale="92500" lnSpcReduction="10000"/>
          </a:bodyPr>
          <a:lstStyle/>
          <a:p>
            <a:pPr marL="690562" indent="-457200"/>
            <a:r>
              <a:rPr lang="en-US" sz="3000" dirty="0"/>
              <a:t>Implements molecular diffusion among pathways.</a:t>
            </a:r>
          </a:p>
          <a:p>
            <a:pPr marL="690562" indent="-457200"/>
            <a:r>
              <a:rPr lang="en-US" altLang="en-US" sz="2800" dirty="0"/>
              <a:t>Transport in a stagnant or slowly moving fluid via </a:t>
            </a:r>
            <a:r>
              <a:rPr lang="en-US" altLang="en-US" sz="2800" dirty="0">
                <a:solidFill>
                  <a:srgbClr val="FF0000"/>
                </a:solidFill>
              </a:rPr>
              <a:t>molecular diffusion</a:t>
            </a:r>
          </a:p>
          <a:p>
            <a:pPr marL="690562" indent="-457200"/>
            <a:r>
              <a:rPr lang="en-US" altLang="en-US" sz="2800" dirty="0"/>
              <a:t>Diffusive flux is </a:t>
            </a:r>
            <a:r>
              <a:rPr lang="en-US" altLang="en-US" sz="2800" dirty="0">
                <a:solidFill>
                  <a:srgbClr val="FF0000"/>
                </a:solidFill>
              </a:rPr>
              <a:t>bi-directional</a:t>
            </a:r>
            <a:r>
              <a:rPr lang="en-US" altLang="en-US" sz="2800" dirty="0"/>
              <a:t> (unlike </a:t>
            </a:r>
            <a:r>
              <a:rPr lang="en-US" altLang="en-US" sz="2800" dirty="0" err="1"/>
              <a:t>advective</a:t>
            </a:r>
            <a:r>
              <a:rPr lang="en-US" altLang="en-US" sz="2800" dirty="0"/>
              <a:t> links, mass can move in either direction). Mass will move from high concentration to low concentration, driven by the concentration gradient between the cells.</a:t>
            </a:r>
          </a:p>
          <a:p>
            <a:pPr marL="457200" indent="-223838">
              <a:buFont typeface="Courier New" panose="02070309020205020404" pitchFamily="49" charset="0"/>
              <a:buChar char="o"/>
            </a:pPr>
            <a:endParaRPr lang="en-US" altLang="en-US" dirty="0"/>
          </a:p>
          <a:p>
            <a:pPr marL="525970" lvl="1" indent="0">
              <a:buNone/>
            </a:pPr>
            <a:endParaRPr lang="en-US" altLang="en-US" dirty="0"/>
          </a:p>
          <a:p>
            <a:endParaRPr lang="en-US" dirty="0"/>
          </a:p>
        </p:txBody>
      </p:sp>
      <p:sp>
        <p:nvSpPr>
          <p:cNvPr id="14"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431811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6045" y="-51967"/>
            <a:ext cx="10515600" cy="1325563"/>
          </a:xfrm>
        </p:spPr>
        <p:txBody>
          <a:bodyPr>
            <a:normAutofit/>
          </a:bodyPr>
          <a:lstStyle/>
          <a:p>
            <a:r>
              <a:rPr lang="en-US" altLang="en-US" sz="4000" dirty="0"/>
              <a:t>Example4: Diffusion</a:t>
            </a:r>
            <a:endParaRPr lang="en-US" sz="4000" dirty="0"/>
          </a:p>
        </p:txBody>
      </p:sp>
      <p:sp>
        <p:nvSpPr>
          <p:cNvPr id="3" name="Content Placeholder 2"/>
          <p:cNvSpPr>
            <a:spLocks noGrp="1"/>
          </p:cNvSpPr>
          <p:nvPr>
            <p:ph idx="1"/>
          </p:nvPr>
        </p:nvSpPr>
        <p:spPr>
          <a:xfrm>
            <a:off x="449180" y="1143000"/>
            <a:ext cx="9441582" cy="5005552"/>
          </a:xfrm>
        </p:spPr>
        <p:txBody>
          <a:bodyPr>
            <a:normAutofit/>
          </a:bodyPr>
          <a:lstStyle/>
          <a:p>
            <a:r>
              <a:rPr lang="en-US" altLang="en-US" sz="2400" dirty="0"/>
              <a:t>Cover on contaminated sediment is 0.5 m thick</a:t>
            </a:r>
          </a:p>
          <a:p>
            <a:r>
              <a:rPr lang="en-US" altLang="en-US" sz="2400" dirty="0"/>
              <a:t>Area of material is 10,000 m</a:t>
            </a:r>
            <a:r>
              <a:rPr lang="en-US" altLang="en-US" sz="2400" baseline="30000" dirty="0"/>
              <a:t>2</a:t>
            </a:r>
            <a:endParaRPr lang="en-US" altLang="en-US" sz="2400" dirty="0"/>
          </a:p>
          <a:p>
            <a:r>
              <a:rPr lang="en-US" altLang="en-US" sz="2400" dirty="0"/>
              <a:t>Well-mixed Pond is on top of sediment (1 m deep)</a:t>
            </a:r>
          </a:p>
          <a:p>
            <a:r>
              <a:rPr lang="en-US" altLang="en-US" sz="2400" dirty="0"/>
              <a:t>Cover is made of a sand with a dry density of 1600 kg/m</a:t>
            </a:r>
            <a:r>
              <a:rPr lang="en-US" altLang="en-US" sz="2400" baseline="30000" dirty="0"/>
              <a:t>3</a:t>
            </a:r>
            <a:r>
              <a:rPr lang="en-US" altLang="en-US" sz="2400" dirty="0"/>
              <a:t>, a porosity of 0.3, tortuosity of 1.0, and 0.0 partition coefficient</a:t>
            </a:r>
          </a:p>
          <a:p>
            <a:r>
              <a:rPr lang="en-US" altLang="en-US" sz="2400" dirty="0"/>
              <a:t>Diffusivity = 1E-9 m</a:t>
            </a:r>
            <a:r>
              <a:rPr lang="en-US" altLang="en-US" sz="2400" baseline="30000" dirty="0"/>
              <a:t>2</a:t>
            </a:r>
            <a:r>
              <a:rPr lang="en-US" altLang="en-US" sz="2400" dirty="0"/>
              <a:t>/sec</a:t>
            </a:r>
          </a:p>
          <a:p>
            <a:r>
              <a:rPr lang="en-US" altLang="en-US" sz="2400" dirty="0"/>
              <a:t>Contaminated sediment is at a constant concentration of 10 mg/l</a:t>
            </a:r>
          </a:p>
          <a:p>
            <a:r>
              <a:rPr lang="en-US" altLang="en-US" sz="2400" dirty="0"/>
              <a:t>Discretize into 5 cells and simulate for 100 </a:t>
            </a:r>
            <a:r>
              <a:rPr lang="en-US" altLang="en-US" sz="2400" dirty="0" err="1"/>
              <a:t>yr</a:t>
            </a:r>
            <a:r>
              <a:rPr lang="en-US" altLang="en-US" sz="2400" dirty="0"/>
              <a:t> (0.1 </a:t>
            </a:r>
            <a:r>
              <a:rPr lang="en-US" altLang="en-US" sz="2400" dirty="0" err="1"/>
              <a:t>yr</a:t>
            </a:r>
            <a:r>
              <a:rPr lang="en-US" altLang="en-US" sz="2400" dirty="0"/>
              <a:t> timestep)</a:t>
            </a:r>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821065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3724275" y="1662113"/>
            <a:ext cx="914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 name="Title 1"/>
          <p:cNvSpPr>
            <a:spLocks noGrp="1"/>
          </p:cNvSpPr>
          <p:nvPr>
            <p:ph type="title"/>
          </p:nvPr>
        </p:nvSpPr>
        <p:spPr/>
        <p:txBody>
          <a:bodyPr/>
          <a:lstStyle/>
          <a:p>
            <a:r>
              <a:rPr lang="en-US"/>
              <a:t>Mine Water Balance</a:t>
            </a:r>
            <a:endParaRPr lang="en-US" dirty="0"/>
          </a:p>
        </p:txBody>
      </p:sp>
      <p:pic>
        <p:nvPicPr>
          <p:cNvPr id="5" name="Content Placeholder 4"/>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463620" y="1400297"/>
            <a:ext cx="7264759" cy="4615296"/>
          </a:xfrm>
        </p:spPr>
      </p:pic>
      <p:sp>
        <p:nvSpPr>
          <p:cNvPr id="4" name="Footer Placeholder 3">
            <a:extLst>
              <a:ext uri="{FF2B5EF4-FFF2-40B4-BE49-F238E27FC236}">
                <a16:creationId xmlns:a16="http://schemas.microsoft.com/office/drawing/2014/main" id="{7BA94D56-F994-B525-D66A-919110B38D0A}"/>
              </a:ext>
            </a:extLst>
          </p:cNvPr>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8" name="Slide Number Placeholder 7">
            <a:extLst>
              <a:ext uri="{FF2B5EF4-FFF2-40B4-BE49-F238E27FC236}">
                <a16:creationId xmlns:a16="http://schemas.microsoft.com/office/drawing/2014/main" id="{E86844C4-885C-E10B-4D66-ACF296335C2F}"/>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t>8</a:t>
            </a:fld>
            <a:endParaRPr lang="en-US"/>
          </a:p>
        </p:txBody>
      </p:sp>
    </p:spTree>
    <p:extLst>
      <p:ext uri="{BB962C8B-B14F-4D97-AF65-F5344CB8AC3E}">
        <p14:creationId xmlns:p14="http://schemas.microsoft.com/office/powerpoint/2010/main" val="3012612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6529" y="-78704"/>
            <a:ext cx="10515600" cy="1325563"/>
          </a:xfrm>
        </p:spPr>
        <p:txBody>
          <a:bodyPr>
            <a:normAutofit/>
          </a:bodyPr>
          <a:lstStyle/>
          <a:p>
            <a:r>
              <a:rPr lang="en-US" sz="4000" dirty="0"/>
              <a:t>Cells Can Represent Any Geometry</a:t>
            </a:r>
          </a:p>
        </p:txBody>
      </p:sp>
      <p:sp>
        <p:nvSpPr>
          <p:cNvPr id="9" name="Footer Placeholder 3"/>
          <p:cNvSpPr>
            <a:spLocks noGrp="1"/>
          </p:cNvSpPr>
          <p:nvPr>
            <p:ph type="ftr" sz="quarter" idx="11"/>
          </p:nvPr>
        </p:nvSpPr>
        <p:spPr/>
        <p:txBody>
          <a:bodyPr/>
          <a:lstStyle/>
          <a:p>
            <a:r>
              <a:rPr lang="en-US"/>
              <a:t>© GoldSim Technology Group LLC, 2024</a:t>
            </a:r>
            <a:endParaRPr lang="en-US" dirty="0"/>
          </a:p>
        </p:txBody>
      </p:sp>
      <p:pic>
        <p:nvPicPr>
          <p:cNvPr id="5" name="Picture 2" descr="GCD Borehole Model Definiti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90702" y="1122632"/>
            <a:ext cx="5269372" cy="486013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3"/>
          <a:stretch>
            <a:fillRect/>
          </a:stretch>
        </p:blipFill>
        <p:spPr>
          <a:xfrm>
            <a:off x="2627837" y="1211721"/>
            <a:ext cx="6121854" cy="4895653"/>
          </a:xfrm>
          <a:prstGeom prst="rect">
            <a:avLst/>
          </a:prstGeom>
        </p:spPr>
      </p:pic>
      <p:pic>
        <p:nvPicPr>
          <p:cNvPr id="3" name="Picture 2">
            <a:extLst>
              <a:ext uri="{FF2B5EF4-FFF2-40B4-BE49-F238E27FC236}">
                <a16:creationId xmlns:a16="http://schemas.microsoft.com/office/drawing/2014/main" id="{06B97601-BCCD-4AD3-AC7F-082ACF47E1B7}"/>
              </a:ext>
            </a:extLst>
          </p:cNvPr>
          <p:cNvPicPr>
            <a:picLocks noChangeAspect="1"/>
          </p:cNvPicPr>
          <p:nvPr/>
        </p:nvPicPr>
        <p:blipFill>
          <a:blip r:embed="rId4"/>
          <a:stretch>
            <a:fillRect/>
          </a:stretch>
        </p:blipFill>
        <p:spPr>
          <a:xfrm>
            <a:off x="3054078" y="1281542"/>
            <a:ext cx="5269372" cy="4877435"/>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99495" y="1632242"/>
            <a:ext cx="7505945" cy="4013144"/>
          </a:xfrm>
          <a:prstGeom prst="rect">
            <a:avLst/>
          </a:prstGeom>
        </p:spPr>
      </p:pic>
    </p:spTree>
    <p:extLst>
      <p:ext uri="{BB962C8B-B14F-4D97-AF65-F5344CB8AC3E}">
        <p14:creationId xmlns:p14="http://schemas.microsoft.com/office/powerpoint/2010/main" val="3639661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subTnLst>
                                    <p:set>
                                      <p:cBhvr override="childStyle">
                                        <p:cTn dur="1" fill="hold" display="0" masterRel="nextClick" afterEffect="1"/>
                                        <p:tgtEl>
                                          <p:spTgt spid="5"/>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subTnLst>
                                    <p:set>
                                      <p:cBhvr override="childStyle">
                                        <p:cTn dur="1" fill="hold" display="0" masterRel="nextClick" afterEffect="1"/>
                                        <p:tgtEl>
                                          <p:spTgt spid="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674" name="Rectangle 2"/>
          <p:cNvSpPr>
            <a:spLocks noGrp="1" noChangeArrowheads="1"/>
          </p:cNvSpPr>
          <p:nvPr>
            <p:ph type="title"/>
          </p:nvPr>
        </p:nvSpPr>
        <p:spPr>
          <a:xfrm>
            <a:off x="517738" y="144379"/>
            <a:ext cx="8711820" cy="1066800"/>
          </a:xfrm>
        </p:spPr>
        <p:txBody>
          <a:bodyPr>
            <a:noAutofit/>
          </a:bodyPr>
          <a:lstStyle/>
          <a:p>
            <a:r>
              <a:rPr lang="en-US" altLang="en-US" sz="4000" dirty="0"/>
              <a:t>How to Model Dispersion?</a:t>
            </a:r>
          </a:p>
        </p:txBody>
      </p:sp>
      <p:sp>
        <p:nvSpPr>
          <p:cNvPr id="10" name="Footer Placeholder 3"/>
          <p:cNvSpPr>
            <a:spLocks noGrp="1"/>
          </p:cNvSpPr>
          <p:nvPr>
            <p:ph type="ftr" sz="quarter" idx="11"/>
          </p:nvPr>
        </p:nvSpPr>
        <p:spPr/>
        <p:txBody>
          <a:bodyPr/>
          <a:lstStyle/>
          <a:p>
            <a:r>
              <a:rPr lang="en-US"/>
              <a:t>© GoldSim Technology Group LLC, 2024</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63269" y="1618593"/>
            <a:ext cx="7505945" cy="4013144"/>
          </a:xfrm>
          <a:prstGeom prst="rect">
            <a:avLst/>
          </a:prstGeom>
        </p:spPr>
      </p:pic>
      <p:pic>
        <p:nvPicPr>
          <p:cNvPr id="3" name="Picture 2"/>
          <p:cNvPicPr>
            <a:picLocks noChangeAspect="1"/>
          </p:cNvPicPr>
          <p:nvPr/>
        </p:nvPicPr>
        <p:blipFill>
          <a:blip r:embed="rId3"/>
          <a:stretch>
            <a:fillRect/>
          </a:stretch>
        </p:blipFill>
        <p:spPr>
          <a:xfrm>
            <a:off x="2370161" y="1596632"/>
            <a:ext cx="7535499" cy="4063817"/>
          </a:xfrm>
          <a:prstGeom prst="rect">
            <a:avLst/>
          </a:prstGeom>
        </p:spPr>
      </p:pic>
      <p:grpSp>
        <p:nvGrpSpPr>
          <p:cNvPr id="8" name="Group 7"/>
          <p:cNvGrpSpPr/>
          <p:nvPr/>
        </p:nvGrpSpPr>
        <p:grpSpPr>
          <a:xfrm>
            <a:off x="2997959" y="4067033"/>
            <a:ext cx="3073021" cy="1993414"/>
            <a:chOff x="1473958" y="4067033"/>
            <a:chExt cx="3073021" cy="1993414"/>
          </a:xfrm>
        </p:grpSpPr>
        <p:sp>
          <p:nvSpPr>
            <p:cNvPr id="4" name="TextBox 3"/>
            <p:cNvSpPr txBox="1"/>
            <p:nvPr/>
          </p:nvSpPr>
          <p:spPr>
            <a:xfrm>
              <a:off x="1487605" y="5691115"/>
              <a:ext cx="1856855" cy="369332"/>
            </a:xfrm>
            <a:prstGeom prst="rect">
              <a:avLst/>
            </a:prstGeom>
            <a:noFill/>
          </p:spPr>
          <p:txBody>
            <a:bodyPr wrap="none" rtlCol="0">
              <a:spAutoFit/>
            </a:bodyPr>
            <a:lstStyle/>
            <a:p>
              <a:r>
                <a:rPr lang="en-US" b="1" dirty="0">
                  <a:solidFill>
                    <a:srgbClr val="FF0000"/>
                  </a:solidFill>
                </a:rPr>
                <a:t>Aquifer Pathways</a:t>
              </a:r>
            </a:p>
          </p:txBody>
        </p:sp>
        <p:sp>
          <p:nvSpPr>
            <p:cNvPr id="7" name="Rectangle 6"/>
            <p:cNvSpPr/>
            <p:nvPr/>
          </p:nvSpPr>
          <p:spPr>
            <a:xfrm>
              <a:off x="1473958" y="4067033"/>
              <a:ext cx="873457" cy="614149"/>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673522" y="4983708"/>
              <a:ext cx="873457" cy="614149"/>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5962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Aquifer Pathway Element</a:t>
            </a:r>
          </a:p>
        </p:txBody>
      </p:sp>
      <p:sp>
        <p:nvSpPr>
          <p:cNvPr id="3" name="Content Placeholder 2"/>
          <p:cNvSpPr>
            <a:spLocks noGrp="1"/>
          </p:cNvSpPr>
          <p:nvPr>
            <p:ph idx="1"/>
          </p:nvPr>
        </p:nvSpPr>
        <p:spPr/>
        <p:txBody>
          <a:bodyPr>
            <a:noAutofit/>
          </a:bodyPr>
          <a:lstStyle/>
          <a:p>
            <a:r>
              <a:rPr lang="en-US" altLang="en-US" sz="2400" dirty="0"/>
              <a:t>Internally, </a:t>
            </a:r>
            <a:r>
              <a:rPr lang="en-US" altLang="en-US" sz="2400" dirty="0" err="1"/>
              <a:t>GoldSim</a:t>
            </a:r>
            <a:r>
              <a:rPr lang="en-US" altLang="en-US" sz="2400" dirty="0"/>
              <a:t> uses a series of Cells to create the Aquifer Pathway.</a:t>
            </a:r>
          </a:p>
          <a:p>
            <a:r>
              <a:rPr lang="en-US" altLang="en-US" sz="2400" dirty="0"/>
              <a:t>The Aquifer Pathway incorporates:</a:t>
            </a:r>
          </a:p>
          <a:p>
            <a:pPr marL="576262" indent="-342900">
              <a:buClr>
                <a:schemeClr val="accent2"/>
              </a:buClr>
            </a:pPr>
            <a:r>
              <a:rPr lang="en-US" altLang="en-US" sz="2200" dirty="0"/>
              <a:t>one-dimensional advection</a:t>
            </a:r>
          </a:p>
          <a:p>
            <a:pPr marL="576262" indent="-342900">
              <a:buClr>
                <a:schemeClr val="accent2"/>
              </a:buClr>
            </a:pPr>
            <a:r>
              <a:rPr lang="en-US" altLang="en-US" sz="2200" dirty="0"/>
              <a:t>longitudinal dispersion</a:t>
            </a:r>
          </a:p>
          <a:p>
            <a:pPr marL="576262" indent="-342900">
              <a:buClr>
                <a:schemeClr val="accent2"/>
              </a:buClr>
            </a:pPr>
            <a:r>
              <a:rPr lang="en-US" altLang="en-US" sz="2200" dirty="0"/>
              <a:t>Retardation (due to porous infill)</a:t>
            </a:r>
          </a:p>
          <a:p>
            <a:pPr marL="576262" indent="-342900">
              <a:buClr>
                <a:schemeClr val="accent2"/>
              </a:buClr>
            </a:pPr>
            <a:r>
              <a:rPr lang="en-US" altLang="en-US" sz="2200" dirty="0"/>
              <a:t>Decay and ingrowth</a:t>
            </a:r>
          </a:p>
          <a:p>
            <a:pPr marL="576262" indent="-342900">
              <a:buClr>
                <a:schemeClr val="accent2"/>
              </a:buClr>
            </a:pPr>
            <a:r>
              <a:rPr lang="en-US" altLang="en-US" sz="2200" dirty="0"/>
              <a:t>Transport on suspended particulates</a:t>
            </a:r>
          </a:p>
        </p:txBody>
      </p:sp>
      <p:sp>
        <p:nvSpPr>
          <p:cNvPr id="6" name="Footer Placeholder 3"/>
          <p:cNvSpPr>
            <a:spLocks noGrp="1"/>
          </p:cNvSpPr>
          <p:nvPr>
            <p:ph type="ftr" sz="quarter" idx="11"/>
          </p:nvPr>
        </p:nvSpPr>
        <p:spPr/>
        <p:txBody>
          <a:bodyPr/>
          <a:lstStyle/>
          <a:p>
            <a:r>
              <a:rPr lang="en-US"/>
              <a:t>© GoldSim Technology Group LLC, 2024</a:t>
            </a:r>
            <a:endParaRPr lang="en-US" dirty="0"/>
          </a:p>
        </p:txBody>
      </p:sp>
      <p:pic>
        <p:nvPicPr>
          <p:cNvPr id="5" name="Picture 4"/>
          <p:cNvPicPr>
            <a:picLocks noChangeAspect="1"/>
          </p:cNvPicPr>
          <p:nvPr/>
        </p:nvPicPr>
        <p:blipFill>
          <a:blip r:embed="rId2"/>
          <a:stretch>
            <a:fillRect/>
          </a:stretch>
        </p:blipFill>
        <p:spPr>
          <a:xfrm>
            <a:off x="8213559" y="580190"/>
            <a:ext cx="617273" cy="754445"/>
          </a:xfrm>
          <a:prstGeom prst="rect">
            <a:avLst/>
          </a:prstGeom>
        </p:spPr>
      </p:pic>
    </p:spTree>
    <p:extLst>
      <p:ext uri="{BB962C8B-B14F-4D97-AF65-F5344CB8AC3E}">
        <p14:creationId xmlns:p14="http://schemas.microsoft.com/office/powerpoint/2010/main" val="850948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xfrm>
            <a:off x="417095" y="152401"/>
            <a:ext cx="9565105" cy="838200"/>
          </a:xfrm>
        </p:spPr>
        <p:txBody>
          <a:bodyPr>
            <a:noAutofit/>
          </a:bodyPr>
          <a:lstStyle/>
          <a:p>
            <a:r>
              <a:rPr lang="en-US" altLang="en-US" sz="3600" dirty="0"/>
              <a:t>Example5: Cylinder - Aquifer Pathway</a:t>
            </a:r>
          </a:p>
        </p:txBody>
      </p:sp>
      <p:sp>
        <p:nvSpPr>
          <p:cNvPr id="65539" name="Rectangle 3"/>
          <p:cNvSpPr>
            <a:spLocks noGrp="1" noChangeArrowheads="1"/>
          </p:cNvSpPr>
          <p:nvPr>
            <p:ph idx="1"/>
          </p:nvPr>
        </p:nvSpPr>
        <p:spPr>
          <a:xfrm>
            <a:off x="430424" y="1451310"/>
            <a:ext cx="10515600" cy="1161793"/>
          </a:xfrm>
        </p:spPr>
        <p:txBody>
          <a:bodyPr>
            <a:noAutofit/>
          </a:bodyPr>
          <a:lstStyle/>
          <a:p>
            <a:pPr marL="576262" indent="-342900"/>
            <a:r>
              <a:rPr lang="en-US" altLang="en-US" sz="2400" dirty="0"/>
              <a:t>5 m cylinder filled with Water and Sand</a:t>
            </a:r>
          </a:p>
          <a:p>
            <a:pPr marL="576262" indent="-342900"/>
            <a:r>
              <a:rPr lang="en-US" altLang="en-US" sz="2400" dirty="0"/>
              <a:t>Sand has porosity 0.3, dry density 1600 kg/m</a:t>
            </a:r>
            <a:r>
              <a:rPr lang="en-US" altLang="en-US" sz="2400" baseline="30000" dirty="0"/>
              <a:t>3</a:t>
            </a:r>
            <a:endParaRPr lang="en-US" altLang="en-US" sz="2400" dirty="0"/>
          </a:p>
          <a:p>
            <a:pPr marL="576262" indent="-342900"/>
            <a:r>
              <a:rPr lang="en-US" altLang="en-US" sz="2400" dirty="0"/>
              <a:t>Column cross-sectional area 1 m</a:t>
            </a:r>
            <a:r>
              <a:rPr lang="en-US" altLang="en-US" sz="2400" baseline="30000" dirty="0"/>
              <a:t>2</a:t>
            </a:r>
            <a:endParaRPr lang="en-US" altLang="en-US" sz="2400" dirty="0"/>
          </a:p>
          <a:p>
            <a:pPr marL="576262" indent="-342900"/>
            <a:r>
              <a:rPr lang="en-US" altLang="en-US" sz="2400" dirty="0"/>
              <a:t>Water flows through column at 1 m</a:t>
            </a:r>
            <a:r>
              <a:rPr lang="en-US" altLang="en-US" sz="2400" baseline="30000" dirty="0"/>
              <a:t>3</a:t>
            </a:r>
            <a:r>
              <a:rPr lang="en-US" altLang="en-US" sz="2400" dirty="0"/>
              <a:t>/</a:t>
            </a:r>
            <a:r>
              <a:rPr lang="en-US" altLang="en-US" sz="2400" dirty="0" err="1"/>
              <a:t>yr</a:t>
            </a:r>
            <a:endParaRPr lang="en-US" altLang="en-US" sz="2400" dirty="0"/>
          </a:p>
          <a:p>
            <a:pPr marL="576262" indent="-342900"/>
            <a:r>
              <a:rPr lang="en-US" altLang="en-US" sz="2400" dirty="0" err="1"/>
              <a:t>Dispersivity</a:t>
            </a:r>
            <a:r>
              <a:rPr lang="en-US" altLang="en-US" sz="2400" dirty="0"/>
              <a:t> = 10% of length</a:t>
            </a:r>
          </a:p>
          <a:p>
            <a:pPr marL="576262" indent="-342900"/>
            <a:r>
              <a:rPr lang="en-US" altLang="en-US" sz="2400" dirty="0"/>
              <a:t>Cl and Organic added at 10 g/</a:t>
            </a:r>
            <a:r>
              <a:rPr lang="en-US" altLang="en-US" sz="2400" dirty="0" err="1"/>
              <a:t>yr</a:t>
            </a:r>
            <a:endParaRPr lang="en-US" altLang="en-US" sz="2400" dirty="0"/>
          </a:p>
          <a:p>
            <a:pPr marL="576262" indent="-342900"/>
            <a:r>
              <a:rPr lang="en-US" altLang="en-US" sz="2400" dirty="0" err="1"/>
              <a:t>Kd</a:t>
            </a:r>
            <a:r>
              <a:rPr lang="en-US" altLang="en-US" sz="2400" dirty="0"/>
              <a:t> for organic to Sand = 1.875E-4 m</a:t>
            </a:r>
            <a:r>
              <a:rPr lang="en-US" altLang="en-US" sz="2400" baseline="30000" dirty="0"/>
              <a:t>3</a:t>
            </a:r>
            <a:r>
              <a:rPr lang="en-US" altLang="en-US" sz="2400" dirty="0"/>
              <a:t>/kg</a:t>
            </a:r>
          </a:p>
        </p:txBody>
      </p:sp>
      <p:sp>
        <p:nvSpPr>
          <p:cNvPr id="5" name="Footer Placeholder 3"/>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82419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4674" name="Rectangle 2"/>
          <p:cNvSpPr>
            <a:spLocks noGrp="1" noChangeArrowheads="1"/>
          </p:cNvSpPr>
          <p:nvPr>
            <p:ph type="title"/>
          </p:nvPr>
        </p:nvSpPr>
        <p:spPr>
          <a:xfrm>
            <a:off x="731632" y="21389"/>
            <a:ext cx="7615451" cy="1066800"/>
          </a:xfrm>
        </p:spPr>
        <p:txBody>
          <a:bodyPr>
            <a:normAutofit/>
          </a:bodyPr>
          <a:lstStyle/>
          <a:p>
            <a:r>
              <a:rPr lang="en-US" altLang="en-US" sz="4000" dirty="0"/>
              <a:t>Combining Cells and Aquifers</a:t>
            </a:r>
          </a:p>
        </p:txBody>
      </p:sp>
      <p:sp>
        <p:nvSpPr>
          <p:cNvPr id="7" name="Footer Placeholder 3"/>
          <p:cNvSpPr>
            <a:spLocks noGrp="1"/>
          </p:cNvSpPr>
          <p:nvPr>
            <p:ph type="ftr" sz="quarter" idx="11"/>
          </p:nvPr>
        </p:nvSpPr>
        <p:spPr/>
        <p:txBody>
          <a:bodyPr/>
          <a:lstStyle/>
          <a:p>
            <a:r>
              <a:rPr lang="en-US"/>
              <a:t>© GoldSim Technology Group LLC, 2024</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47683" y="1181530"/>
            <a:ext cx="5204915" cy="5058623"/>
          </a:xfrm>
          <a:prstGeom prst="rect">
            <a:avLst/>
          </a:prstGeom>
        </p:spPr>
      </p:pic>
      <p:pic>
        <p:nvPicPr>
          <p:cNvPr id="3" name="Picture 2"/>
          <p:cNvPicPr>
            <a:picLocks noChangeAspect="1"/>
          </p:cNvPicPr>
          <p:nvPr/>
        </p:nvPicPr>
        <p:blipFill>
          <a:blip r:embed="rId3"/>
          <a:stretch>
            <a:fillRect/>
          </a:stretch>
        </p:blipFill>
        <p:spPr>
          <a:xfrm>
            <a:off x="1713135" y="1152468"/>
            <a:ext cx="8847619" cy="4771429"/>
          </a:xfrm>
          <a:prstGeom prst="rect">
            <a:avLst/>
          </a:prstGeom>
        </p:spPr>
      </p:pic>
    </p:spTree>
    <p:extLst>
      <p:ext uri="{BB962C8B-B14F-4D97-AF65-F5344CB8AC3E}">
        <p14:creationId xmlns:p14="http://schemas.microsoft.com/office/powerpoint/2010/main" val="2863211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subTnLst>
                                    <p:set>
                                      <p:cBhvr override="childStyle">
                                        <p:cTn dur="1" fill="hold" display="0" masterRel="nextClick" afterEffect="1"/>
                                        <p:tgtEl>
                                          <p:spTgt spid="3"/>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5251579A-79F1-4DA4-8B89-2A7675145807}"/>
              </a:ext>
            </a:extLst>
          </p:cNvPr>
          <p:cNvSpPr>
            <a:spLocks noGrp="1"/>
          </p:cNvSpPr>
          <p:nvPr>
            <p:ph type="title"/>
          </p:nvPr>
        </p:nvSpPr>
        <p:spPr/>
        <p:txBody>
          <a:bodyPr>
            <a:normAutofit/>
          </a:bodyPr>
          <a:lstStyle/>
          <a:p>
            <a:r>
              <a:rPr lang="en-US" altLang="en-US" sz="4000" dirty="0"/>
              <a:t>Coupling Flow and Transport Models</a:t>
            </a:r>
          </a:p>
        </p:txBody>
      </p:sp>
      <p:sp>
        <p:nvSpPr>
          <p:cNvPr id="52227" name="Content Placeholder 2">
            <a:extLst>
              <a:ext uri="{FF2B5EF4-FFF2-40B4-BE49-F238E27FC236}">
                <a16:creationId xmlns:a16="http://schemas.microsoft.com/office/drawing/2014/main" id="{8404474C-1473-4EF0-9336-5080FF2DBE1A}"/>
              </a:ext>
            </a:extLst>
          </p:cNvPr>
          <p:cNvSpPr>
            <a:spLocks noGrp="1"/>
          </p:cNvSpPr>
          <p:nvPr>
            <p:ph idx="1"/>
          </p:nvPr>
        </p:nvSpPr>
        <p:spPr>
          <a:xfrm>
            <a:off x="505287" y="1825626"/>
            <a:ext cx="10515600" cy="1536896"/>
          </a:xfrm>
        </p:spPr>
        <p:txBody>
          <a:bodyPr/>
          <a:lstStyle/>
          <a:p>
            <a:r>
              <a:rPr lang="en-US" altLang="en-US" sz="2400" dirty="0"/>
              <a:t>If the Flow is steady, no reason to model the flow system</a:t>
            </a:r>
          </a:p>
          <a:p>
            <a:r>
              <a:rPr lang="en-US" altLang="en-US" sz="2400" dirty="0"/>
              <a:t>If flow is transient, must couple these</a:t>
            </a:r>
          </a:p>
          <a:p>
            <a:pPr lvl="1"/>
            <a:r>
              <a:rPr lang="en-US" altLang="en-US" sz="2200" dirty="0"/>
              <a:t>Use Reservoirs or Pools and Material Delays to model flow system</a:t>
            </a:r>
          </a:p>
          <a:p>
            <a:pPr lvl="1"/>
            <a:r>
              <a:rPr lang="en-US" altLang="en-US" sz="2200" dirty="0"/>
              <a:t>Outputs of these elements are input to CT elements</a:t>
            </a:r>
          </a:p>
        </p:txBody>
      </p:sp>
      <p:sp>
        <p:nvSpPr>
          <p:cNvPr id="2" name="Footer Placeholder 1">
            <a:extLst>
              <a:ext uri="{FF2B5EF4-FFF2-40B4-BE49-F238E27FC236}">
                <a16:creationId xmlns:a16="http://schemas.microsoft.com/office/drawing/2014/main" id="{94D0A378-A051-D833-30BE-95A1ABF12ACC}"/>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1611371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203200" y="203200"/>
            <a:ext cx="9779000" cy="698674"/>
          </a:xfrm>
        </p:spPr>
        <p:txBody>
          <a:bodyPr>
            <a:noAutofit/>
          </a:bodyPr>
          <a:lstStyle/>
          <a:p>
            <a:pPr algn="ctr"/>
            <a:r>
              <a:rPr lang="en-US" altLang="en-US" sz="4000" dirty="0"/>
              <a:t>Example6: Combining Flow and Transport</a:t>
            </a:r>
          </a:p>
        </p:txBody>
      </p:sp>
      <p:sp>
        <p:nvSpPr>
          <p:cNvPr id="68611" name="Rectangle 3"/>
          <p:cNvSpPr>
            <a:spLocks noGrp="1" noChangeArrowheads="1"/>
          </p:cNvSpPr>
          <p:nvPr>
            <p:ph idx="1"/>
          </p:nvPr>
        </p:nvSpPr>
        <p:spPr>
          <a:xfrm>
            <a:off x="449179" y="1026027"/>
            <a:ext cx="10122568" cy="5245100"/>
          </a:xfrm>
        </p:spPr>
        <p:txBody>
          <a:bodyPr>
            <a:normAutofit/>
          </a:bodyPr>
          <a:lstStyle/>
          <a:p>
            <a:pPr>
              <a:lnSpc>
                <a:spcPct val="80000"/>
              </a:lnSpc>
            </a:pPr>
            <a:r>
              <a:rPr lang="en-US" altLang="en-US" sz="1600" dirty="0">
                <a:solidFill>
                  <a:srgbClr val="FF0000"/>
                </a:solidFill>
              </a:rPr>
              <a:t>Pond1 (a lined pond):</a:t>
            </a:r>
          </a:p>
          <a:p>
            <a:pPr lvl="1">
              <a:lnSpc>
                <a:spcPct val="80000"/>
              </a:lnSpc>
            </a:pPr>
            <a:r>
              <a:rPr lang="en-US" altLang="en-US" sz="1600" dirty="0"/>
              <a:t>Initial volume: 1000 m3</a:t>
            </a:r>
          </a:p>
          <a:p>
            <a:pPr lvl="1">
              <a:lnSpc>
                <a:spcPct val="80000"/>
              </a:lnSpc>
            </a:pPr>
            <a:r>
              <a:rPr lang="en-US" altLang="en-US" sz="1600" dirty="0"/>
              <a:t>Initial concentration= 0mg/l</a:t>
            </a:r>
          </a:p>
          <a:p>
            <a:pPr lvl="1">
              <a:lnSpc>
                <a:spcPct val="80000"/>
              </a:lnSpc>
            </a:pPr>
            <a:r>
              <a:rPr lang="en-US" altLang="en-US" sz="1600" dirty="0"/>
              <a:t>Discharge rate into Pond1: 4 m3/day</a:t>
            </a:r>
          </a:p>
          <a:p>
            <a:pPr lvl="1">
              <a:lnSpc>
                <a:spcPct val="80000"/>
              </a:lnSpc>
            </a:pPr>
            <a:r>
              <a:rPr lang="en-US" altLang="en-US" sz="1600" dirty="0"/>
              <a:t>Capacity: 1500 m3</a:t>
            </a:r>
          </a:p>
          <a:p>
            <a:pPr lvl="1">
              <a:lnSpc>
                <a:spcPct val="80000"/>
              </a:lnSpc>
            </a:pPr>
            <a:r>
              <a:rPr lang="en-US" altLang="en-US" sz="1600" dirty="0"/>
              <a:t>Concentration of Zn in discharge: 0.03 mg/l</a:t>
            </a:r>
          </a:p>
          <a:p>
            <a:pPr lvl="1">
              <a:lnSpc>
                <a:spcPct val="80000"/>
              </a:lnSpc>
            </a:pPr>
            <a:r>
              <a:rPr lang="en-US" altLang="en-US" sz="1300" dirty="0"/>
              <a:t>Pond1 overflows to Pond2</a:t>
            </a:r>
          </a:p>
          <a:p>
            <a:pPr>
              <a:lnSpc>
                <a:spcPct val="80000"/>
              </a:lnSpc>
            </a:pPr>
            <a:r>
              <a:rPr lang="en-US" altLang="en-US" sz="1600" dirty="0">
                <a:solidFill>
                  <a:srgbClr val="FF0000"/>
                </a:solidFill>
              </a:rPr>
              <a:t>Pond2:</a:t>
            </a:r>
          </a:p>
          <a:p>
            <a:pPr lvl="1">
              <a:lnSpc>
                <a:spcPct val="80000"/>
              </a:lnSpc>
            </a:pPr>
            <a:r>
              <a:rPr lang="en-US" altLang="en-US" sz="1600" dirty="0"/>
              <a:t>Initial Volume = 500 m3</a:t>
            </a:r>
          </a:p>
          <a:p>
            <a:pPr lvl="1">
              <a:lnSpc>
                <a:spcPct val="80000"/>
              </a:lnSpc>
            </a:pPr>
            <a:r>
              <a:rPr lang="en-US" altLang="en-US" sz="1600" dirty="0"/>
              <a:t>Initial concentration = 0mg/l</a:t>
            </a:r>
          </a:p>
          <a:p>
            <a:pPr lvl="1">
              <a:lnSpc>
                <a:spcPct val="80000"/>
              </a:lnSpc>
            </a:pPr>
            <a:r>
              <a:rPr lang="en-US" altLang="en-US" sz="1600" dirty="0"/>
              <a:t>Seeps to a groundwater pathway based on volume (1%/day * volume)</a:t>
            </a:r>
          </a:p>
          <a:p>
            <a:pPr>
              <a:lnSpc>
                <a:spcPct val="80000"/>
              </a:lnSpc>
            </a:pPr>
            <a:r>
              <a:rPr lang="en-US" altLang="en-US" sz="1600" dirty="0">
                <a:solidFill>
                  <a:srgbClr val="FF0000"/>
                </a:solidFill>
              </a:rPr>
              <a:t>Groundwater pathway:</a:t>
            </a:r>
          </a:p>
          <a:p>
            <a:pPr lvl="1">
              <a:lnSpc>
                <a:spcPct val="80000"/>
              </a:lnSpc>
            </a:pPr>
            <a:r>
              <a:rPr lang="en-US" altLang="en-US" sz="1600" dirty="0"/>
              <a:t>Total flow: 10 m3/day</a:t>
            </a:r>
          </a:p>
          <a:p>
            <a:pPr lvl="1">
              <a:lnSpc>
                <a:spcPct val="80000"/>
              </a:lnSpc>
            </a:pPr>
            <a:r>
              <a:rPr lang="en-US" altLang="en-US" sz="1600" dirty="0"/>
              <a:t>Area = 100 m2</a:t>
            </a:r>
          </a:p>
          <a:p>
            <a:pPr lvl="1">
              <a:lnSpc>
                <a:spcPct val="80000"/>
              </a:lnSpc>
            </a:pPr>
            <a:r>
              <a:rPr lang="en-US" altLang="en-US" sz="1600" dirty="0"/>
              <a:t>Length = 100 m; </a:t>
            </a:r>
            <a:r>
              <a:rPr lang="en-US" altLang="en-US" sz="1600" dirty="0" err="1"/>
              <a:t>Dispersivity</a:t>
            </a:r>
            <a:r>
              <a:rPr lang="en-US" altLang="en-US" sz="1600" dirty="0"/>
              <a:t> = 10% of path length</a:t>
            </a:r>
          </a:p>
          <a:p>
            <a:pPr lvl="1">
              <a:lnSpc>
                <a:spcPct val="80000"/>
              </a:lnSpc>
            </a:pPr>
            <a:r>
              <a:rPr lang="en-US" altLang="en-US" sz="1600" dirty="0"/>
              <a:t>Filled with Sand with porosity of 0.2 and density of 2000 kg/m3</a:t>
            </a:r>
          </a:p>
          <a:p>
            <a:pPr>
              <a:lnSpc>
                <a:spcPct val="80000"/>
              </a:lnSpc>
            </a:pPr>
            <a:r>
              <a:rPr lang="en-US" altLang="en-US" sz="1600" dirty="0"/>
              <a:t>Discharges to a </a:t>
            </a:r>
            <a:r>
              <a:rPr lang="en-US" altLang="en-US" sz="1600" dirty="0">
                <a:solidFill>
                  <a:srgbClr val="FF0000"/>
                </a:solidFill>
              </a:rPr>
              <a:t>small stream </a:t>
            </a:r>
            <a:r>
              <a:rPr lang="en-US" altLang="en-US" sz="1600" dirty="0"/>
              <a:t>with flow rate of 1000 m3/day</a:t>
            </a:r>
          </a:p>
          <a:p>
            <a:pPr lvl="1">
              <a:lnSpc>
                <a:spcPct val="80000"/>
              </a:lnSpc>
            </a:pPr>
            <a:r>
              <a:rPr lang="en-US" altLang="en-US" sz="1600" dirty="0"/>
              <a:t>Stream reach into which discharge occurs has volume of 10 m3</a:t>
            </a:r>
          </a:p>
        </p:txBody>
      </p:sp>
      <p:sp>
        <p:nvSpPr>
          <p:cNvPr id="2" name="Footer Placeholder 1">
            <a:extLst>
              <a:ext uri="{FF2B5EF4-FFF2-40B4-BE49-F238E27FC236}">
                <a16:creationId xmlns:a16="http://schemas.microsoft.com/office/drawing/2014/main" id="{07205988-277D-2A2A-B890-926E07E3F859}"/>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3917539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F33E3-858D-4F41-ABEA-C8964E5654ED}"/>
              </a:ext>
            </a:extLst>
          </p:cNvPr>
          <p:cNvSpPr>
            <a:spLocks noGrp="1"/>
          </p:cNvSpPr>
          <p:nvPr>
            <p:ph type="title"/>
          </p:nvPr>
        </p:nvSpPr>
        <p:spPr>
          <a:xfrm>
            <a:off x="518694" y="65674"/>
            <a:ext cx="10515600" cy="1325563"/>
          </a:xfrm>
        </p:spPr>
        <p:txBody>
          <a:bodyPr>
            <a:normAutofit/>
          </a:bodyPr>
          <a:lstStyle/>
          <a:p>
            <a:r>
              <a:rPr lang="en-US" sz="4000" dirty="0"/>
              <a:t>This is only the tip of the iceberg…</a:t>
            </a:r>
          </a:p>
        </p:txBody>
      </p:sp>
      <p:sp>
        <p:nvSpPr>
          <p:cNvPr id="3" name="Content Placeholder 2">
            <a:extLst>
              <a:ext uri="{FF2B5EF4-FFF2-40B4-BE49-F238E27FC236}">
                <a16:creationId xmlns:a16="http://schemas.microsoft.com/office/drawing/2014/main" id="{A487544F-55FB-4612-91C5-86EA7087E817}"/>
              </a:ext>
            </a:extLst>
          </p:cNvPr>
          <p:cNvSpPr>
            <a:spLocks noGrp="1"/>
          </p:cNvSpPr>
          <p:nvPr>
            <p:ph idx="1"/>
          </p:nvPr>
        </p:nvSpPr>
        <p:spPr>
          <a:xfrm>
            <a:off x="505287" y="1825626"/>
            <a:ext cx="10515600" cy="3182346"/>
          </a:xfrm>
        </p:spPr>
        <p:txBody>
          <a:bodyPr/>
          <a:lstStyle/>
          <a:p>
            <a:r>
              <a:rPr lang="en-US" sz="2400" dirty="0"/>
              <a:t>Many advanced features not discussed here:</a:t>
            </a:r>
          </a:p>
          <a:p>
            <a:pPr lvl="1"/>
            <a:r>
              <a:rPr lang="en-US" sz="2200" dirty="0"/>
              <a:t>Transport on suspended particulates</a:t>
            </a:r>
          </a:p>
          <a:p>
            <a:pPr lvl="1"/>
            <a:r>
              <a:rPr lang="en-US" sz="2200" dirty="0"/>
              <a:t>Water treatment (e.g., remove a certain fraction of incoming mass from a Cell)</a:t>
            </a:r>
          </a:p>
          <a:p>
            <a:pPr lvl="1"/>
            <a:r>
              <a:rPr lang="en-US" sz="2200" dirty="0"/>
              <a:t>Other transport mechanisms (neither advective or diffusive): plant transport</a:t>
            </a:r>
          </a:p>
          <a:p>
            <a:pPr lvl="1"/>
            <a:r>
              <a:rPr lang="en-US" sz="2200" dirty="0"/>
              <a:t>Matrix diffusion in fractures</a:t>
            </a:r>
          </a:p>
          <a:p>
            <a:pPr lvl="1"/>
            <a:r>
              <a:rPr lang="en-US" sz="2200" dirty="0"/>
              <a:t>Linking to external transport models</a:t>
            </a:r>
          </a:p>
          <a:p>
            <a:pPr lvl="1"/>
            <a:r>
              <a:rPr lang="en-US" sz="2200" dirty="0"/>
              <a:t>Simulation of complex source terms (the Source element)</a:t>
            </a:r>
          </a:p>
          <a:p>
            <a:pPr lvl="1"/>
            <a:r>
              <a:rPr lang="en-US" sz="2200" dirty="0"/>
              <a:t>Calculation of impacts to receptors (the Receptor element)</a:t>
            </a:r>
          </a:p>
          <a:p>
            <a:pPr lvl="1"/>
            <a:r>
              <a:rPr lang="en-US" sz="2200" dirty="0"/>
              <a:t>Auto-generation of large Cell nets (Cell Net Generator element)</a:t>
            </a:r>
          </a:p>
        </p:txBody>
      </p:sp>
      <p:sp>
        <p:nvSpPr>
          <p:cNvPr id="4" name="Footer Placeholder 3">
            <a:extLst>
              <a:ext uri="{FF2B5EF4-FFF2-40B4-BE49-F238E27FC236}">
                <a16:creationId xmlns:a16="http://schemas.microsoft.com/office/drawing/2014/main" id="{2E73A46B-D447-47EA-AA67-68D9C8800E33}"/>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472085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26758-040B-4C86-8A5E-A6A4C8F8437D}"/>
              </a:ext>
            </a:extLst>
          </p:cNvPr>
          <p:cNvSpPr>
            <a:spLocks noGrp="1"/>
          </p:cNvSpPr>
          <p:nvPr>
            <p:ph type="title"/>
          </p:nvPr>
        </p:nvSpPr>
        <p:spPr/>
        <p:txBody>
          <a:bodyPr>
            <a:normAutofit/>
          </a:bodyPr>
          <a:lstStyle/>
          <a:p>
            <a:r>
              <a:rPr lang="en-US" sz="4000" dirty="0"/>
              <a:t>Summary</a:t>
            </a:r>
          </a:p>
        </p:txBody>
      </p:sp>
      <p:sp>
        <p:nvSpPr>
          <p:cNvPr id="3" name="Content Placeholder 2">
            <a:extLst>
              <a:ext uri="{FF2B5EF4-FFF2-40B4-BE49-F238E27FC236}">
                <a16:creationId xmlns:a16="http://schemas.microsoft.com/office/drawing/2014/main" id="{BCAE47ED-07CF-4F47-AB48-CF66575516CF}"/>
              </a:ext>
            </a:extLst>
          </p:cNvPr>
          <p:cNvSpPr>
            <a:spLocks noGrp="1"/>
          </p:cNvSpPr>
          <p:nvPr>
            <p:ph idx="1"/>
          </p:nvPr>
        </p:nvSpPr>
        <p:spPr>
          <a:xfrm>
            <a:off x="505287" y="1825626"/>
            <a:ext cx="10515600" cy="4084131"/>
          </a:xfrm>
        </p:spPr>
        <p:txBody>
          <a:bodyPr/>
          <a:lstStyle/>
          <a:p>
            <a:r>
              <a:rPr lang="en-US" sz="2400" dirty="0"/>
              <a:t>The Contaminant Transport Module is a complex and powerful add-on module for GoldSim</a:t>
            </a:r>
          </a:p>
          <a:p>
            <a:r>
              <a:rPr lang="en-US" sz="2400" dirty="0"/>
              <a:t>You can create extremely complex multi-dimensional models using only Cells and Aquifers</a:t>
            </a:r>
          </a:p>
          <a:p>
            <a:r>
              <a:rPr lang="en-US" sz="2400" dirty="0"/>
              <a:t>Not intended to build highly discretized models</a:t>
            </a:r>
          </a:p>
          <a:p>
            <a:pPr lvl="1"/>
            <a:r>
              <a:rPr lang="en-US" sz="2200" dirty="0"/>
              <a:t>In many cases, it can be argued that this is not necessary or appropriate</a:t>
            </a:r>
          </a:p>
          <a:p>
            <a:r>
              <a:rPr lang="en-US" sz="2400" dirty="0"/>
              <a:t>Best way to learn:</a:t>
            </a:r>
          </a:p>
          <a:p>
            <a:pPr lvl="1"/>
            <a:r>
              <a:rPr lang="en-US" sz="2200" dirty="0"/>
              <a:t>Online Course </a:t>
            </a:r>
          </a:p>
          <a:p>
            <a:pPr lvl="1"/>
            <a:r>
              <a:rPr lang="en-US" sz="2200" dirty="0"/>
              <a:t>User Manual</a:t>
            </a:r>
          </a:p>
          <a:p>
            <a:pPr lvl="1"/>
            <a:r>
              <a:rPr lang="en-US" sz="2200" dirty="0"/>
              <a:t>Example models in Model Library</a:t>
            </a:r>
          </a:p>
          <a:p>
            <a:pPr lvl="1"/>
            <a:r>
              <a:rPr lang="en-US" sz="2200" dirty="0"/>
              <a:t>Send questions to GoldSim</a:t>
            </a:r>
          </a:p>
        </p:txBody>
      </p:sp>
      <p:sp>
        <p:nvSpPr>
          <p:cNvPr id="4" name="Footer Placeholder 3">
            <a:extLst>
              <a:ext uri="{FF2B5EF4-FFF2-40B4-BE49-F238E27FC236}">
                <a16:creationId xmlns:a16="http://schemas.microsoft.com/office/drawing/2014/main" id="{0F0F7E9F-CF01-4547-9500-469CA19C0E2C}"/>
              </a:ext>
            </a:extLst>
          </p:cNvPr>
          <p:cNvSpPr>
            <a:spLocks noGrp="1"/>
          </p:cNvSpPr>
          <p:nvPr>
            <p:ph type="ftr" sz="quarter" idx="11"/>
          </p:nvPr>
        </p:nvSpPr>
        <p:spPr/>
        <p:txBody>
          <a:bodyPr/>
          <a:lstStyle/>
          <a:p>
            <a:r>
              <a:rPr lang="en-US"/>
              <a:t>© GoldSim Technology Group LLC, 2024</a:t>
            </a:r>
            <a:endParaRPr lang="en-US" dirty="0"/>
          </a:p>
        </p:txBody>
      </p:sp>
    </p:spTree>
    <p:extLst>
      <p:ext uri="{BB962C8B-B14F-4D97-AF65-F5344CB8AC3E}">
        <p14:creationId xmlns:p14="http://schemas.microsoft.com/office/powerpoint/2010/main" val="2028507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434F3D-CC2C-FE5E-E07C-98397AA69E0D}"/>
              </a:ext>
            </a:extLst>
          </p:cNvPr>
          <p:cNvSpPr>
            <a:spLocks noGrp="1"/>
          </p:cNvSpPr>
          <p:nvPr>
            <p:ph type="title"/>
          </p:nvPr>
        </p:nvSpPr>
        <p:spPr/>
        <p:txBody>
          <a:bodyPr/>
          <a:lstStyle/>
          <a:p>
            <a:r>
              <a:rPr lang="en-US" dirty="0"/>
              <a:t>Elliot Bay Dinner Cruise</a:t>
            </a:r>
          </a:p>
        </p:txBody>
      </p:sp>
      <p:sp>
        <p:nvSpPr>
          <p:cNvPr id="3" name="Content Placeholder 2">
            <a:extLst>
              <a:ext uri="{FF2B5EF4-FFF2-40B4-BE49-F238E27FC236}">
                <a16:creationId xmlns:a16="http://schemas.microsoft.com/office/drawing/2014/main" id="{C697BD8B-FAC6-64D4-2E4D-52C687EF7C53}"/>
              </a:ext>
            </a:extLst>
          </p:cNvPr>
          <p:cNvSpPr>
            <a:spLocks noGrp="1"/>
          </p:cNvSpPr>
          <p:nvPr>
            <p:ph idx="1"/>
          </p:nvPr>
        </p:nvSpPr>
        <p:spPr>
          <a:xfrm>
            <a:off x="505286" y="1825625"/>
            <a:ext cx="10515600" cy="3873625"/>
          </a:xfrm>
        </p:spPr>
        <p:txBody>
          <a:bodyPr/>
          <a:lstStyle/>
          <a:p>
            <a:r>
              <a:rPr lang="en-US" dirty="0"/>
              <a:t>Dinner cruise along the Seattle waterfront a private yacht</a:t>
            </a:r>
          </a:p>
          <a:p>
            <a:r>
              <a:rPr lang="en-US" dirty="0"/>
              <a:t>Bring your name tag</a:t>
            </a:r>
          </a:p>
          <a:p>
            <a:r>
              <a:rPr lang="en-US" dirty="0"/>
              <a:t>Boat loads Bell Harbor Marina, Pier 66 – 2203 Alaskan Way, Seattle (directly across from the Marriott hotel)</a:t>
            </a:r>
          </a:p>
          <a:p>
            <a:r>
              <a:rPr lang="en-US" dirty="0"/>
              <a:t>Access: walk around Anthony’s restaurant and through the gatehouse</a:t>
            </a:r>
          </a:p>
          <a:p>
            <a:r>
              <a:rPr lang="en-US" dirty="0"/>
              <a:t>Timeline: </a:t>
            </a:r>
          </a:p>
          <a:p>
            <a:pPr lvl="1"/>
            <a:r>
              <a:rPr lang="en-US"/>
              <a:t>5:20 PM: Meet in lobby</a:t>
            </a:r>
          </a:p>
          <a:p>
            <a:pPr lvl="1"/>
            <a:r>
              <a:rPr lang="en-US"/>
              <a:t>5:30 </a:t>
            </a:r>
            <a:r>
              <a:rPr lang="en-US" dirty="0"/>
              <a:t>PM: Boarding</a:t>
            </a:r>
          </a:p>
          <a:p>
            <a:pPr lvl="1"/>
            <a:r>
              <a:rPr lang="en-US" dirty="0"/>
              <a:t>6:00 PM: Sailing</a:t>
            </a:r>
          </a:p>
          <a:p>
            <a:pPr lvl="1"/>
            <a:r>
              <a:rPr lang="en-US" dirty="0"/>
              <a:t>9:00 PM: Return and depart the boat</a:t>
            </a:r>
          </a:p>
        </p:txBody>
      </p:sp>
      <p:sp>
        <p:nvSpPr>
          <p:cNvPr id="4" name="Footer Placeholder 3">
            <a:extLst>
              <a:ext uri="{FF2B5EF4-FFF2-40B4-BE49-F238E27FC236}">
                <a16:creationId xmlns:a16="http://schemas.microsoft.com/office/drawing/2014/main" id="{97DA5404-ED83-E866-05AB-B5197EB1AA7E}"/>
              </a:ext>
            </a:extLst>
          </p:cNvPr>
          <p:cNvSpPr>
            <a:spLocks noGrp="1"/>
          </p:cNvSpPr>
          <p:nvPr>
            <p:ph type="ftr" sz="quarter" idx="11"/>
          </p:nvPr>
        </p:nvSpPr>
        <p:spPr/>
        <p:txBody>
          <a:bodyPr/>
          <a:lstStyle/>
          <a:p>
            <a:r>
              <a:rPr lang="en-US"/>
              <a:t>© GoldSim Technology Group LLC, 2024</a:t>
            </a:r>
            <a:endParaRPr lang="en-US" dirty="0"/>
          </a:p>
        </p:txBody>
      </p:sp>
      <p:sp>
        <p:nvSpPr>
          <p:cNvPr id="5" name="Slide Number Placeholder 4">
            <a:extLst>
              <a:ext uri="{FF2B5EF4-FFF2-40B4-BE49-F238E27FC236}">
                <a16:creationId xmlns:a16="http://schemas.microsoft.com/office/drawing/2014/main" id="{B1A694B8-DB7D-B460-11E1-186EA369A895}"/>
              </a:ext>
            </a:extLst>
          </p:cNvPr>
          <p:cNvSpPr>
            <a:spLocks noGrp="1"/>
          </p:cNvSpPr>
          <p:nvPr>
            <p:ph type="sldNum" sz="quarter" idx="12"/>
          </p:nvPr>
        </p:nvSpPr>
        <p:spPr/>
        <p:txBody>
          <a:bodyPr/>
          <a:lstStyle/>
          <a:p>
            <a:fld id="{561927F7-16AA-E945-B7BB-731D3EE0D244}" type="slidenum">
              <a:rPr lang="en-US" smtClean="0"/>
              <a:pPr/>
              <a:t>89</a:t>
            </a:fld>
            <a:endParaRPr lang="en-US" dirty="0"/>
          </a:p>
        </p:txBody>
      </p:sp>
    </p:spTree>
    <p:extLst>
      <p:ext uri="{BB962C8B-B14F-4D97-AF65-F5344CB8AC3E}">
        <p14:creationId xmlns:p14="http://schemas.microsoft.com/office/powerpoint/2010/main" val="1567976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3724275" y="1662113"/>
            <a:ext cx="91440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p>
        </p:txBody>
      </p:sp>
      <p:sp>
        <p:nvSpPr>
          <p:cNvPr id="2" name="Title 1"/>
          <p:cNvSpPr>
            <a:spLocks noGrp="1"/>
          </p:cNvSpPr>
          <p:nvPr>
            <p:ph type="title"/>
          </p:nvPr>
        </p:nvSpPr>
        <p:spPr/>
        <p:txBody>
          <a:bodyPr>
            <a:normAutofit/>
          </a:bodyPr>
          <a:lstStyle/>
          <a:p>
            <a:r>
              <a:rPr lang="en-US" dirty="0"/>
              <a:t>Tailings Facility</a:t>
            </a: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05096" y="1482724"/>
            <a:ext cx="7781808" cy="4466825"/>
          </a:xfrm>
        </p:spPr>
      </p:pic>
      <p:sp>
        <p:nvSpPr>
          <p:cNvPr id="3" name="Footer Placeholder 2"/>
          <p:cNvSpPr>
            <a:spLocks noGrp="1"/>
          </p:cNvSpPr>
          <p:nvPr>
            <p:ph type="ftr" sz="quarter" idx="11"/>
          </p:nvPr>
        </p:nvSpPr>
        <p:spPr>
          <a:xfrm>
            <a:off x="1669832" y="6356350"/>
            <a:ext cx="4114800" cy="365125"/>
          </a:xfrm>
        </p:spPr>
        <p:txBody>
          <a:bodyPr/>
          <a:lstStyle/>
          <a:p>
            <a:r>
              <a:rPr lang="en-US"/>
              <a:t>© GoldSim Technology Group LLC, 2024</a:t>
            </a:r>
            <a:endParaRPr lang="en-US" dirty="0"/>
          </a:p>
        </p:txBody>
      </p:sp>
      <p:sp>
        <p:nvSpPr>
          <p:cNvPr id="8" name="Slide Number Placeholder 7">
            <a:extLst>
              <a:ext uri="{FF2B5EF4-FFF2-40B4-BE49-F238E27FC236}">
                <a16:creationId xmlns:a16="http://schemas.microsoft.com/office/drawing/2014/main" id="{9ACC466D-A469-BDB9-E03D-AB114F398B5C}"/>
              </a:ext>
            </a:extLst>
          </p:cNvPr>
          <p:cNvSpPr>
            <a:spLocks noGrp="1"/>
          </p:cNvSpPr>
          <p:nvPr>
            <p:ph type="sldNum" sz="quarter" idx="12"/>
          </p:nvPr>
        </p:nvSpPr>
        <p:spPr>
          <a:xfrm>
            <a:off x="11502520" y="6356350"/>
            <a:ext cx="517109" cy="365125"/>
          </a:xfrm>
        </p:spPr>
        <p:txBody>
          <a:bodyPr/>
          <a:lstStyle/>
          <a:p>
            <a:fld id="{B3E86DF6-4136-4A8B-8494-0DD8FA11786B}" type="slidenum">
              <a:rPr lang="en-US" smtClean="0"/>
              <a:t>9</a:t>
            </a:fld>
            <a:endParaRPr lang="en-US"/>
          </a:p>
        </p:txBody>
      </p:sp>
    </p:spTree>
    <p:extLst>
      <p:ext uri="{BB962C8B-B14F-4D97-AF65-F5344CB8AC3E}">
        <p14:creationId xmlns:p14="http://schemas.microsoft.com/office/powerpoint/2010/main" val="2669550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GoldSim 16_9 2024">
  <a:themeElements>
    <a:clrScheme name="GoldSim2024">
      <a:dk1>
        <a:srgbClr val="212121"/>
      </a:dk1>
      <a:lt1>
        <a:srgbClr val="FFFFFF"/>
      </a:lt1>
      <a:dk2>
        <a:srgbClr val="ED9E2D"/>
      </a:dk2>
      <a:lt2>
        <a:srgbClr val="00A3DA"/>
      </a:lt2>
      <a:accent1>
        <a:srgbClr val="9DC73C"/>
      </a:accent1>
      <a:accent2>
        <a:srgbClr val="0073AF"/>
      </a:accent2>
      <a:accent3>
        <a:srgbClr val="6CB644"/>
      </a:accent3>
      <a:accent4>
        <a:srgbClr val="F8C522"/>
      </a:accent4>
      <a:accent5>
        <a:srgbClr val="B8D137"/>
      </a:accent5>
      <a:accent6>
        <a:srgbClr val="E6792B"/>
      </a:accent6>
      <a:hlink>
        <a:srgbClr val="B8D137"/>
      </a:hlink>
      <a:folHlink>
        <a:srgbClr val="F2B22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oldSim 16_9 2024" id="{5BE632A9-8A2B-4B0C-B4FD-EE1A6C81863E}" vid="{DE668384-A9F6-4A2B-A58F-5C15EE0EABE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4eb5bcae-f64f-4747-a8c2-b120e4c13e87">
      <UserInfo>
        <DisplayName/>
        <AccountId xsi:nil="true"/>
        <AccountType/>
      </UserInfo>
    </SharedWithUsers>
    <lcf76f155ced4ddcb4097134ff3c332f xmlns="3f9896a8-20b3-411f-aa6c-383e0c4d4710">
      <Terms xmlns="http://schemas.microsoft.com/office/infopath/2007/PartnerControls"/>
    </lcf76f155ced4ddcb4097134ff3c332f>
    <TaxCatchAll xmlns="4eb5bcae-f64f-4747-a8c2-b120e4c13e87"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A4924310D11B244A5F6AAA98A9D07D1" ma:contentTypeVersion="18" ma:contentTypeDescription="Create a new document." ma:contentTypeScope="" ma:versionID="b421590995696c6826c78d17b967f11d">
  <xsd:schema xmlns:xsd="http://www.w3.org/2001/XMLSchema" xmlns:xs="http://www.w3.org/2001/XMLSchema" xmlns:p="http://schemas.microsoft.com/office/2006/metadata/properties" xmlns:ns2="4eb5bcae-f64f-4747-a8c2-b120e4c13e87" xmlns:ns3="3f9896a8-20b3-411f-aa6c-383e0c4d4710" targetNamespace="http://schemas.microsoft.com/office/2006/metadata/properties" ma:root="true" ma:fieldsID="958e025e0186b7cfa75937c83e52fe83" ns2:_="" ns3:_="">
    <xsd:import namespace="4eb5bcae-f64f-4747-a8c2-b120e4c13e87"/>
    <xsd:import namespace="3f9896a8-20b3-411f-aa6c-383e0c4d4710"/>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LengthInSeconds" minOccurs="0"/>
                <xsd:element ref="ns3:lcf76f155ced4ddcb4097134ff3c332f" minOccurs="0"/>
                <xsd:element ref="ns2:TaxCatchAll"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b5bcae-f64f-4747-a8c2-b120e4c13e8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db06a840-bd28-4c39-bf06-1d964d590c00}" ma:internalName="TaxCatchAll" ma:showField="CatchAllData" ma:web="4eb5bcae-f64f-4747-a8c2-b120e4c13e87">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3f9896a8-20b3-411f-aa6c-383e0c4d4710"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a34866f-7e80-4a6f-a04f-4cdfeff80e43"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EB3F361-1C0F-42EC-BA4A-509E239DA25F}">
  <ds:schemaRefs>
    <ds:schemaRef ds:uri="http://schemas.microsoft.com/office/2006/metadata/properties"/>
    <ds:schemaRef ds:uri="http://schemas.microsoft.com/office/infopath/2007/PartnerControls"/>
    <ds:schemaRef ds:uri="4eb5bcae-f64f-4747-a8c2-b120e4c13e87"/>
    <ds:schemaRef ds:uri="3f9896a8-20b3-411f-aa6c-383e0c4d4710"/>
  </ds:schemaRefs>
</ds:datastoreItem>
</file>

<file path=customXml/itemProps2.xml><?xml version="1.0" encoding="utf-8"?>
<ds:datastoreItem xmlns:ds="http://schemas.openxmlformats.org/officeDocument/2006/customXml" ds:itemID="{A0588373-AFB1-4B96-ACA8-DB3AC04F8F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eb5bcae-f64f-4747-a8c2-b120e4c13e87"/>
    <ds:schemaRef ds:uri="3f9896a8-20b3-411f-aa6c-383e0c4d47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84612C6-8987-4E61-A62B-D0EE2C77E6E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GoldSim 16_9 2024</Template>
  <TotalTime>1331</TotalTime>
  <Words>4102</Words>
  <Application>Microsoft Office PowerPoint</Application>
  <PresentationFormat>Widescreen</PresentationFormat>
  <Paragraphs>589</Paragraphs>
  <Slides>89</Slides>
  <Notes>9</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89</vt:i4>
      </vt:variant>
    </vt:vector>
  </HeadingPairs>
  <TitlesOfParts>
    <vt:vector size="99" baseType="lpstr">
      <vt:lpstr>Aptos</vt:lpstr>
      <vt:lpstr>Aptos ExtraBold</vt:lpstr>
      <vt:lpstr>Arial</vt:lpstr>
      <vt:lpstr>Calibri</vt:lpstr>
      <vt:lpstr>Cambria Math</vt:lpstr>
      <vt:lpstr>Courier New</vt:lpstr>
      <vt:lpstr>Times New Roman</vt:lpstr>
      <vt:lpstr>Wingdings</vt:lpstr>
      <vt:lpstr>GoldSim 16_9 2024</vt:lpstr>
      <vt:lpstr>Unknown</vt:lpstr>
      <vt:lpstr>Introduction to GoldSim Course</vt:lpstr>
      <vt:lpstr>Workshop Agenda</vt:lpstr>
      <vt:lpstr>Workshop Objectives</vt:lpstr>
      <vt:lpstr>What is GoldSim?</vt:lpstr>
      <vt:lpstr>Applications</vt:lpstr>
      <vt:lpstr>Examples</vt:lpstr>
      <vt:lpstr>Mine Water Balance</vt:lpstr>
      <vt:lpstr>Mine Water Balance</vt:lpstr>
      <vt:lpstr>Tailings Facility</vt:lpstr>
      <vt:lpstr>Generic LLRW PA Model</vt:lpstr>
      <vt:lpstr>Water Supply Reliability Model</vt:lpstr>
      <vt:lpstr>Water Rights Analysis</vt:lpstr>
      <vt:lpstr>Water Supply Operations Model</vt:lpstr>
      <vt:lpstr>Hydraulics and Hydrology</vt:lpstr>
      <vt:lpstr>Oil Sands Process Model</vt:lpstr>
      <vt:lpstr>Alumina Refinery Model</vt:lpstr>
      <vt:lpstr>City of Melbourne’s Forecast Population</vt:lpstr>
      <vt:lpstr>Strategic Planning for Whisky Stocks</vt:lpstr>
      <vt:lpstr>Introduction to GoldSim</vt:lpstr>
      <vt:lpstr>How do you build a GoldSim model?</vt:lpstr>
      <vt:lpstr>PowerPoint Presentation</vt:lpstr>
      <vt:lpstr>Basic Concepts</vt:lpstr>
      <vt:lpstr>Go to GS_Basic_Exercises.pptx</vt:lpstr>
      <vt:lpstr>Advanced Topics</vt:lpstr>
      <vt:lpstr>Modeling Scenarios</vt:lpstr>
      <vt:lpstr>Modeling Scenarios</vt:lpstr>
      <vt:lpstr>The Scenario Manager (F7)</vt:lpstr>
      <vt:lpstr>Scenario Data Table</vt:lpstr>
      <vt:lpstr>Scenario Data Element</vt:lpstr>
      <vt:lpstr>Dashboard Authoring Module</vt:lpstr>
      <vt:lpstr>Dashboard Controls</vt:lpstr>
      <vt:lpstr>Examples…</vt:lpstr>
      <vt:lpstr>Script Element</vt:lpstr>
      <vt:lpstr>Linking to Excel </vt:lpstr>
      <vt:lpstr>Linking to External Programs</vt:lpstr>
      <vt:lpstr>Advanced Timestepping Options</vt:lpstr>
      <vt:lpstr>Optimizing Your Model</vt:lpstr>
      <vt:lpstr>Sensitivity Analysis</vt:lpstr>
      <vt:lpstr>Presentation and Documentation</vt:lpstr>
      <vt:lpstr>Images, Graphics and Text</vt:lpstr>
      <vt:lpstr>Notes and Hyperlinks</vt:lpstr>
      <vt:lpstr>Examples of Documentation</vt:lpstr>
      <vt:lpstr>Versioning</vt:lpstr>
      <vt:lpstr>Introduction to the Contaminant Transport Module</vt:lpstr>
      <vt:lpstr>GoldSim and the Contaminant Transport Module</vt:lpstr>
      <vt:lpstr>GoldSim and the Contaminant Transport Module</vt:lpstr>
      <vt:lpstr>GoldSim and the Contaminant Transport Module</vt:lpstr>
      <vt:lpstr>There are Two Contaminant Transport Module Versions</vt:lpstr>
      <vt:lpstr>How Detailed and Highly Discretized Should Your Contaminant Transport Model Be?</vt:lpstr>
      <vt:lpstr>  Since all models are wrong the scientist cannot obtain a "correct" one by excessive elaboration… Just as the ability to devise simple but evocative models is the signature of the great scientist, so overelaboration and overparameterization is often the mark of mediocrity.   George Box, Science and Statistics (1976) </vt:lpstr>
      <vt:lpstr>Top-Down Modeling</vt:lpstr>
      <vt:lpstr>Uranium Mine Closure</vt:lpstr>
      <vt:lpstr>Mine Water Treatment</vt:lpstr>
      <vt:lpstr>Shallow Radioactive Waste Disposal Facility</vt:lpstr>
      <vt:lpstr>Deep Radioactive Waste Disposal Facility</vt:lpstr>
      <vt:lpstr>Proposed Yucca Mountain Repository</vt:lpstr>
      <vt:lpstr>Contaminant Transport Module</vt:lpstr>
      <vt:lpstr>Contaminant Transport Module</vt:lpstr>
      <vt:lpstr>Steps for Modeling Contaminant Transport</vt:lpstr>
      <vt:lpstr>Defining Species</vt:lpstr>
      <vt:lpstr>Environmental Media</vt:lpstr>
      <vt:lpstr>Transport Pathways</vt:lpstr>
      <vt:lpstr>Transport Pathways</vt:lpstr>
      <vt:lpstr>Transport Pathways</vt:lpstr>
      <vt:lpstr>Transport Pathways</vt:lpstr>
      <vt:lpstr>Pathways Mass Balance</vt:lpstr>
      <vt:lpstr>Contaminant Sources</vt:lpstr>
      <vt:lpstr>Receptors</vt:lpstr>
      <vt:lpstr> Example1: Partitioning and Decay in a Cell</vt:lpstr>
      <vt:lpstr>Cell Pathways</vt:lpstr>
      <vt:lpstr>Equations Solved By GoldSim</vt:lpstr>
      <vt:lpstr> Example1a: Partitioning Decay and Ingrowth in a Cell</vt:lpstr>
      <vt:lpstr>Equations Solved by GoldSim</vt:lpstr>
      <vt:lpstr>Mass Flux Links</vt:lpstr>
      <vt:lpstr>Example2: Simple Advection</vt:lpstr>
      <vt:lpstr>Equations Solved by GoldSim</vt:lpstr>
      <vt:lpstr>Example3: Advection With Solubility</vt:lpstr>
      <vt:lpstr>Diffusive Mass Flux Links</vt:lpstr>
      <vt:lpstr>Example4: Diffusion</vt:lpstr>
      <vt:lpstr>Cells Can Represent Any Geometry</vt:lpstr>
      <vt:lpstr>How to Model Dispersion?</vt:lpstr>
      <vt:lpstr>Aquifer Pathway Element</vt:lpstr>
      <vt:lpstr>Example5: Cylinder - Aquifer Pathway</vt:lpstr>
      <vt:lpstr>Combining Cells and Aquifers</vt:lpstr>
      <vt:lpstr>Coupling Flow and Transport Models</vt:lpstr>
      <vt:lpstr>Example6: Combining Flow and Transport</vt:lpstr>
      <vt:lpstr>This is only the tip of the iceberg…</vt:lpstr>
      <vt:lpstr>Summary</vt:lpstr>
      <vt:lpstr>Elliot Bay Dinner Cruise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GoldSim Training Section</dc:title>
  <dc:creator>Jason Lillywhite</dc:creator>
  <cp:lastModifiedBy>Jason Lillywhite</cp:lastModifiedBy>
  <cp:revision>44</cp:revision>
  <dcterms:created xsi:type="dcterms:W3CDTF">2015-01-26T23:52:11Z</dcterms:created>
  <dcterms:modified xsi:type="dcterms:W3CDTF">2024-09-09T19:03:14Z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0x0101004A4924310D11B244A5F6AAA98A9D07D1</vt:lpwstr>
  </property>
  <property fmtid="{D5CDD505-2E9C-101B-9397-08002B2CF9AE}" pid="3" name="Order">
    <vt:r8>4946200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MediaServiceImageTags">
    <vt:lpwstr/>
  </property>
</Properties>
</file>