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2" r:id="rId4"/>
  </p:sldMasterIdLst>
  <p:notesMasterIdLst>
    <p:notesMasterId r:id="rId26"/>
  </p:notesMasterIdLst>
  <p:handoutMasterIdLst>
    <p:handoutMasterId r:id="rId27"/>
  </p:handoutMasterIdLst>
  <p:sldIdLst>
    <p:sldId id="425" r:id="rId5"/>
    <p:sldId id="410" r:id="rId6"/>
    <p:sldId id="412" r:id="rId7"/>
    <p:sldId id="335" r:id="rId8"/>
    <p:sldId id="336" r:id="rId9"/>
    <p:sldId id="413" r:id="rId10"/>
    <p:sldId id="414" r:id="rId11"/>
    <p:sldId id="345" r:id="rId12"/>
    <p:sldId id="424" r:id="rId13"/>
    <p:sldId id="347" r:id="rId14"/>
    <p:sldId id="415" r:id="rId15"/>
    <p:sldId id="416" r:id="rId16"/>
    <p:sldId id="417" r:id="rId17"/>
    <p:sldId id="348" r:id="rId18"/>
    <p:sldId id="419" r:id="rId19"/>
    <p:sldId id="420" r:id="rId20"/>
    <p:sldId id="403" r:id="rId21"/>
    <p:sldId id="405" r:id="rId22"/>
    <p:sldId id="422" r:id="rId23"/>
    <p:sldId id="421" r:id="rId24"/>
    <p:sldId id="423" r:id="rId25"/>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Page" id="{6BF7C279-2B88-4CF3-898A-89BCA9750331}">
          <p14:sldIdLst>
            <p14:sldId id="425"/>
            <p14:sldId id="410"/>
            <p14:sldId id="412"/>
            <p14:sldId id="335"/>
            <p14:sldId id="336"/>
            <p14:sldId id="413"/>
            <p14:sldId id="414"/>
            <p14:sldId id="345"/>
            <p14:sldId id="424"/>
            <p14:sldId id="347"/>
            <p14:sldId id="415"/>
            <p14:sldId id="416"/>
            <p14:sldId id="417"/>
            <p14:sldId id="348"/>
            <p14:sldId id="419"/>
            <p14:sldId id="420"/>
            <p14:sldId id="403"/>
            <p14:sldId id="405"/>
            <p14:sldId id="422"/>
            <p14:sldId id="421"/>
            <p14:sldId id="42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5DA5"/>
    <a:srgbClr val="CDB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8" autoAdjust="0"/>
    <p:restoredTop sz="86370" autoAdjust="0"/>
  </p:normalViewPr>
  <p:slideViewPr>
    <p:cSldViewPr>
      <p:cViewPr varScale="1">
        <p:scale>
          <a:sx n="71" d="100"/>
          <a:sy n="71" d="100"/>
        </p:scale>
        <p:origin x="76" y="1252"/>
      </p:cViewPr>
      <p:guideLst>
        <p:guide orient="horz" pos="2160"/>
        <p:guide pos="3840"/>
      </p:guideLst>
    </p:cSldViewPr>
  </p:slideViewPr>
  <p:outlineViewPr>
    <p:cViewPr>
      <p:scale>
        <a:sx n="33" d="100"/>
        <a:sy n="33" d="100"/>
      </p:scale>
      <p:origin x="0" y="-4410"/>
    </p:cViewPr>
  </p:outlineViewPr>
  <p:notesTextViewPr>
    <p:cViewPr>
      <p:scale>
        <a:sx n="1" d="1"/>
        <a:sy n="1" d="1"/>
      </p:scale>
      <p:origin x="0" y="0"/>
    </p:cViewPr>
  </p:notesTextViewPr>
  <p:sorterViewPr>
    <p:cViewPr varScale="1">
      <p:scale>
        <a:sx n="100" d="100"/>
        <a:sy n="100" d="100"/>
      </p:scale>
      <p:origin x="0" y="0"/>
    </p:cViewPr>
  </p:sorterViewPr>
  <p:notesViewPr>
    <p:cSldViewPr>
      <p:cViewPr>
        <p:scale>
          <a:sx n="120" d="100"/>
          <a:sy n="120" d="100"/>
        </p:scale>
        <p:origin x="1152" y="-52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4" cy="465455"/>
          </a:xfrm>
          <a:prstGeom prst="rect">
            <a:avLst/>
          </a:prstGeom>
        </p:spPr>
        <p:txBody>
          <a:bodyPr vert="horz" lIns="93315" tIns="46658" rIns="93315" bIns="46658" rtlCol="0"/>
          <a:lstStyle>
            <a:lvl1pPr algn="l">
              <a:defRPr sz="1200"/>
            </a:lvl1pPr>
          </a:lstStyle>
          <a:p>
            <a:endParaRPr lang="en-US"/>
          </a:p>
        </p:txBody>
      </p:sp>
      <p:sp>
        <p:nvSpPr>
          <p:cNvPr id="3" name="Date Placeholder 2"/>
          <p:cNvSpPr>
            <a:spLocks noGrp="1"/>
          </p:cNvSpPr>
          <p:nvPr>
            <p:ph type="dt" sz="quarter" idx="1"/>
          </p:nvPr>
        </p:nvSpPr>
        <p:spPr>
          <a:xfrm>
            <a:off x="3978131" y="0"/>
            <a:ext cx="3043344" cy="465455"/>
          </a:xfrm>
          <a:prstGeom prst="rect">
            <a:avLst/>
          </a:prstGeom>
        </p:spPr>
        <p:txBody>
          <a:bodyPr vert="horz" lIns="93315" tIns="46658" rIns="93315" bIns="46658" rtlCol="0"/>
          <a:lstStyle>
            <a:lvl1pPr algn="r">
              <a:defRPr sz="1200"/>
            </a:lvl1pPr>
          </a:lstStyle>
          <a:p>
            <a:fld id="{3082B3C9-0378-441B-A3AE-03F9B265DA66}" type="datetimeFigureOut">
              <a:rPr lang="en-US" smtClean="0"/>
              <a:t>9/6/2024</a:t>
            </a:fld>
            <a:endParaRPr lang="en-US"/>
          </a:p>
        </p:txBody>
      </p:sp>
      <p:sp>
        <p:nvSpPr>
          <p:cNvPr id="4" name="Footer Placeholder 3"/>
          <p:cNvSpPr>
            <a:spLocks noGrp="1"/>
          </p:cNvSpPr>
          <p:nvPr>
            <p:ph type="ftr" sz="quarter" idx="2"/>
          </p:nvPr>
        </p:nvSpPr>
        <p:spPr>
          <a:xfrm>
            <a:off x="0" y="8842030"/>
            <a:ext cx="3043344" cy="465455"/>
          </a:xfrm>
          <a:prstGeom prst="rect">
            <a:avLst/>
          </a:prstGeom>
        </p:spPr>
        <p:txBody>
          <a:bodyPr vert="horz" lIns="93315" tIns="46658" rIns="93315" bIns="46658" rtlCol="0" anchor="b"/>
          <a:lstStyle>
            <a:lvl1pPr algn="l">
              <a:defRPr sz="1200"/>
            </a:lvl1pPr>
          </a:lstStyle>
          <a:p>
            <a:endParaRPr lang="en-US"/>
          </a:p>
        </p:txBody>
      </p:sp>
      <p:sp>
        <p:nvSpPr>
          <p:cNvPr id="5" name="Slide Number Placeholder 4"/>
          <p:cNvSpPr>
            <a:spLocks noGrp="1"/>
          </p:cNvSpPr>
          <p:nvPr>
            <p:ph type="sldNum" sz="quarter" idx="3"/>
          </p:nvPr>
        </p:nvSpPr>
        <p:spPr>
          <a:xfrm>
            <a:off x="3978131" y="8842030"/>
            <a:ext cx="3043344" cy="465455"/>
          </a:xfrm>
          <a:prstGeom prst="rect">
            <a:avLst/>
          </a:prstGeom>
        </p:spPr>
        <p:txBody>
          <a:bodyPr vert="horz" lIns="93315" tIns="46658" rIns="93315" bIns="46658" rtlCol="0" anchor="b"/>
          <a:lstStyle>
            <a:lvl1pPr algn="r">
              <a:defRPr sz="1200"/>
            </a:lvl1pPr>
          </a:lstStyle>
          <a:p>
            <a:fld id="{7E13F34C-EEE0-4C22-AAA6-05E6358C25FF}" type="slidenum">
              <a:rPr lang="en-US" smtClean="0"/>
              <a:t>‹#›</a:t>
            </a:fld>
            <a:endParaRPr lang="en-US"/>
          </a:p>
        </p:txBody>
      </p:sp>
    </p:spTree>
    <p:extLst>
      <p:ext uri="{BB962C8B-B14F-4D97-AF65-F5344CB8AC3E}">
        <p14:creationId xmlns:p14="http://schemas.microsoft.com/office/powerpoint/2010/main" val="4256038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026" cy="465297"/>
          </a:xfrm>
          <a:prstGeom prst="rect">
            <a:avLst/>
          </a:prstGeom>
        </p:spPr>
        <p:txBody>
          <a:bodyPr vert="horz" lIns="91467" tIns="45734" rIns="91467" bIns="45734" rtlCol="0"/>
          <a:lstStyle>
            <a:lvl1pPr algn="l">
              <a:defRPr sz="1200"/>
            </a:lvl1pPr>
          </a:lstStyle>
          <a:p>
            <a:endParaRPr lang="en-US"/>
          </a:p>
        </p:txBody>
      </p:sp>
      <p:sp>
        <p:nvSpPr>
          <p:cNvPr id="3" name="Date Placeholder 2"/>
          <p:cNvSpPr>
            <a:spLocks noGrp="1"/>
          </p:cNvSpPr>
          <p:nvPr>
            <p:ph type="dt" idx="1"/>
          </p:nvPr>
        </p:nvSpPr>
        <p:spPr>
          <a:xfrm>
            <a:off x="3978486" y="0"/>
            <a:ext cx="3043026" cy="465297"/>
          </a:xfrm>
          <a:prstGeom prst="rect">
            <a:avLst/>
          </a:prstGeom>
        </p:spPr>
        <p:txBody>
          <a:bodyPr vert="horz" lIns="91467" tIns="45734" rIns="91467" bIns="45734" rtlCol="0"/>
          <a:lstStyle>
            <a:lvl1pPr algn="r">
              <a:defRPr sz="1200"/>
            </a:lvl1pPr>
          </a:lstStyle>
          <a:p>
            <a:fld id="{4330E61F-4997-411F-A07F-873330C97D81}" type="datetimeFigureOut">
              <a:rPr lang="en-US" smtClean="0"/>
              <a:t>9/6/2024</a:t>
            </a:fld>
            <a:endParaRPr lang="en-US"/>
          </a:p>
        </p:txBody>
      </p:sp>
      <p:sp>
        <p:nvSpPr>
          <p:cNvPr id="4" name="Slide Image Placeholder 3"/>
          <p:cNvSpPr>
            <a:spLocks noGrp="1" noRot="1" noChangeAspect="1"/>
          </p:cNvSpPr>
          <p:nvPr>
            <p:ph type="sldImg" idx="2"/>
          </p:nvPr>
        </p:nvSpPr>
        <p:spPr>
          <a:xfrm>
            <a:off x="409575" y="698500"/>
            <a:ext cx="6203950" cy="3490913"/>
          </a:xfrm>
          <a:prstGeom prst="rect">
            <a:avLst/>
          </a:prstGeom>
          <a:noFill/>
          <a:ln w="12700">
            <a:solidFill>
              <a:prstClr val="black"/>
            </a:solidFill>
          </a:ln>
        </p:spPr>
        <p:txBody>
          <a:bodyPr vert="horz" lIns="91467" tIns="45734" rIns="91467" bIns="45734" rtlCol="0" anchor="ctr"/>
          <a:lstStyle/>
          <a:p>
            <a:endParaRPr lang="en-US"/>
          </a:p>
        </p:txBody>
      </p:sp>
      <p:sp>
        <p:nvSpPr>
          <p:cNvPr id="5" name="Notes Placeholder 4"/>
          <p:cNvSpPr>
            <a:spLocks noGrp="1"/>
          </p:cNvSpPr>
          <p:nvPr>
            <p:ph type="body" sz="quarter" idx="3"/>
          </p:nvPr>
        </p:nvSpPr>
        <p:spPr>
          <a:xfrm>
            <a:off x="701993" y="4421108"/>
            <a:ext cx="5619115" cy="4189254"/>
          </a:xfrm>
          <a:prstGeom prst="rect">
            <a:avLst/>
          </a:prstGeom>
        </p:spPr>
        <p:txBody>
          <a:bodyPr vert="horz" lIns="91467" tIns="45734" rIns="91467" bIns="4573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216"/>
            <a:ext cx="3043026" cy="465297"/>
          </a:xfrm>
          <a:prstGeom prst="rect">
            <a:avLst/>
          </a:prstGeom>
        </p:spPr>
        <p:txBody>
          <a:bodyPr vert="horz" lIns="91467" tIns="45734" rIns="91467" bIns="45734" rtlCol="0" anchor="b"/>
          <a:lstStyle>
            <a:lvl1pPr algn="l">
              <a:defRPr sz="1200"/>
            </a:lvl1pPr>
          </a:lstStyle>
          <a:p>
            <a:endParaRPr lang="en-US"/>
          </a:p>
        </p:txBody>
      </p:sp>
      <p:sp>
        <p:nvSpPr>
          <p:cNvPr id="7" name="Slide Number Placeholder 6"/>
          <p:cNvSpPr>
            <a:spLocks noGrp="1"/>
          </p:cNvSpPr>
          <p:nvPr>
            <p:ph type="sldNum" sz="quarter" idx="5"/>
          </p:nvPr>
        </p:nvSpPr>
        <p:spPr>
          <a:xfrm>
            <a:off x="3978486" y="8842216"/>
            <a:ext cx="3043026" cy="465297"/>
          </a:xfrm>
          <a:prstGeom prst="rect">
            <a:avLst/>
          </a:prstGeom>
        </p:spPr>
        <p:txBody>
          <a:bodyPr vert="horz" lIns="91467" tIns="45734" rIns="91467" bIns="45734" rtlCol="0" anchor="b"/>
          <a:lstStyle>
            <a:lvl1pPr algn="r">
              <a:defRPr sz="1200"/>
            </a:lvl1pPr>
          </a:lstStyle>
          <a:p>
            <a:fld id="{DC026D1C-2AD4-474D-B077-6F0FEE97B510}" type="slidenum">
              <a:rPr lang="en-US" smtClean="0"/>
              <a:t>‹#›</a:t>
            </a:fld>
            <a:endParaRPr lang="en-US"/>
          </a:p>
        </p:txBody>
      </p:sp>
    </p:spTree>
    <p:extLst>
      <p:ext uri="{BB962C8B-B14F-4D97-AF65-F5344CB8AC3E}">
        <p14:creationId xmlns:p14="http://schemas.microsoft.com/office/powerpoint/2010/main" val="2890808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026D1C-2AD4-474D-B077-6F0FEE97B510}" type="slidenum">
              <a:rPr lang="en-US" smtClean="0"/>
              <a:t>1</a:t>
            </a:fld>
            <a:endParaRPr lang="en-US"/>
          </a:p>
        </p:txBody>
      </p:sp>
    </p:spTree>
    <p:extLst>
      <p:ext uri="{BB962C8B-B14F-4D97-AF65-F5344CB8AC3E}">
        <p14:creationId xmlns:p14="http://schemas.microsoft.com/office/powerpoint/2010/main" val="22254779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err="1"/>
              <a:t>Simple_Failure</a:t>
            </a:r>
            <a:r>
              <a:rPr lang="en-US" dirty="0"/>
              <a:t> and Simple_Failure2</a:t>
            </a:r>
          </a:p>
        </p:txBody>
      </p:sp>
      <p:sp>
        <p:nvSpPr>
          <p:cNvPr id="4" name="Slide Number Placeholder 3"/>
          <p:cNvSpPr>
            <a:spLocks noGrp="1"/>
          </p:cNvSpPr>
          <p:nvPr>
            <p:ph type="sldNum" sz="quarter" idx="10"/>
          </p:nvPr>
        </p:nvSpPr>
        <p:spPr/>
        <p:txBody>
          <a:bodyPr/>
          <a:lstStyle/>
          <a:p>
            <a:fld id="{DC026D1C-2AD4-474D-B077-6F0FEE97B510}" type="slidenum">
              <a:rPr lang="en-US" smtClean="0"/>
              <a:t>10</a:t>
            </a:fld>
            <a:endParaRPr lang="en-US"/>
          </a:p>
        </p:txBody>
      </p:sp>
    </p:spTree>
    <p:extLst>
      <p:ext uri="{BB962C8B-B14F-4D97-AF65-F5344CB8AC3E}">
        <p14:creationId xmlns:p14="http://schemas.microsoft.com/office/powerpoint/2010/main" val="3249140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err="1"/>
              <a:t>Failure_Modes</a:t>
            </a:r>
            <a:endParaRPr lang="en-US" dirty="0"/>
          </a:p>
        </p:txBody>
      </p:sp>
      <p:sp>
        <p:nvSpPr>
          <p:cNvPr id="4" name="Slide Number Placeholder 3"/>
          <p:cNvSpPr>
            <a:spLocks noGrp="1"/>
          </p:cNvSpPr>
          <p:nvPr>
            <p:ph type="sldNum" sz="quarter" idx="10"/>
          </p:nvPr>
        </p:nvSpPr>
        <p:spPr/>
        <p:txBody>
          <a:bodyPr/>
          <a:lstStyle/>
          <a:p>
            <a:fld id="{DC026D1C-2AD4-474D-B077-6F0FEE97B510}" type="slidenum">
              <a:rPr lang="en-US" smtClean="0"/>
              <a:t>11</a:t>
            </a:fld>
            <a:endParaRPr lang="en-US"/>
          </a:p>
        </p:txBody>
      </p:sp>
    </p:spTree>
    <p:extLst>
      <p:ext uri="{BB962C8B-B14F-4D97-AF65-F5344CB8AC3E}">
        <p14:creationId xmlns:p14="http://schemas.microsoft.com/office/powerpoint/2010/main" val="32074417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a:t>Repairs</a:t>
            </a:r>
          </a:p>
        </p:txBody>
      </p:sp>
      <p:sp>
        <p:nvSpPr>
          <p:cNvPr id="4" name="Slide Number Placeholder 3"/>
          <p:cNvSpPr>
            <a:spLocks noGrp="1"/>
          </p:cNvSpPr>
          <p:nvPr>
            <p:ph type="sldNum" sz="quarter" idx="10"/>
          </p:nvPr>
        </p:nvSpPr>
        <p:spPr/>
        <p:txBody>
          <a:bodyPr/>
          <a:lstStyle/>
          <a:p>
            <a:fld id="{DC026D1C-2AD4-474D-B077-6F0FEE97B510}" type="slidenum">
              <a:rPr lang="en-US" smtClean="0"/>
              <a:t>12</a:t>
            </a:fld>
            <a:endParaRPr lang="en-US"/>
          </a:p>
        </p:txBody>
      </p:sp>
    </p:spTree>
    <p:extLst>
      <p:ext uri="{BB962C8B-B14F-4D97-AF65-F5344CB8AC3E}">
        <p14:creationId xmlns:p14="http://schemas.microsoft.com/office/powerpoint/2010/main" val="1472736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a:t>backup</a:t>
            </a:r>
          </a:p>
        </p:txBody>
      </p:sp>
      <p:sp>
        <p:nvSpPr>
          <p:cNvPr id="4" name="Slide Number Placeholder 3"/>
          <p:cNvSpPr>
            <a:spLocks noGrp="1"/>
          </p:cNvSpPr>
          <p:nvPr>
            <p:ph type="sldNum" sz="quarter" idx="10"/>
          </p:nvPr>
        </p:nvSpPr>
        <p:spPr/>
        <p:txBody>
          <a:bodyPr/>
          <a:lstStyle/>
          <a:p>
            <a:fld id="{DC026D1C-2AD4-474D-B077-6F0FEE97B510}" type="slidenum">
              <a:rPr lang="en-US" smtClean="0"/>
              <a:t>13</a:t>
            </a:fld>
            <a:endParaRPr lang="en-US"/>
          </a:p>
        </p:txBody>
      </p:sp>
    </p:spTree>
    <p:extLst>
      <p:ext uri="{BB962C8B-B14F-4D97-AF65-F5344CB8AC3E}">
        <p14:creationId xmlns:p14="http://schemas.microsoft.com/office/powerpoint/2010/main" val="37053447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err="1"/>
              <a:t>Backup_system</a:t>
            </a:r>
            <a:endParaRPr lang="en-US" dirty="0"/>
          </a:p>
        </p:txBody>
      </p:sp>
      <p:sp>
        <p:nvSpPr>
          <p:cNvPr id="4" name="Slide Number Placeholder 3"/>
          <p:cNvSpPr>
            <a:spLocks noGrp="1"/>
          </p:cNvSpPr>
          <p:nvPr>
            <p:ph type="sldNum" sz="quarter" idx="10"/>
          </p:nvPr>
        </p:nvSpPr>
        <p:spPr/>
        <p:txBody>
          <a:bodyPr/>
          <a:lstStyle/>
          <a:p>
            <a:fld id="{DC026D1C-2AD4-474D-B077-6F0FEE97B510}" type="slidenum">
              <a:rPr lang="en-US" smtClean="0"/>
              <a:t>14</a:t>
            </a:fld>
            <a:endParaRPr lang="en-US"/>
          </a:p>
        </p:txBody>
      </p:sp>
    </p:spTree>
    <p:extLst>
      <p:ext uri="{BB962C8B-B14F-4D97-AF65-F5344CB8AC3E}">
        <p14:creationId xmlns:p14="http://schemas.microsoft.com/office/powerpoint/2010/main" val="15723463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a:t>Series, complex1, complex2</a:t>
            </a:r>
          </a:p>
        </p:txBody>
      </p:sp>
      <p:sp>
        <p:nvSpPr>
          <p:cNvPr id="4" name="Slide Number Placeholder 3"/>
          <p:cNvSpPr>
            <a:spLocks noGrp="1"/>
          </p:cNvSpPr>
          <p:nvPr>
            <p:ph type="sldNum" sz="quarter" idx="10"/>
          </p:nvPr>
        </p:nvSpPr>
        <p:spPr/>
        <p:txBody>
          <a:bodyPr/>
          <a:lstStyle/>
          <a:p>
            <a:fld id="{DC026D1C-2AD4-474D-B077-6F0FEE97B510}" type="slidenum">
              <a:rPr lang="en-US" smtClean="0"/>
              <a:t>15</a:t>
            </a:fld>
            <a:endParaRPr lang="en-US"/>
          </a:p>
        </p:txBody>
      </p:sp>
    </p:spTree>
    <p:extLst>
      <p:ext uri="{BB962C8B-B14F-4D97-AF65-F5344CB8AC3E}">
        <p14:creationId xmlns:p14="http://schemas.microsoft.com/office/powerpoint/2010/main" val="671804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err="1"/>
              <a:t>Backup_System_External</a:t>
            </a:r>
            <a:endParaRPr lang="en-US" dirty="0"/>
          </a:p>
        </p:txBody>
      </p:sp>
      <p:sp>
        <p:nvSpPr>
          <p:cNvPr id="4" name="Slide Number Placeholder 3"/>
          <p:cNvSpPr>
            <a:spLocks noGrp="1"/>
          </p:cNvSpPr>
          <p:nvPr>
            <p:ph type="sldNum" sz="quarter" idx="10"/>
          </p:nvPr>
        </p:nvSpPr>
        <p:spPr/>
        <p:txBody>
          <a:bodyPr/>
          <a:lstStyle/>
          <a:p>
            <a:fld id="{DC026D1C-2AD4-474D-B077-6F0FEE97B510}" type="slidenum">
              <a:rPr lang="en-US" smtClean="0"/>
              <a:t>16</a:t>
            </a:fld>
            <a:endParaRPr lang="en-US"/>
          </a:p>
        </p:txBody>
      </p:sp>
    </p:spTree>
    <p:extLst>
      <p:ext uri="{BB962C8B-B14F-4D97-AF65-F5344CB8AC3E}">
        <p14:creationId xmlns:p14="http://schemas.microsoft.com/office/powerpoint/2010/main" val="21823292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C026D1C-2AD4-474D-B077-6F0FEE97B510}" type="slidenum">
              <a:rPr lang="en-US" smtClean="0"/>
              <a:t>17</a:t>
            </a:fld>
            <a:endParaRPr lang="en-US"/>
          </a:p>
        </p:txBody>
      </p:sp>
    </p:spTree>
    <p:extLst>
      <p:ext uri="{BB962C8B-B14F-4D97-AF65-F5344CB8AC3E}">
        <p14:creationId xmlns:p14="http://schemas.microsoft.com/office/powerpoint/2010/main" val="14472009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026D1C-2AD4-474D-B077-6F0FEE97B510}" type="slidenum">
              <a:rPr lang="en-US" smtClean="0"/>
              <a:t>18</a:t>
            </a:fld>
            <a:endParaRPr lang="en-US"/>
          </a:p>
        </p:txBody>
      </p:sp>
    </p:spTree>
    <p:extLst>
      <p:ext uri="{BB962C8B-B14F-4D97-AF65-F5344CB8AC3E}">
        <p14:creationId xmlns:p14="http://schemas.microsoft.com/office/powerpoint/2010/main" val="32393376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err="1"/>
              <a:t>Pump_Throughput</a:t>
            </a:r>
            <a:r>
              <a:rPr lang="en-US" dirty="0"/>
              <a:t>, Pond, Overtop</a:t>
            </a:r>
          </a:p>
        </p:txBody>
      </p:sp>
      <p:sp>
        <p:nvSpPr>
          <p:cNvPr id="4" name="Slide Number Placeholder 3"/>
          <p:cNvSpPr>
            <a:spLocks noGrp="1"/>
          </p:cNvSpPr>
          <p:nvPr>
            <p:ph type="sldNum" sz="quarter" idx="10"/>
          </p:nvPr>
        </p:nvSpPr>
        <p:spPr/>
        <p:txBody>
          <a:bodyPr/>
          <a:lstStyle/>
          <a:p>
            <a:fld id="{DC026D1C-2AD4-474D-B077-6F0FEE97B510}" type="slidenum">
              <a:rPr lang="en-US" smtClean="0"/>
              <a:t>19</a:t>
            </a:fld>
            <a:endParaRPr lang="en-US"/>
          </a:p>
        </p:txBody>
      </p:sp>
    </p:spTree>
    <p:extLst>
      <p:ext uri="{BB962C8B-B14F-4D97-AF65-F5344CB8AC3E}">
        <p14:creationId xmlns:p14="http://schemas.microsoft.com/office/powerpoint/2010/main" val="235330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026D1C-2AD4-474D-B077-6F0FEE97B510}" type="slidenum">
              <a:rPr lang="en-US" smtClean="0"/>
              <a:t>2</a:t>
            </a:fld>
            <a:endParaRPr lang="en-US"/>
          </a:p>
        </p:txBody>
      </p:sp>
    </p:spTree>
    <p:extLst>
      <p:ext uri="{BB962C8B-B14F-4D97-AF65-F5344CB8AC3E}">
        <p14:creationId xmlns:p14="http://schemas.microsoft.com/office/powerpoint/2010/main" val="41066940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err="1"/>
              <a:t>Grinding_Mill_Circuit</a:t>
            </a:r>
            <a:r>
              <a:rPr lang="en-US" dirty="0"/>
              <a:t>, Orbiter</a:t>
            </a:r>
          </a:p>
        </p:txBody>
      </p:sp>
      <p:sp>
        <p:nvSpPr>
          <p:cNvPr id="4" name="Slide Number Placeholder 3"/>
          <p:cNvSpPr>
            <a:spLocks noGrp="1"/>
          </p:cNvSpPr>
          <p:nvPr>
            <p:ph type="sldNum" sz="quarter" idx="10"/>
          </p:nvPr>
        </p:nvSpPr>
        <p:spPr/>
        <p:txBody>
          <a:bodyPr/>
          <a:lstStyle/>
          <a:p>
            <a:fld id="{DC026D1C-2AD4-474D-B077-6F0FEE97B510}" type="slidenum">
              <a:rPr lang="en-US" smtClean="0"/>
              <a:t>20</a:t>
            </a:fld>
            <a:endParaRPr lang="en-US"/>
          </a:p>
        </p:txBody>
      </p:sp>
    </p:spTree>
    <p:extLst>
      <p:ext uri="{BB962C8B-B14F-4D97-AF65-F5344CB8AC3E}">
        <p14:creationId xmlns:p14="http://schemas.microsoft.com/office/powerpoint/2010/main" val="33932812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026D1C-2AD4-474D-B077-6F0FEE97B510}" type="slidenum">
              <a:rPr lang="en-US" smtClean="0"/>
              <a:t>21</a:t>
            </a:fld>
            <a:endParaRPr lang="en-US"/>
          </a:p>
        </p:txBody>
      </p:sp>
    </p:spTree>
    <p:extLst>
      <p:ext uri="{BB962C8B-B14F-4D97-AF65-F5344CB8AC3E}">
        <p14:creationId xmlns:p14="http://schemas.microsoft.com/office/powerpoint/2010/main" val="2664815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026D1C-2AD4-474D-B077-6F0FEE97B510}" type="slidenum">
              <a:rPr lang="en-US" smtClean="0"/>
              <a:t>3</a:t>
            </a:fld>
            <a:endParaRPr lang="en-US"/>
          </a:p>
        </p:txBody>
      </p:sp>
    </p:spTree>
    <p:extLst>
      <p:ext uri="{BB962C8B-B14F-4D97-AF65-F5344CB8AC3E}">
        <p14:creationId xmlns:p14="http://schemas.microsoft.com/office/powerpoint/2010/main" val="981394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026D1C-2AD4-474D-B077-6F0FEE97B510}" type="slidenum">
              <a:rPr lang="en-US" smtClean="0"/>
              <a:t>4</a:t>
            </a:fld>
            <a:endParaRPr lang="en-US"/>
          </a:p>
        </p:txBody>
      </p:sp>
    </p:spTree>
    <p:extLst>
      <p:ext uri="{BB962C8B-B14F-4D97-AF65-F5344CB8AC3E}">
        <p14:creationId xmlns:p14="http://schemas.microsoft.com/office/powerpoint/2010/main" val="12014747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026D1C-2AD4-474D-B077-6F0FEE97B510}" type="slidenum">
              <a:rPr lang="en-US" smtClean="0"/>
              <a:t>5</a:t>
            </a:fld>
            <a:endParaRPr lang="en-US"/>
          </a:p>
        </p:txBody>
      </p:sp>
    </p:spTree>
    <p:extLst>
      <p:ext uri="{BB962C8B-B14F-4D97-AF65-F5344CB8AC3E}">
        <p14:creationId xmlns:p14="http://schemas.microsoft.com/office/powerpoint/2010/main" val="1701029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C026D1C-2AD4-474D-B077-6F0FEE97B510}" type="slidenum">
              <a:rPr lang="en-US" smtClean="0"/>
              <a:t>6</a:t>
            </a:fld>
            <a:endParaRPr lang="en-US"/>
          </a:p>
        </p:txBody>
      </p:sp>
    </p:spTree>
    <p:extLst>
      <p:ext uri="{BB962C8B-B14F-4D97-AF65-F5344CB8AC3E}">
        <p14:creationId xmlns:p14="http://schemas.microsoft.com/office/powerpoint/2010/main" val="359768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C026D1C-2AD4-474D-B077-6F0FEE97B510}" type="slidenum">
              <a:rPr lang="en-US" smtClean="0"/>
              <a:t>7</a:t>
            </a:fld>
            <a:endParaRPr lang="en-US"/>
          </a:p>
        </p:txBody>
      </p:sp>
    </p:spTree>
    <p:extLst>
      <p:ext uri="{BB962C8B-B14F-4D97-AF65-F5344CB8AC3E}">
        <p14:creationId xmlns:p14="http://schemas.microsoft.com/office/powerpoint/2010/main" val="9698532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C026D1C-2AD4-474D-B077-6F0FEE97B510}" type="slidenum">
              <a:rPr lang="en-US" smtClean="0"/>
              <a:t>8</a:t>
            </a:fld>
            <a:endParaRPr lang="en-US"/>
          </a:p>
        </p:txBody>
      </p:sp>
    </p:spTree>
    <p:extLst>
      <p:ext uri="{BB962C8B-B14F-4D97-AF65-F5344CB8AC3E}">
        <p14:creationId xmlns:p14="http://schemas.microsoft.com/office/powerpoint/2010/main" val="22782862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026D1C-2AD4-474D-B077-6F0FEE97B510}" type="slidenum">
              <a:rPr lang="en-US" smtClean="0"/>
              <a:t>9</a:t>
            </a:fld>
            <a:endParaRPr lang="en-US"/>
          </a:p>
        </p:txBody>
      </p:sp>
    </p:spTree>
    <p:extLst>
      <p:ext uri="{BB962C8B-B14F-4D97-AF65-F5344CB8AC3E}">
        <p14:creationId xmlns:p14="http://schemas.microsoft.com/office/powerpoint/2010/main" val="42764572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10" name="Picture 9" descr="Graphical user interface, website&#10;&#10;Description automatically generated">
            <a:extLst>
              <a:ext uri="{FF2B5EF4-FFF2-40B4-BE49-F238E27FC236}">
                <a16:creationId xmlns:a16="http://schemas.microsoft.com/office/drawing/2014/main" id="{A0DEA490-6BC1-B14C-AB27-6F56683311BE}"/>
              </a:ext>
            </a:extLst>
          </p:cNvPr>
          <p:cNvPicPr>
            <a:picLocks noChangeAspect="1"/>
          </p:cNvPicPr>
          <p:nvPr/>
        </p:nvPicPr>
        <p:blipFill>
          <a:blip r:embed="rId2"/>
          <a:stretch>
            <a:fillRect/>
          </a:stretch>
        </p:blipFill>
        <p:spPr>
          <a:xfrm>
            <a:off x="6350" y="0"/>
            <a:ext cx="12179300" cy="6858000"/>
          </a:xfrm>
          <a:prstGeom prst="rect">
            <a:avLst/>
          </a:prstGeom>
        </p:spPr>
      </p:pic>
      <p:sp>
        <p:nvSpPr>
          <p:cNvPr id="2" name="Title 1">
            <a:extLst>
              <a:ext uri="{FF2B5EF4-FFF2-40B4-BE49-F238E27FC236}">
                <a16:creationId xmlns:a16="http://schemas.microsoft.com/office/drawing/2014/main" id="{4118CA7D-7C75-7644-A798-A6E62EBDC042}"/>
              </a:ext>
            </a:extLst>
          </p:cNvPr>
          <p:cNvSpPr>
            <a:spLocks noGrp="1"/>
          </p:cNvSpPr>
          <p:nvPr>
            <p:ph type="ctrTitle"/>
          </p:nvPr>
        </p:nvSpPr>
        <p:spPr>
          <a:xfrm>
            <a:off x="1524000" y="1292771"/>
            <a:ext cx="9144000" cy="1075449"/>
          </a:xfrm>
        </p:spPr>
        <p:txBody>
          <a:bodyPr anchor="b">
            <a:noAutofit/>
          </a:bodyPr>
          <a:lstStyle>
            <a:lvl1pPr algn="ctr">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0C7A4C2-9669-9D4A-8E4C-F2B2CC09D65F}"/>
              </a:ext>
            </a:extLst>
          </p:cNvPr>
          <p:cNvSpPr>
            <a:spLocks noGrp="1"/>
          </p:cNvSpPr>
          <p:nvPr>
            <p:ph type="subTitle" idx="1"/>
          </p:nvPr>
        </p:nvSpPr>
        <p:spPr>
          <a:xfrm>
            <a:off x="1524000" y="2388333"/>
            <a:ext cx="9144000" cy="626034"/>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8308B1DF-00C9-9FC0-6E45-AAC6B78D4495}"/>
              </a:ext>
            </a:extLst>
          </p:cNvPr>
          <p:cNvPicPr>
            <a:picLocks noChangeAspect="1"/>
          </p:cNvPicPr>
          <p:nvPr/>
        </p:nvPicPr>
        <p:blipFill>
          <a:blip r:embed="rId3"/>
          <a:srcRect/>
          <a:stretch/>
        </p:blipFill>
        <p:spPr>
          <a:xfrm>
            <a:off x="4410623" y="555009"/>
            <a:ext cx="3370754" cy="589506"/>
          </a:xfrm>
          <a:prstGeom prst="rect">
            <a:avLst/>
          </a:prstGeom>
        </p:spPr>
      </p:pic>
    </p:spTree>
    <p:extLst>
      <p:ext uri="{BB962C8B-B14F-4D97-AF65-F5344CB8AC3E}">
        <p14:creationId xmlns:p14="http://schemas.microsoft.com/office/powerpoint/2010/main" val="254300562"/>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C5B0793-3BF0-E14D-BB90-43EF19044AA1}"/>
              </a:ext>
            </a:extLst>
          </p:cNvPr>
          <p:cNvSpPr/>
          <p:nvPr/>
        </p:nvSpPr>
        <p:spPr>
          <a:xfrm>
            <a:off x="0" y="6907"/>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Graphical user interface, website&#10;&#10;Description automatically generated">
            <a:extLst>
              <a:ext uri="{FF2B5EF4-FFF2-40B4-BE49-F238E27FC236}">
                <a16:creationId xmlns:a16="http://schemas.microsoft.com/office/drawing/2014/main" id="{BC7A4DED-616F-604A-9ADB-B22E40BB22F5}"/>
              </a:ext>
            </a:extLst>
          </p:cNvPr>
          <p:cNvPicPr>
            <a:picLocks noChangeAspect="1"/>
          </p:cNvPicPr>
          <p:nvPr/>
        </p:nvPicPr>
        <p:blipFill rotWithShape="1">
          <a:blip r:embed="rId2"/>
          <a:srcRect t="56252" b="8691"/>
          <a:stretch/>
        </p:blipFill>
        <p:spPr>
          <a:xfrm>
            <a:off x="1524" y="4453812"/>
            <a:ext cx="12188952" cy="2406093"/>
          </a:xfrm>
          <a:prstGeom prst="rect">
            <a:avLst/>
          </a:prstGeom>
        </p:spPr>
      </p:pic>
      <p:sp>
        <p:nvSpPr>
          <p:cNvPr id="8" name="Rectangle 7">
            <a:extLst>
              <a:ext uri="{FF2B5EF4-FFF2-40B4-BE49-F238E27FC236}">
                <a16:creationId xmlns:a16="http://schemas.microsoft.com/office/drawing/2014/main" id="{42F9E614-9211-3A41-9CA9-DE4DE2D830AD}"/>
              </a:ext>
            </a:extLst>
          </p:cNvPr>
          <p:cNvSpPr/>
          <p:nvPr/>
        </p:nvSpPr>
        <p:spPr>
          <a:xfrm>
            <a:off x="1524" y="4453812"/>
            <a:ext cx="12188952" cy="2404188"/>
          </a:xfrm>
          <a:prstGeom prst="rect">
            <a:avLst/>
          </a:prstGeom>
          <a:solidFill>
            <a:schemeClr val="accent2">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FE248F9-D7BE-8645-921D-9F4080BDDC20}"/>
              </a:ext>
            </a:extLst>
          </p:cNvPr>
          <p:cNvSpPr>
            <a:spLocks noGrp="1"/>
          </p:cNvSpPr>
          <p:nvPr>
            <p:ph type="title"/>
          </p:nvPr>
        </p:nvSpPr>
        <p:spPr>
          <a:xfrm>
            <a:off x="831850" y="356395"/>
            <a:ext cx="10515600" cy="2852737"/>
          </a:xfrm>
        </p:spPr>
        <p:txBody>
          <a:bodyPr anchor="b">
            <a:normAutofit/>
          </a:bodyPr>
          <a:lstStyle>
            <a:lvl1pPr>
              <a:defRPr sz="4800">
                <a:solidFill>
                  <a:schemeClr val="tx2"/>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2F14D2D-0841-0F49-AFAF-0C4F138BE953}"/>
              </a:ext>
            </a:extLst>
          </p:cNvPr>
          <p:cNvSpPr>
            <a:spLocks noGrp="1"/>
          </p:cNvSpPr>
          <p:nvPr>
            <p:ph type="body" idx="1"/>
          </p:nvPr>
        </p:nvSpPr>
        <p:spPr>
          <a:xfrm>
            <a:off x="831850" y="3236120"/>
            <a:ext cx="10515600" cy="332399"/>
          </a:xfrm>
        </p:spPr>
        <p:txBody>
          <a:bodyPr/>
          <a:lstStyle>
            <a:lvl1pPr marL="0" indent="0">
              <a:buNone/>
              <a:defRPr sz="240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60E45EF6-5167-9041-BF59-652DDB18E5D0}"/>
              </a:ext>
            </a:extLst>
          </p:cNvPr>
          <p:cNvSpPr>
            <a:spLocks noGrp="1"/>
          </p:cNvSpPr>
          <p:nvPr>
            <p:ph type="ftr" sz="quarter" idx="11"/>
          </p:nvPr>
        </p:nvSpPr>
        <p:spPr/>
        <p:txBody>
          <a:bodyPr/>
          <a:lstStyle>
            <a:lvl1pPr>
              <a:defRPr>
                <a:solidFill>
                  <a:schemeClr val="bg1"/>
                </a:solidFill>
              </a:defRPr>
            </a:lvl1pPr>
          </a:lstStyle>
          <a:p>
            <a:r>
              <a:rPr lang="en-US">
                <a:solidFill>
                  <a:prstClr val="white"/>
                </a:solidFill>
                <a:cs typeface="Arial" charset="0"/>
              </a:rPr>
              <a:t>© GoldSim Technology Group LLC, 2024</a:t>
            </a:r>
            <a:endParaRPr lang="en-US" cap="none" dirty="0">
              <a:solidFill>
                <a:prstClr val="white"/>
              </a:solidFill>
              <a:cs typeface="Arial" charset="0"/>
            </a:endParaRPr>
          </a:p>
        </p:txBody>
      </p:sp>
      <p:sp>
        <p:nvSpPr>
          <p:cNvPr id="6" name="Slide Number Placeholder 5">
            <a:extLst>
              <a:ext uri="{FF2B5EF4-FFF2-40B4-BE49-F238E27FC236}">
                <a16:creationId xmlns:a16="http://schemas.microsoft.com/office/drawing/2014/main" id="{B7E80D8A-9D96-3D4B-8091-8869EE7C7F1A}"/>
              </a:ext>
            </a:extLst>
          </p:cNvPr>
          <p:cNvSpPr>
            <a:spLocks noGrp="1"/>
          </p:cNvSpPr>
          <p:nvPr>
            <p:ph type="sldNum" sz="quarter" idx="12"/>
          </p:nvPr>
        </p:nvSpPr>
        <p:spPr/>
        <p:txBody>
          <a:bodyPr/>
          <a:lstStyle>
            <a:lvl1pPr>
              <a:defRPr>
                <a:solidFill>
                  <a:schemeClr val="bg1"/>
                </a:solidFill>
              </a:defRPr>
            </a:lvl1pPr>
          </a:lstStyle>
          <a:p>
            <a:fld id="{0F6176D9-9DE5-4AC3-A5DD-5686A4C85902}" type="slidenum">
              <a:rPr lang="en-US" smtClean="0"/>
              <a:pPr/>
              <a:t>‹#›</a:t>
            </a:fld>
            <a:endParaRPr lang="en-US"/>
          </a:p>
        </p:txBody>
      </p:sp>
      <p:pic>
        <p:nvPicPr>
          <p:cNvPr id="11" name="Picture 10">
            <a:extLst>
              <a:ext uri="{FF2B5EF4-FFF2-40B4-BE49-F238E27FC236}">
                <a16:creationId xmlns:a16="http://schemas.microsoft.com/office/drawing/2014/main" id="{9A99DA44-42CB-54DB-6CB9-B7C25D18D93E}"/>
              </a:ext>
            </a:extLst>
          </p:cNvPr>
          <p:cNvPicPr>
            <a:picLocks noChangeAspect="1"/>
          </p:cNvPicPr>
          <p:nvPr/>
        </p:nvPicPr>
        <p:blipFill>
          <a:blip r:embed="rId3"/>
          <a:srcRect/>
          <a:stretch/>
        </p:blipFill>
        <p:spPr>
          <a:xfrm>
            <a:off x="9778893" y="6356349"/>
            <a:ext cx="1568557" cy="274320"/>
          </a:xfrm>
          <a:prstGeom prst="rect">
            <a:avLst/>
          </a:prstGeom>
        </p:spPr>
      </p:pic>
      <p:pic>
        <p:nvPicPr>
          <p:cNvPr id="13" name="Picture 12">
            <a:extLst>
              <a:ext uri="{FF2B5EF4-FFF2-40B4-BE49-F238E27FC236}">
                <a16:creationId xmlns:a16="http://schemas.microsoft.com/office/drawing/2014/main" id="{6EF66B20-61AE-E570-76B1-944F6714B5F3}"/>
              </a:ext>
            </a:extLst>
          </p:cNvPr>
          <p:cNvPicPr>
            <a:picLocks noChangeAspect="1"/>
          </p:cNvPicPr>
          <p:nvPr/>
        </p:nvPicPr>
        <p:blipFill>
          <a:blip r:embed="rId4"/>
          <a:srcRect/>
          <a:stretch/>
        </p:blipFill>
        <p:spPr>
          <a:xfrm rot="5400000">
            <a:off x="5586476" y="-2150569"/>
            <a:ext cx="1016000" cy="12188952"/>
          </a:xfrm>
          <a:prstGeom prst="rect">
            <a:avLst/>
          </a:prstGeom>
        </p:spPr>
      </p:pic>
    </p:spTree>
    <p:extLst>
      <p:ext uri="{BB962C8B-B14F-4D97-AF65-F5344CB8AC3E}">
        <p14:creationId xmlns:p14="http://schemas.microsoft.com/office/powerpoint/2010/main" val="2757742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2BD72-F941-A14E-97BD-32E59E8327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AAEA8D-C5D3-7542-90D0-CD9253FD4D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E9A14AA1-387B-0E4F-9ADB-44B1D1B3A700}"/>
              </a:ext>
            </a:extLst>
          </p:cNvPr>
          <p:cNvSpPr>
            <a:spLocks noGrp="1"/>
          </p:cNvSpPr>
          <p:nvPr>
            <p:ph type="ftr" sz="quarter" idx="11"/>
          </p:nvPr>
        </p:nvSpPr>
        <p:spPr/>
        <p:txBody>
          <a:bodyPr/>
          <a:lstStyle>
            <a:lvl1pPr>
              <a:defRPr sz="900">
                <a:latin typeface="Aptos" panose="020B0004020202020204" pitchFamily="34" charset="0"/>
              </a:defRPr>
            </a:lvl1pPr>
          </a:lstStyle>
          <a:p>
            <a:r>
              <a:rPr lang="en-US"/>
              <a:t>© GoldSim Technology Group LLC, 2024</a:t>
            </a:r>
          </a:p>
        </p:txBody>
      </p:sp>
      <p:sp>
        <p:nvSpPr>
          <p:cNvPr id="6" name="Slide Number Placeholder 5">
            <a:extLst>
              <a:ext uri="{FF2B5EF4-FFF2-40B4-BE49-F238E27FC236}">
                <a16:creationId xmlns:a16="http://schemas.microsoft.com/office/drawing/2014/main" id="{619FCA62-BBDE-BF45-AE3B-4BD555C3B8CA}"/>
              </a:ext>
            </a:extLst>
          </p:cNvPr>
          <p:cNvSpPr>
            <a:spLocks noGrp="1"/>
          </p:cNvSpPr>
          <p:nvPr>
            <p:ph type="sldNum" sz="quarter" idx="12"/>
          </p:nvPr>
        </p:nvSpPr>
        <p:spPr/>
        <p:txBody>
          <a:bodyPr/>
          <a:lstStyle>
            <a:lvl1pPr>
              <a:defRPr>
                <a:latin typeface="Aptos" panose="020B0004020202020204" pitchFamily="34" charset="0"/>
              </a:defRPr>
            </a:lvl1pPr>
          </a:lstStyle>
          <a:p>
            <a:fld id="{0F6176D9-9DE5-4AC3-A5DD-5686A4C85902}" type="slidenum">
              <a:rPr lang="en-US" smtClean="0"/>
              <a:pPr/>
              <a:t>‹#›</a:t>
            </a:fld>
            <a:endParaRPr lang="en-US"/>
          </a:p>
        </p:txBody>
      </p:sp>
    </p:spTree>
    <p:extLst>
      <p:ext uri="{BB962C8B-B14F-4D97-AF65-F5344CB8AC3E}">
        <p14:creationId xmlns:p14="http://schemas.microsoft.com/office/powerpoint/2010/main" val="3710875771"/>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EB5AA-B54C-9C4F-920B-14EEE5A35E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E93EE-E2F4-8A4C-AC67-47D37AF2A30D}"/>
              </a:ext>
            </a:extLst>
          </p:cNvPr>
          <p:cNvSpPr>
            <a:spLocks noGrp="1"/>
          </p:cNvSpPr>
          <p:nvPr>
            <p:ph sz="half" idx="1"/>
          </p:nvPr>
        </p:nvSpPr>
        <p:spPr>
          <a:xfrm>
            <a:off x="505286"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05EAAAE-7472-3F47-A9D1-75CA1D09B192}"/>
              </a:ext>
            </a:extLst>
          </p:cNvPr>
          <p:cNvSpPr>
            <a:spLocks noGrp="1"/>
          </p:cNvSpPr>
          <p:nvPr>
            <p:ph sz="half" idx="2"/>
          </p:nvPr>
        </p:nvSpPr>
        <p:spPr>
          <a:xfrm>
            <a:off x="5839286"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7F54E21-3CCA-1044-AADE-E2D2BD7FF443}"/>
              </a:ext>
            </a:extLst>
          </p:cNvPr>
          <p:cNvSpPr>
            <a:spLocks noGrp="1"/>
          </p:cNvSpPr>
          <p:nvPr>
            <p:ph type="ftr" sz="quarter" idx="11"/>
          </p:nvPr>
        </p:nvSpPr>
        <p:spPr/>
        <p:txBody>
          <a:bodyPr/>
          <a:lstStyle/>
          <a:p>
            <a:r>
              <a:rPr lang="en-US"/>
              <a:t>© GoldSim Technology Group LLC, 2024</a:t>
            </a:r>
          </a:p>
        </p:txBody>
      </p:sp>
      <p:sp>
        <p:nvSpPr>
          <p:cNvPr id="7" name="Slide Number Placeholder 6">
            <a:extLst>
              <a:ext uri="{FF2B5EF4-FFF2-40B4-BE49-F238E27FC236}">
                <a16:creationId xmlns:a16="http://schemas.microsoft.com/office/drawing/2014/main" id="{B209D2A4-B005-6C45-8FBD-CE0E23924CCD}"/>
              </a:ext>
            </a:extLst>
          </p:cNvPr>
          <p:cNvSpPr>
            <a:spLocks noGrp="1"/>
          </p:cNvSpPr>
          <p:nvPr>
            <p:ph type="sldNum" sz="quarter" idx="12"/>
          </p:nvPr>
        </p:nvSpPr>
        <p:spPr/>
        <p:txBody>
          <a:bodyPr/>
          <a:lstStyle/>
          <a:p>
            <a:fld id="{0F6176D9-9DE5-4AC3-A5DD-5686A4C85902}" type="slidenum">
              <a:rPr lang="en-US" smtClean="0"/>
              <a:pPr/>
              <a:t>‹#›</a:t>
            </a:fld>
            <a:endParaRPr lang="en-US"/>
          </a:p>
        </p:txBody>
      </p:sp>
    </p:spTree>
    <p:extLst>
      <p:ext uri="{BB962C8B-B14F-4D97-AF65-F5344CB8AC3E}">
        <p14:creationId xmlns:p14="http://schemas.microsoft.com/office/powerpoint/2010/main" val="2428274257"/>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47F15-9B9A-EA40-8B40-2073B784B59D}"/>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ADB7568F-1006-1447-B114-B401136C8A5B}"/>
              </a:ext>
            </a:extLst>
          </p:cNvPr>
          <p:cNvSpPr>
            <a:spLocks noGrp="1"/>
          </p:cNvSpPr>
          <p:nvPr>
            <p:ph type="ftr" sz="quarter" idx="11"/>
          </p:nvPr>
        </p:nvSpPr>
        <p:spPr/>
        <p:txBody>
          <a:bodyPr/>
          <a:lstStyle/>
          <a:p>
            <a:r>
              <a:rPr lang="en-US"/>
              <a:t>© GoldSim Technology Group LLC, 2024</a:t>
            </a:r>
          </a:p>
        </p:txBody>
      </p:sp>
      <p:sp>
        <p:nvSpPr>
          <p:cNvPr id="5" name="Slide Number Placeholder 4">
            <a:extLst>
              <a:ext uri="{FF2B5EF4-FFF2-40B4-BE49-F238E27FC236}">
                <a16:creationId xmlns:a16="http://schemas.microsoft.com/office/drawing/2014/main" id="{7000B513-0CF1-8944-AE8F-C0EF62F096BF}"/>
              </a:ext>
            </a:extLst>
          </p:cNvPr>
          <p:cNvSpPr>
            <a:spLocks noGrp="1"/>
          </p:cNvSpPr>
          <p:nvPr>
            <p:ph type="sldNum" sz="quarter" idx="12"/>
          </p:nvPr>
        </p:nvSpPr>
        <p:spPr/>
        <p:txBody>
          <a:bodyPr/>
          <a:lstStyle/>
          <a:p>
            <a:fld id="{0F6176D9-9DE5-4AC3-A5DD-5686A4C85902}" type="slidenum">
              <a:rPr lang="en-US" smtClean="0"/>
              <a:pPr/>
              <a:t>‹#›</a:t>
            </a:fld>
            <a:endParaRPr lang="en-US"/>
          </a:p>
        </p:txBody>
      </p:sp>
    </p:spTree>
    <p:extLst>
      <p:ext uri="{BB962C8B-B14F-4D97-AF65-F5344CB8AC3E}">
        <p14:creationId xmlns:p14="http://schemas.microsoft.com/office/powerpoint/2010/main" val="286106190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F91DFC9-5333-F941-A29E-96D7F90EF0B9}"/>
              </a:ext>
            </a:extLst>
          </p:cNvPr>
          <p:cNvSpPr>
            <a:spLocks noGrp="1"/>
          </p:cNvSpPr>
          <p:nvPr>
            <p:ph type="ftr" sz="quarter" idx="11"/>
          </p:nvPr>
        </p:nvSpPr>
        <p:spPr/>
        <p:txBody>
          <a:bodyPr/>
          <a:lstStyle/>
          <a:p>
            <a:r>
              <a:rPr lang="en-US">
                <a:solidFill>
                  <a:prstClr val="white"/>
                </a:solidFill>
                <a:cs typeface="Arial" charset="0"/>
              </a:rPr>
              <a:t>© GoldSim Technology Group LLC, 2024</a:t>
            </a:r>
            <a:endParaRPr lang="en-US" cap="none" dirty="0">
              <a:solidFill>
                <a:prstClr val="white"/>
              </a:solidFill>
              <a:cs typeface="Arial" charset="0"/>
            </a:endParaRPr>
          </a:p>
        </p:txBody>
      </p:sp>
      <p:sp>
        <p:nvSpPr>
          <p:cNvPr id="4" name="Slide Number Placeholder 3">
            <a:extLst>
              <a:ext uri="{FF2B5EF4-FFF2-40B4-BE49-F238E27FC236}">
                <a16:creationId xmlns:a16="http://schemas.microsoft.com/office/drawing/2014/main" id="{6147B2E8-7C5C-3746-84F9-55744362F82F}"/>
              </a:ext>
            </a:extLst>
          </p:cNvPr>
          <p:cNvSpPr>
            <a:spLocks noGrp="1"/>
          </p:cNvSpPr>
          <p:nvPr>
            <p:ph type="sldNum" sz="quarter" idx="12"/>
          </p:nvPr>
        </p:nvSpPr>
        <p:spPr/>
        <p:txBody>
          <a:bodyPr/>
          <a:lstStyle/>
          <a:p>
            <a:fld id="{0F6176D9-9DE5-4AC3-A5DD-5686A4C85902}" type="slidenum">
              <a:rPr lang="en-US" smtClean="0"/>
              <a:pPr/>
              <a:t>‹#›</a:t>
            </a:fld>
            <a:endParaRPr lang="en-US"/>
          </a:p>
        </p:txBody>
      </p:sp>
    </p:spTree>
    <p:extLst>
      <p:ext uri="{BB962C8B-B14F-4D97-AF65-F5344CB8AC3E}">
        <p14:creationId xmlns:p14="http://schemas.microsoft.com/office/powerpoint/2010/main" val="1092699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cSld name="1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97280" y="5074920"/>
            <a:ext cx="1011936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r>
              <a:rPr lang="en-US"/>
              <a:t>© GoldSim Technology Group LLC, 2024</a:t>
            </a:r>
          </a:p>
        </p:txBody>
      </p:sp>
      <p:sp>
        <p:nvSpPr>
          <p:cNvPr id="7" name="Slide Number Placeholder 6"/>
          <p:cNvSpPr>
            <a:spLocks noGrp="1"/>
          </p:cNvSpPr>
          <p:nvPr>
            <p:ph type="sldNum" sz="quarter" idx="12"/>
          </p:nvPr>
        </p:nvSpPr>
        <p:spPr/>
        <p:txBody>
          <a:bodyPr/>
          <a:lstStyle/>
          <a:p>
            <a:fld id="{0F6176D9-9DE5-4AC3-A5DD-5686A4C85902}" type="slidenum">
              <a:rPr lang="en-US" smtClean="0"/>
              <a:pPr/>
              <a:t>‹#›</a:t>
            </a:fld>
            <a:endParaRPr lang="en-US"/>
          </a:p>
        </p:txBody>
      </p:sp>
    </p:spTree>
    <p:extLst>
      <p:ext uri="{BB962C8B-B14F-4D97-AF65-F5344CB8AC3E}">
        <p14:creationId xmlns:p14="http://schemas.microsoft.com/office/powerpoint/2010/main" val="1087787840"/>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65A134E-23F4-6D97-FD74-8E3CC7E4E3CB}"/>
              </a:ext>
            </a:extLst>
          </p:cNvPr>
          <p:cNvPicPr>
            <a:picLocks noChangeAspect="1"/>
          </p:cNvPicPr>
          <p:nvPr/>
        </p:nvPicPr>
        <p:blipFill>
          <a:blip r:embed="rId9"/>
          <a:srcRect/>
          <a:stretch/>
        </p:blipFill>
        <p:spPr>
          <a:xfrm>
            <a:off x="11176000" y="0"/>
            <a:ext cx="1016000" cy="6858000"/>
          </a:xfrm>
          <a:prstGeom prst="rect">
            <a:avLst/>
          </a:prstGeom>
        </p:spPr>
      </p:pic>
      <p:sp>
        <p:nvSpPr>
          <p:cNvPr id="2" name="Title Placeholder 1">
            <a:extLst>
              <a:ext uri="{FF2B5EF4-FFF2-40B4-BE49-F238E27FC236}">
                <a16:creationId xmlns:a16="http://schemas.microsoft.com/office/drawing/2014/main" id="{F3C8089D-E8EC-1849-B6D5-4AD090952DEE}"/>
              </a:ext>
            </a:extLst>
          </p:cNvPr>
          <p:cNvSpPr>
            <a:spLocks noGrp="1"/>
          </p:cNvSpPr>
          <p:nvPr>
            <p:ph type="title"/>
          </p:nvPr>
        </p:nvSpPr>
        <p:spPr>
          <a:xfrm>
            <a:off x="505286" y="365125"/>
            <a:ext cx="10515600" cy="1325563"/>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B8BD129-3E04-954E-9364-8C60B7173F2D}"/>
              </a:ext>
            </a:extLst>
          </p:cNvPr>
          <p:cNvSpPr>
            <a:spLocks noGrp="1"/>
          </p:cNvSpPr>
          <p:nvPr>
            <p:ph type="body" idx="1"/>
          </p:nvPr>
        </p:nvSpPr>
        <p:spPr>
          <a:xfrm>
            <a:off x="505286" y="1825625"/>
            <a:ext cx="10515600" cy="1587550"/>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DE72A347-883D-984D-B08A-4C9EBA09688B}"/>
              </a:ext>
            </a:extLst>
          </p:cNvPr>
          <p:cNvSpPr>
            <a:spLocks noGrp="1"/>
          </p:cNvSpPr>
          <p:nvPr>
            <p:ph type="ftr" sz="quarter" idx="3"/>
          </p:nvPr>
        </p:nvSpPr>
        <p:spPr>
          <a:xfrm>
            <a:off x="228600" y="6324600"/>
            <a:ext cx="4114800" cy="365125"/>
          </a:xfrm>
          <a:prstGeom prst="rect">
            <a:avLst/>
          </a:prstGeom>
        </p:spPr>
        <p:txBody>
          <a:bodyPr vert="horz" lIns="0" tIns="0" rIns="0" bIns="0" rtlCol="0" anchor="ctr"/>
          <a:lstStyle>
            <a:lvl1pPr algn="l">
              <a:defRPr sz="900">
                <a:solidFill>
                  <a:schemeClr val="tx1"/>
                </a:solidFill>
                <a:latin typeface="Aptos" panose="020B0004020202020204" pitchFamily="34" charset="0"/>
              </a:defRPr>
            </a:lvl1pPr>
          </a:lstStyle>
          <a:p>
            <a:r>
              <a:rPr lang="en-US">
                <a:solidFill>
                  <a:schemeClr val="bg1"/>
                </a:solidFill>
                <a:cs typeface="Arial" charset="0"/>
              </a:rPr>
              <a:t>© GoldSim Technology Group LLC, 2024</a:t>
            </a:r>
            <a:endParaRPr lang="en-US" cap="none" dirty="0">
              <a:solidFill>
                <a:schemeClr val="bg1"/>
              </a:solidFill>
              <a:cs typeface="Arial" charset="0"/>
            </a:endParaRPr>
          </a:p>
        </p:txBody>
      </p:sp>
      <p:sp>
        <p:nvSpPr>
          <p:cNvPr id="6" name="Slide Number Placeholder 5">
            <a:extLst>
              <a:ext uri="{FF2B5EF4-FFF2-40B4-BE49-F238E27FC236}">
                <a16:creationId xmlns:a16="http://schemas.microsoft.com/office/drawing/2014/main" id="{D03A949F-686D-0F4D-8D75-7FD63B298394}"/>
              </a:ext>
            </a:extLst>
          </p:cNvPr>
          <p:cNvSpPr>
            <a:spLocks noGrp="1"/>
          </p:cNvSpPr>
          <p:nvPr>
            <p:ph type="sldNum" sz="quarter" idx="4"/>
          </p:nvPr>
        </p:nvSpPr>
        <p:spPr>
          <a:xfrm>
            <a:off x="11502520" y="6356350"/>
            <a:ext cx="517109" cy="365125"/>
          </a:xfrm>
          <a:prstGeom prst="rect">
            <a:avLst/>
          </a:prstGeom>
        </p:spPr>
        <p:txBody>
          <a:bodyPr vert="horz" lIns="0" tIns="0" rIns="0" bIns="0" rtlCol="0" anchor="ctr"/>
          <a:lstStyle>
            <a:lvl1pPr algn="ctr">
              <a:defRPr sz="1200">
                <a:solidFill>
                  <a:schemeClr val="tx1"/>
                </a:solidFill>
              </a:defRPr>
            </a:lvl1pPr>
          </a:lstStyle>
          <a:p>
            <a:fld id="{0F6176D9-9DE5-4AC3-A5DD-5686A4C85902}" type="slidenum">
              <a:rPr lang="en-US" smtClean="0"/>
              <a:pPr/>
              <a:t>‹#›</a:t>
            </a:fld>
            <a:endParaRPr lang="en-US"/>
          </a:p>
        </p:txBody>
      </p:sp>
      <p:pic>
        <p:nvPicPr>
          <p:cNvPr id="9" name="Picture 8">
            <a:extLst>
              <a:ext uri="{FF2B5EF4-FFF2-40B4-BE49-F238E27FC236}">
                <a16:creationId xmlns:a16="http://schemas.microsoft.com/office/drawing/2014/main" id="{B2079EEF-E3A2-E5B9-194D-CF614A8A1BE9}"/>
              </a:ext>
            </a:extLst>
          </p:cNvPr>
          <p:cNvPicPr>
            <a:picLocks noChangeAspect="1"/>
          </p:cNvPicPr>
          <p:nvPr/>
        </p:nvPicPr>
        <p:blipFill>
          <a:blip r:embed="rId10"/>
          <a:srcRect/>
          <a:stretch/>
        </p:blipFill>
        <p:spPr>
          <a:xfrm>
            <a:off x="9780517" y="6355715"/>
            <a:ext cx="1568553" cy="274320"/>
          </a:xfrm>
          <a:prstGeom prst="rect">
            <a:avLst/>
          </a:prstGeom>
        </p:spPr>
      </p:pic>
    </p:spTree>
    <p:extLst>
      <p:ext uri="{BB962C8B-B14F-4D97-AF65-F5344CB8AC3E}">
        <p14:creationId xmlns:p14="http://schemas.microsoft.com/office/powerpoint/2010/main" val="1058447598"/>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Lst>
  <p:transition>
    <p:wipe dir="r"/>
  </p:transition>
  <p:hf sldNum="0" hdr="0" dt="0"/>
  <p:txStyles>
    <p:titleStyle>
      <a:lvl1pPr algn="l" defTabSz="914400" rtl="0" eaLnBrk="1" latinLnBrk="0" hangingPunct="1">
        <a:lnSpc>
          <a:spcPct val="90000"/>
        </a:lnSpc>
        <a:spcBef>
          <a:spcPct val="0"/>
        </a:spcBef>
        <a:buNone/>
        <a:defRPr sz="4400" kern="1200">
          <a:solidFill>
            <a:schemeClr val="accent2"/>
          </a:solidFill>
          <a:latin typeface="Aptos ExtraBold"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Clr>
          <a:schemeClr val="tx2"/>
        </a:buClr>
        <a:buFont typeface="Arial" panose="020B0604020202020204" pitchFamily="34" charset="0"/>
        <a:buChar char="•"/>
        <a:defRPr sz="2400" kern="1200">
          <a:solidFill>
            <a:schemeClr val="tx1"/>
          </a:solidFill>
          <a:latin typeface="Aptos" panose="020B0004020202020204" pitchFamily="34" charset="0"/>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2000" kern="1200">
          <a:solidFill>
            <a:schemeClr val="tx1"/>
          </a:solidFill>
          <a:latin typeface="Aptos" panose="020B0004020202020204" pitchFamily="34" charset="0"/>
          <a:ea typeface="+mn-ea"/>
          <a:cs typeface="+mn-cs"/>
        </a:defRPr>
      </a:lvl2pPr>
      <a:lvl3pPr marL="11430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Aptos" panose="020B0004020202020204" pitchFamily="34" charset="0"/>
          <a:ea typeface="+mn-ea"/>
          <a:cs typeface="+mn-cs"/>
        </a:defRPr>
      </a:lvl3pPr>
      <a:lvl4pPr marL="1600200" indent="-228600" algn="l" defTabSz="914400" rtl="0" eaLnBrk="1" latinLnBrk="0" hangingPunct="1">
        <a:lnSpc>
          <a:spcPct val="90000"/>
        </a:lnSpc>
        <a:spcBef>
          <a:spcPts val="500"/>
        </a:spcBef>
        <a:buClr>
          <a:schemeClr val="bg2"/>
        </a:buClr>
        <a:buFont typeface="Arial" panose="020B0604020202020204" pitchFamily="34" charset="0"/>
        <a:buChar char="•"/>
        <a:defRPr sz="1600" kern="1200">
          <a:solidFill>
            <a:schemeClr val="tx1"/>
          </a:solidFill>
          <a:latin typeface="Aptos" panose="020B0004020202020204" pitchFamily="34" charset="0"/>
          <a:ea typeface="+mn-ea"/>
          <a:cs typeface="+mn-cs"/>
        </a:defRPr>
      </a:lvl4pPr>
      <a:lvl5pPr marL="2057400" indent="-228600" algn="l" defTabSz="914400" rtl="0" eaLnBrk="1" latinLnBrk="0" hangingPunct="1">
        <a:lnSpc>
          <a:spcPct val="90000"/>
        </a:lnSpc>
        <a:spcBef>
          <a:spcPts val="500"/>
        </a:spcBef>
        <a:buClr>
          <a:schemeClr val="bg2"/>
        </a:buClr>
        <a:buFont typeface="Arial" panose="020B0604020202020204" pitchFamily="34" charset="0"/>
        <a:buChar char="•"/>
        <a:defRPr sz="1400" kern="1200">
          <a:solidFill>
            <a:schemeClr val="tx1"/>
          </a:solidFill>
          <a:latin typeface="Aptos"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Phone numbers for tonight</a:t>
            </a:r>
          </a:p>
        </p:txBody>
      </p:sp>
      <p:sp>
        <p:nvSpPr>
          <p:cNvPr id="3" name="Content Placeholder 2"/>
          <p:cNvSpPr>
            <a:spLocks noGrp="1"/>
          </p:cNvSpPr>
          <p:nvPr>
            <p:ph idx="1"/>
          </p:nvPr>
        </p:nvSpPr>
        <p:spPr>
          <a:xfrm>
            <a:off x="685800" y="1447800"/>
            <a:ext cx="9204961" cy="2343270"/>
          </a:xfrm>
        </p:spPr>
        <p:txBody>
          <a:bodyPr/>
          <a:lstStyle/>
          <a:p>
            <a:r>
              <a:rPr lang="en-US" altLang="en-US" sz="2800" dirty="0"/>
              <a:t>Rick Kossik: </a:t>
            </a:r>
            <a:r>
              <a:rPr lang="en-US" sz="2800" dirty="0">
                <a:effectLst/>
                <a:latin typeface="Aptos" panose="020B0004020202020204" pitchFamily="34" charset="0"/>
                <a:ea typeface="Aptos" panose="020B0004020202020204" pitchFamily="34" charset="0"/>
                <a:cs typeface="Times New Roman" panose="02020603050405020304" pitchFamily="18" charset="0"/>
              </a:rPr>
              <a:t>425-894-5172</a:t>
            </a:r>
            <a:endParaRPr lang="en-US" altLang="en-US" sz="2800" dirty="0"/>
          </a:p>
          <a:p>
            <a:r>
              <a:rPr lang="en-US" altLang="en-US" sz="2800" dirty="0"/>
              <a:t>Jason Lillywhite: </a:t>
            </a:r>
            <a:r>
              <a:rPr lang="en-US" sz="2800" dirty="0">
                <a:effectLst/>
                <a:latin typeface="Aptos" panose="020B0004020202020204" pitchFamily="34" charset="0"/>
                <a:ea typeface="Aptos" panose="020B0004020202020204" pitchFamily="34" charset="0"/>
                <a:cs typeface="Times New Roman" panose="02020603050405020304" pitchFamily="18" charset="0"/>
              </a:rPr>
              <a:t>425-394-2342</a:t>
            </a:r>
            <a:endParaRPr lang="en-US" altLang="en-US" sz="2800" dirty="0"/>
          </a:p>
          <a:p>
            <a:r>
              <a:rPr lang="en-US" altLang="en-US" sz="2800" dirty="0"/>
              <a:t>Mark Miller: </a:t>
            </a:r>
            <a:r>
              <a:rPr lang="en-US" sz="2800" dirty="0">
                <a:effectLst/>
                <a:latin typeface="Aptos" panose="020B0004020202020204" pitchFamily="34" charset="0"/>
                <a:ea typeface="Aptos" panose="020B0004020202020204" pitchFamily="34" charset="0"/>
                <a:cs typeface="Times New Roman" panose="02020603050405020304" pitchFamily="18" charset="0"/>
              </a:rPr>
              <a:t>206-561-4300</a:t>
            </a:r>
            <a:endParaRPr lang="en-US" altLang="en-US" sz="2800" dirty="0"/>
          </a:p>
          <a:p>
            <a:endParaRPr lang="en-US" dirty="0"/>
          </a:p>
          <a:p>
            <a:endParaRPr lang="en-US" dirty="0"/>
          </a:p>
        </p:txBody>
      </p:sp>
      <p:sp>
        <p:nvSpPr>
          <p:cNvPr id="4" name="Footer Placeholder 3">
            <a:extLst>
              <a:ext uri="{FF2B5EF4-FFF2-40B4-BE49-F238E27FC236}">
                <a16:creationId xmlns:a16="http://schemas.microsoft.com/office/drawing/2014/main" id="{2BE18FF3-74E0-7A77-0965-E4FA13DDCFEB}"/>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3211721148"/>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Example: Failure of a Pump</a:t>
            </a:r>
          </a:p>
        </p:txBody>
      </p:sp>
      <p:sp>
        <p:nvSpPr>
          <p:cNvPr id="5" name="Content Placeholder 4"/>
          <p:cNvSpPr>
            <a:spLocks noGrp="1"/>
          </p:cNvSpPr>
          <p:nvPr>
            <p:ph idx="1"/>
          </p:nvPr>
        </p:nvSpPr>
        <p:spPr>
          <a:xfrm>
            <a:off x="381000" y="1600200"/>
            <a:ext cx="9509761" cy="3387146"/>
          </a:xfrm>
        </p:spPr>
        <p:txBody>
          <a:bodyPr/>
          <a:lstStyle/>
          <a:p>
            <a:pPr lvl="1">
              <a:buClr>
                <a:schemeClr val="tx2"/>
              </a:buClr>
            </a:pPr>
            <a:r>
              <a:rPr lang="en-US" sz="2400" dirty="0"/>
              <a:t>The pump has a failure rate of once per 3000 hours of operation</a:t>
            </a:r>
          </a:p>
          <a:p>
            <a:pPr lvl="1">
              <a:buClr>
                <a:schemeClr val="tx2"/>
              </a:buClr>
            </a:pPr>
            <a:r>
              <a:rPr lang="en-US" sz="2400" dirty="0"/>
              <a:t>We will simulate the system for 90 days</a:t>
            </a:r>
          </a:p>
          <a:p>
            <a:pPr lvl="1">
              <a:buClr>
                <a:schemeClr val="tx2"/>
              </a:buClr>
            </a:pPr>
            <a:endParaRPr lang="en-US" sz="2400" dirty="0"/>
          </a:p>
          <a:p>
            <a:pPr lvl="1">
              <a:buClr>
                <a:schemeClr val="tx2"/>
              </a:buClr>
            </a:pPr>
            <a:endParaRPr lang="en-US" sz="2400" dirty="0"/>
          </a:p>
          <a:p>
            <a:pPr lvl="1">
              <a:buClr>
                <a:schemeClr val="tx2"/>
              </a:buClr>
            </a:pPr>
            <a:r>
              <a:rPr lang="en-US" sz="2400" dirty="0">
                <a:latin typeface="Aptos" panose="020B0004020202020204" pitchFamily="34" charset="0"/>
              </a:rPr>
              <a:t>Now let’s assume that the pump is turned off between midnight and 8AM</a:t>
            </a:r>
          </a:p>
          <a:p>
            <a:pPr lvl="1"/>
            <a:endParaRPr lang="en-US" dirty="0"/>
          </a:p>
          <a:p>
            <a:endParaRPr lang="en-US" dirty="0"/>
          </a:p>
        </p:txBody>
      </p:sp>
      <p:sp>
        <p:nvSpPr>
          <p:cNvPr id="6" name="Content Placeholder 4"/>
          <p:cNvSpPr txBox="1">
            <a:spLocks/>
          </p:cNvSpPr>
          <p:nvPr/>
        </p:nvSpPr>
        <p:spPr>
          <a:xfrm>
            <a:off x="2362201" y="3048000"/>
            <a:ext cx="7543801" cy="91440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dirty="0"/>
          </a:p>
          <a:p>
            <a:endParaRPr lang="en-US" dirty="0"/>
          </a:p>
          <a:p>
            <a:endParaRPr lang="en-US" dirty="0"/>
          </a:p>
        </p:txBody>
      </p:sp>
      <p:pic>
        <p:nvPicPr>
          <p:cNvPr id="2" name="Picture 1"/>
          <p:cNvPicPr>
            <a:picLocks noChangeAspect="1"/>
          </p:cNvPicPr>
          <p:nvPr/>
        </p:nvPicPr>
        <p:blipFill>
          <a:blip r:embed="rId3"/>
          <a:stretch>
            <a:fillRect/>
          </a:stretch>
        </p:blipFill>
        <p:spPr>
          <a:xfrm>
            <a:off x="5791200" y="4572000"/>
            <a:ext cx="3600000" cy="1238095"/>
          </a:xfrm>
          <a:prstGeom prst="rect">
            <a:avLst/>
          </a:prstGeom>
        </p:spPr>
      </p:pic>
      <p:pic>
        <p:nvPicPr>
          <p:cNvPr id="3" name="Picture 2"/>
          <p:cNvPicPr>
            <a:picLocks noChangeAspect="1"/>
          </p:cNvPicPr>
          <p:nvPr/>
        </p:nvPicPr>
        <p:blipFill>
          <a:blip r:embed="rId4"/>
          <a:stretch>
            <a:fillRect/>
          </a:stretch>
        </p:blipFill>
        <p:spPr>
          <a:xfrm>
            <a:off x="1600200" y="4572000"/>
            <a:ext cx="3600000" cy="1238095"/>
          </a:xfrm>
          <a:prstGeom prst="rect">
            <a:avLst/>
          </a:prstGeom>
        </p:spPr>
      </p:pic>
      <p:sp>
        <p:nvSpPr>
          <p:cNvPr id="7" name="Footer Placeholder 6">
            <a:extLst>
              <a:ext uri="{FF2B5EF4-FFF2-40B4-BE49-F238E27FC236}">
                <a16:creationId xmlns:a16="http://schemas.microsoft.com/office/drawing/2014/main" id="{402BD9F7-730C-48B3-E7AB-E251AAA64CFB}"/>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423518338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fade">
                                      <p:cBhvr>
                                        <p:cTn id="7" dur="500"/>
                                        <p:tgtEl>
                                          <p:spTgt spid="5">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152401"/>
            <a:ext cx="10058400" cy="838200"/>
          </a:xfrm>
        </p:spPr>
        <p:txBody>
          <a:bodyPr>
            <a:normAutofit fontScale="90000"/>
          </a:bodyPr>
          <a:lstStyle/>
          <a:p>
            <a:r>
              <a:rPr lang="en-US" dirty="0"/>
              <a:t>Example: Including Multiple Failure Modes</a:t>
            </a:r>
          </a:p>
        </p:txBody>
      </p:sp>
      <p:sp>
        <p:nvSpPr>
          <p:cNvPr id="5" name="Content Placeholder 4"/>
          <p:cNvSpPr>
            <a:spLocks noGrp="1"/>
          </p:cNvSpPr>
          <p:nvPr>
            <p:ph idx="1"/>
          </p:nvPr>
        </p:nvSpPr>
        <p:spPr>
          <a:xfrm>
            <a:off x="304800" y="1295400"/>
            <a:ext cx="9585961" cy="1447800"/>
          </a:xfrm>
        </p:spPr>
        <p:txBody>
          <a:bodyPr>
            <a:normAutofit/>
          </a:bodyPr>
          <a:lstStyle/>
          <a:p>
            <a:pPr lvl="1">
              <a:buClr>
                <a:schemeClr val="tx2"/>
              </a:buClr>
            </a:pPr>
            <a:r>
              <a:rPr lang="en-US" sz="2400" dirty="0"/>
              <a:t>Assume is always operating (no on/off switch)</a:t>
            </a:r>
          </a:p>
          <a:p>
            <a:pPr lvl="1">
              <a:buClr>
                <a:schemeClr val="tx2"/>
              </a:buClr>
            </a:pPr>
            <a:r>
              <a:rPr lang="en-US" sz="2400" dirty="0"/>
              <a:t>The pump has three different failure modes</a:t>
            </a:r>
          </a:p>
          <a:p>
            <a:pPr lvl="1">
              <a:buClr>
                <a:schemeClr val="tx2"/>
              </a:buClr>
            </a:pPr>
            <a:r>
              <a:rPr lang="en-US" sz="2400" dirty="0"/>
              <a:t>We will simulate the system for 90 days</a:t>
            </a:r>
          </a:p>
          <a:p>
            <a:endParaRPr lang="en-US" dirty="0"/>
          </a:p>
          <a:p>
            <a:endParaRPr lang="en-US" dirty="0"/>
          </a:p>
          <a:p>
            <a:endParaRPr lang="en-US" dirty="0"/>
          </a:p>
          <a:p>
            <a:endParaRPr lang="en-US" dirty="0"/>
          </a:p>
        </p:txBody>
      </p:sp>
      <p:sp>
        <p:nvSpPr>
          <p:cNvPr id="2" name="Footer Placeholder 1">
            <a:extLst>
              <a:ext uri="{FF2B5EF4-FFF2-40B4-BE49-F238E27FC236}">
                <a16:creationId xmlns:a16="http://schemas.microsoft.com/office/drawing/2014/main" id="{33737030-32A6-893D-8B04-C23E0D25032D}"/>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97385758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28600"/>
            <a:ext cx="8686800" cy="838200"/>
          </a:xfrm>
        </p:spPr>
        <p:txBody>
          <a:bodyPr>
            <a:normAutofit/>
          </a:bodyPr>
          <a:lstStyle/>
          <a:p>
            <a:r>
              <a:rPr lang="en-US" dirty="0"/>
              <a:t>Example: Modeling Repairs</a:t>
            </a:r>
          </a:p>
        </p:txBody>
      </p:sp>
      <p:sp>
        <p:nvSpPr>
          <p:cNvPr id="5" name="Content Placeholder 4"/>
          <p:cNvSpPr>
            <a:spLocks noGrp="1"/>
          </p:cNvSpPr>
          <p:nvPr>
            <p:ph idx="1"/>
          </p:nvPr>
        </p:nvSpPr>
        <p:spPr>
          <a:xfrm>
            <a:off x="381000" y="1295400"/>
            <a:ext cx="9509761" cy="990600"/>
          </a:xfrm>
        </p:spPr>
        <p:txBody>
          <a:bodyPr>
            <a:normAutofit/>
          </a:bodyPr>
          <a:lstStyle/>
          <a:p>
            <a:pPr lvl="1">
              <a:buClr>
                <a:schemeClr val="tx2"/>
              </a:buClr>
            </a:pPr>
            <a:r>
              <a:rPr lang="en-US" sz="2400" dirty="0"/>
              <a:t>When the pump fails, it is repaired</a:t>
            </a:r>
          </a:p>
          <a:p>
            <a:pPr lvl="1">
              <a:buClr>
                <a:schemeClr val="tx2"/>
              </a:buClr>
            </a:pPr>
            <a:r>
              <a:rPr lang="en-US" sz="2400" dirty="0"/>
              <a:t>Repair time is a function of the failure mode</a:t>
            </a:r>
          </a:p>
          <a:p>
            <a:endParaRPr lang="en-US" dirty="0"/>
          </a:p>
          <a:p>
            <a:endParaRPr lang="en-US" dirty="0"/>
          </a:p>
          <a:p>
            <a:endParaRPr lang="en-US" dirty="0"/>
          </a:p>
          <a:p>
            <a:endParaRPr lang="en-US" dirty="0"/>
          </a:p>
        </p:txBody>
      </p:sp>
      <p:sp>
        <p:nvSpPr>
          <p:cNvPr id="2" name="Footer Placeholder 1">
            <a:extLst>
              <a:ext uri="{FF2B5EF4-FFF2-40B4-BE49-F238E27FC236}">
                <a16:creationId xmlns:a16="http://schemas.microsoft.com/office/drawing/2014/main" id="{E2562105-17ED-2853-3BE0-631143A77BBB}"/>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216215053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8686800" cy="838200"/>
          </a:xfrm>
        </p:spPr>
        <p:txBody>
          <a:bodyPr>
            <a:normAutofit fontScale="90000"/>
          </a:bodyPr>
          <a:lstStyle/>
          <a:p>
            <a:r>
              <a:rPr lang="en-US" dirty="0"/>
              <a:t>Example: Modeling a Backup System</a:t>
            </a:r>
          </a:p>
        </p:txBody>
      </p:sp>
      <p:sp>
        <p:nvSpPr>
          <p:cNvPr id="5" name="Content Placeholder 4"/>
          <p:cNvSpPr>
            <a:spLocks noGrp="1"/>
          </p:cNvSpPr>
          <p:nvPr>
            <p:ph idx="1"/>
          </p:nvPr>
        </p:nvSpPr>
        <p:spPr>
          <a:xfrm>
            <a:off x="381000" y="1295400"/>
            <a:ext cx="9753601" cy="3429000"/>
          </a:xfrm>
        </p:spPr>
        <p:txBody>
          <a:bodyPr>
            <a:normAutofit/>
          </a:bodyPr>
          <a:lstStyle/>
          <a:p>
            <a:pPr lvl="1">
              <a:buClr>
                <a:schemeClr val="tx2"/>
              </a:buClr>
            </a:pPr>
            <a:r>
              <a:rPr lang="en-US" sz="2400" dirty="0"/>
              <a:t>Two pumps</a:t>
            </a:r>
          </a:p>
          <a:p>
            <a:pPr lvl="1">
              <a:buClr>
                <a:schemeClr val="tx2"/>
              </a:buClr>
            </a:pPr>
            <a:r>
              <a:rPr lang="en-US" sz="2400" dirty="0"/>
              <a:t>When the first pump fails, it activates (turns on) a backup pump</a:t>
            </a:r>
          </a:p>
          <a:p>
            <a:pPr lvl="1">
              <a:buClr>
                <a:schemeClr val="tx2"/>
              </a:buClr>
            </a:pPr>
            <a:r>
              <a:rPr lang="en-US" sz="2400" dirty="0"/>
              <a:t>When the first pump is repaired, the backup pump is turned off</a:t>
            </a:r>
          </a:p>
          <a:p>
            <a:pPr lvl="1">
              <a:buClr>
                <a:schemeClr val="tx2"/>
              </a:buClr>
            </a:pPr>
            <a:r>
              <a:rPr lang="en-US" sz="2400" dirty="0"/>
              <a:t>The process of activating the backup pump is not perfect (it can fail)</a:t>
            </a:r>
          </a:p>
          <a:p>
            <a:endParaRPr lang="en-US" dirty="0"/>
          </a:p>
          <a:p>
            <a:endParaRPr lang="en-US" dirty="0"/>
          </a:p>
          <a:p>
            <a:endParaRPr lang="en-US" dirty="0"/>
          </a:p>
          <a:p>
            <a:endParaRPr lang="en-US" dirty="0"/>
          </a:p>
        </p:txBody>
      </p:sp>
      <p:sp>
        <p:nvSpPr>
          <p:cNvPr id="2" name="Footer Placeholder 1">
            <a:extLst>
              <a:ext uri="{FF2B5EF4-FFF2-40B4-BE49-F238E27FC236}">
                <a16:creationId xmlns:a16="http://schemas.microsoft.com/office/drawing/2014/main" id="{1D566273-91E9-1195-8D00-0FF0C0EC9DA3}"/>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107553239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Modeling Systems</a:t>
            </a:r>
          </a:p>
        </p:txBody>
      </p:sp>
      <p:sp>
        <p:nvSpPr>
          <p:cNvPr id="5" name="Content Placeholder 4"/>
          <p:cNvSpPr>
            <a:spLocks noGrp="1"/>
          </p:cNvSpPr>
          <p:nvPr>
            <p:ph idx="1"/>
          </p:nvPr>
        </p:nvSpPr>
        <p:spPr>
          <a:xfrm>
            <a:off x="838200" y="1373294"/>
            <a:ext cx="8991601" cy="4570306"/>
          </a:xfrm>
        </p:spPr>
        <p:txBody>
          <a:bodyPr/>
          <a:lstStyle/>
          <a:p>
            <a:r>
              <a:rPr lang="en-US" sz="2400" dirty="0"/>
              <a:t>In the previous example, we modeled each pump</a:t>
            </a:r>
          </a:p>
          <a:p>
            <a:r>
              <a:rPr lang="en-US" sz="2400" dirty="0"/>
              <a:t>What we ultimately care about, however, is the performance of the </a:t>
            </a:r>
            <a:r>
              <a:rPr lang="en-US" sz="2400" b="1" i="1" dirty="0">
                <a:solidFill>
                  <a:srgbClr val="FF0000"/>
                </a:solidFill>
              </a:rPr>
              <a:t>system</a:t>
            </a:r>
            <a:r>
              <a:rPr lang="en-US" sz="2400" dirty="0"/>
              <a:t> of pumps</a:t>
            </a:r>
          </a:p>
          <a:p>
            <a:r>
              <a:rPr lang="en-US" sz="2400" dirty="0"/>
              <a:t>Most real-world problems involve systems of components</a:t>
            </a:r>
          </a:p>
          <a:p>
            <a:pPr marL="635508" lvl="1" indent="-342900"/>
            <a:r>
              <a:rPr lang="en-US" sz="2200" dirty="0"/>
              <a:t>a computer is a system consisting of a CPU, a power supply, a hard drive, memory, etc.</a:t>
            </a:r>
          </a:p>
          <a:p>
            <a:pPr marL="635508" lvl="1" indent="-342900"/>
            <a:r>
              <a:rPr lang="en-US" sz="2200" dirty="0"/>
              <a:t>a car is a system consisting of an engine, a transmission, a fuel system, etc. </a:t>
            </a:r>
          </a:p>
          <a:p>
            <a:pPr marL="761238" lvl="2" indent="-285750">
              <a:buClr>
                <a:schemeClr val="accent3"/>
              </a:buClr>
            </a:pPr>
            <a:r>
              <a:rPr lang="en-US" dirty="0"/>
              <a:t>An engine itself is a system consisting of pistons, etc.</a:t>
            </a:r>
          </a:p>
          <a:p>
            <a:r>
              <a:rPr lang="en-US" sz="2400" dirty="0"/>
              <a:t>GoldSim provides powerful tools for modeling </a:t>
            </a:r>
            <a:r>
              <a:rPr lang="en-US" sz="2400" b="1" i="1" dirty="0">
                <a:solidFill>
                  <a:srgbClr val="FF0000"/>
                </a:solidFill>
              </a:rPr>
              <a:t>systems</a:t>
            </a:r>
            <a:r>
              <a:rPr lang="en-US" sz="2400" dirty="0"/>
              <a:t> of components</a:t>
            </a:r>
          </a:p>
          <a:p>
            <a:endParaRPr lang="en-US" dirty="0"/>
          </a:p>
        </p:txBody>
      </p:sp>
      <p:sp>
        <p:nvSpPr>
          <p:cNvPr id="2" name="Footer Placeholder 1">
            <a:extLst>
              <a:ext uri="{FF2B5EF4-FFF2-40B4-BE49-F238E27FC236}">
                <a16:creationId xmlns:a16="http://schemas.microsoft.com/office/drawing/2014/main" id="{A4BE4BED-BA26-0AF7-6BCA-852F819F682F}"/>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188925143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Other Common Types of Systems</a:t>
            </a:r>
          </a:p>
        </p:txBody>
      </p:sp>
      <p:sp>
        <p:nvSpPr>
          <p:cNvPr id="5" name="Content Placeholder 4"/>
          <p:cNvSpPr>
            <a:spLocks noGrp="1"/>
          </p:cNvSpPr>
          <p:nvPr>
            <p:ph idx="1"/>
          </p:nvPr>
        </p:nvSpPr>
        <p:spPr>
          <a:xfrm>
            <a:off x="609600" y="1447800"/>
            <a:ext cx="9540242" cy="4570306"/>
          </a:xfrm>
        </p:spPr>
        <p:txBody>
          <a:bodyPr/>
          <a:lstStyle/>
          <a:p>
            <a:r>
              <a:rPr lang="en-US" sz="2400" dirty="0"/>
              <a:t>The system we just looked at was a </a:t>
            </a:r>
            <a:r>
              <a:rPr lang="en-US" sz="2400" b="1" i="1" dirty="0"/>
              <a:t>parallel system</a:t>
            </a:r>
          </a:p>
          <a:p>
            <a:r>
              <a:rPr lang="en-US" sz="2400" dirty="0"/>
              <a:t>Other systems are </a:t>
            </a:r>
            <a:r>
              <a:rPr lang="en-US" sz="2400" b="1" i="1" dirty="0"/>
              <a:t>series</a:t>
            </a:r>
          </a:p>
          <a:p>
            <a:endParaRPr lang="en-US" sz="2400" dirty="0"/>
          </a:p>
          <a:p>
            <a:r>
              <a:rPr lang="en-US" sz="2400" dirty="0"/>
              <a:t>Or more complex:</a:t>
            </a:r>
          </a:p>
          <a:p>
            <a:endParaRPr lang="en-US" sz="2400" dirty="0"/>
          </a:p>
          <a:p>
            <a:endParaRPr lang="en-US" sz="2400" dirty="0"/>
          </a:p>
          <a:p>
            <a:endParaRPr lang="en-US" sz="2400" dirty="0"/>
          </a:p>
          <a:p>
            <a:endParaRPr lang="en-US" sz="2400" dirty="0"/>
          </a:p>
          <a:p>
            <a:r>
              <a:rPr lang="en-US" sz="2400" dirty="0"/>
              <a:t>GoldSim can easily represent any of these systems</a:t>
            </a:r>
          </a:p>
          <a:p>
            <a:endParaRPr lang="en-US" dirty="0"/>
          </a:p>
        </p:txBody>
      </p:sp>
      <p:pic>
        <p:nvPicPr>
          <p:cNvPr id="2" name="Picture 1"/>
          <p:cNvPicPr>
            <a:picLocks noChangeAspect="1"/>
          </p:cNvPicPr>
          <p:nvPr/>
        </p:nvPicPr>
        <p:blipFill>
          <a:blip r:embed="rId3"/>
          <a:stretch>
            <a:fillRect/>
          </a:stretch>
        </p:blipFill>
        <p:spPr>
          <a:xfrm>
            <a:off x="3215642" y="2286001"/>
            <a:ext cx="3048000" cy="536863"/>
          </a:xfrm>
          <a:prstGeom prst="rect">
            <a:avLst/>
          </a:prstGeom>
        </p:spPr>
      </p:pic>
      <p:pic>
        <p:nvPicPr>
          <p:cNvPr id="3" name="Picture 2"/>
          <p:cNvPicPr>
            <a:picLocks noChangeAspect="1"/>
          </p:cNvPicPr>
          <p:nvPr/>
        </p:nvPicPr>
        <p:blipFill>
          <a:blip r:embed="rId4"/>
          <a:stretch>
            <a:fillRect/>
          </a:stretch>
        </p:blipFill>
        <p:spPr>
          <a:xfrm>
            <a:off x="2667000" y="3200400"/>
            <a:ext cx="4343400" cy="1716012"/>
          </a:xfrm>
          <a:prstGeom prst="rect">
            <a:avLst/>
          </a:prstGeom>
        </p:spPr>
      </p:pic>
      <p:pic>
        <p:nvPicPr>
          <p:cNvPr id="6" name="Picture 5"/>
          <p:cNvPicPr>
            <a:picLocks noChangeAspect="1"/>
          </p:cNvPicPr>
          <p:nvPr/>
        </p:nvPicPr>
        <p:blipFill>
          <a:blip r:embed="rId5"/>
          <a:stretch>
            <a:fillRect/>
          </a:stretch>
        </p:blipFill>
        <p:spPr>
          <a:xfrm>
            <a:off x="7162800" y="3429000"/>
            <a:ext cx="3429000" cy="1451693"/>
          </a:xfrm>
          <a:prstGeom prst="rect">
            <a:avLst/>
          </a:prstGeom>
        </p:spPr>
      </p:pic>
      <p:sp>
        <p:nvSpPr>
          <p:cNvPr id="7" name="Footer Placeholder 6">
            <a:extLst>
              <a:ext uri="{FF2B5EF4-FFF2-40B4-BE49-F238E27FC236}">
                <a16:creationId xmlns:a16="http://schemas.microsoft.com/office/drawing/2014/main" id="{EFCB4B05-EDDE-541D-44FE-DC6E9954B403}"/>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315784101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fade">
                                      <p:cBhvr>
                                        <p:cTn id="15" dur="500"/>
                                        <p:tgtEl>
                                          <p:spTgt spid="5">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
                                            <p:txEl>
                                              <p:pRg st="8" end="8"/>
                                            </p:txEl>
                                          </p:spTgt>
                                        </p:tgtEl>
                                        <p:attrNameLst>
                                          <p:attrName>style.visibility</p:attrName>
                                        </p:attrNameLst>
                                      </p:cBhvr>
                                      <p:to>
                                        <p:strVal val="visible"/>
                                      </p:to>
                                    </p:set>
                                    <p:animEffect transition="in" filter="fade">
                                      <p:cBhvr>
                                        <p:cTn id="26"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Modeling External Requirements</a:t>
            </a:r>
          </a:p>
        </p:txBody>
      </p:sp>
      <p:sp>
        <p:nvSpPr>
          <p:cNvPr id="5" name="Content Placeholder 4"/>
          <p:cNvSpPr>
            <a:spLocks noGrp="1"/>
          </p:cNvSpPr>
          <p:nvPr>
            <p:ph idx="1"/>
          </p:nvPr>
        </p:nvSpPr>
        <p:spPr>
          <a:xfrm>
            <a:off x="762000" y="1752600"/>
            <a:ext cx="8991601" cy="1920590"/>
          </a:xfrm>
        </p:spPr>
        <p:txBody>
          <a:bodyPr/>
          <a:lstStyle/>
          <a:p>
            <a:r>
              <a:rPr lang="en-US" sz="2400" dirty="0"/>
              <a:t>Sometimes systems have </a:t>
            </a:r>
            <a:r>
              <a:rPr lang="en-US" sz="2400" b="1" i="1" dirty="0">
                <a:solidFill>
                  <a:srgbClr val="FF0000"/>
                </a:solidFill>
              </a:rPr>
              <a:t>external requirements</a:t>
            </a:r>
            <a:r>
              <a:rPr lang="en-US" sz="2400" dirty="0">
                <a:solidFill>
                  <a:srgbClr val="FF0000"/>
                </a:solidFill>
              </a:rPr>
              <a:t> </a:t>
            </a:r>
            <a:r>
              <a:rPr lang="en-US" sz="2400" dirty="0"/>
              <a:t>in order to operate.</a:t>
            </a:r>
          </a:p>
          <a:p>
            <a:r>
              <a:rPr lang="en-US" sz="2400" dirty="0"/>
              <a:t>Returning to the backup pump system, let’s add a generator and fuel to the model…</a:t>
            </a:r>
          </a:p>
          <a:p>
            <a:endParaRPr lang="en-US" dirty="0"/>
          </a:p>
        </p:txBody>
      </p:sp>
      <p:sp>
        <p:nvSpPr>
          <p:cNvPr id="2" name="Footer Placeholder 1">
            <a:extLst>
              <a:ext uri="{FF2B5EF4-FFF2-40B4-BE49-F238E27FC236}">
                <a16:creationId xmlns:a16="http://schemas.microsoft.com/office/drawing/2014/main" id="{EE4AA14F-B32B-147B-6740-4B244D926849}"/>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2145906880"/>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Advanced Features</a:t>
            </a:r>
          </a:p>
        </p:txBody>
      </p:sp>
      <p:sp>
        <p:nvSpPr>
          <p:cNvPr id="3" name="Content Placeholder 2"/>
          <p:cNvSpPr>
            <a:spLocks noGrp="1"/>
          </p:cNvSpPr>
          <p:nvPr>
            <p:ph idx="1"/>
          </p:nvPr>
        </p:nvSpPr>
        <p:spPr>
          <a:xfrm>
            <a:off x="457200" y="1600200"/>
            <a:ext cx="10515600" cy="3967305"/>
          </a:xfrm>
        </p:spPr>
        <p:txBody>
          <a:bodyPr/>
          <a:lstStyle/>
          <a:p>
            <a:r>
              <a:rPr lang="en-US" sz="2400" dirty="0"/>
              <a:t>Failure can be a function of different “</a:t>
            </a:r>
            <a:r>
              <a:rPr lang="en-US" sz="2400" b="1" i="1" dirty="0">
                <a:solidFill>
                  <a:srgbClr val="FF0000"/>
                </a:solidFill>
              </a:rPr>
              <a:t>control variables</a:t>
            </a:r>
            <a:r>
              <a:rPr lang="en-US" sz="2400" dirty="0"/>
              <a:t>”:</a:t>
            </a:r>
          </a:p>
          <a:p>
            <a:pPr marL="635508" lvl="1" indent="-342900"/>
            <a:r>
              <a:rPr lang="en-US" sz="2400" dirty="0"/>
              <a:t>Operating time (default)</a:t>
            </a:r>
          </a:p>
          <a:p>
            <a:pPr marL="635508" lvl="1" indent="-342900"/>
            <a:r>
              <a:rPr lang="en-US" sz="2400" dirty="0"/>
              <a:t>Total time (accrues time even if the element is off)</a:t>
            </a:r>
          </a:p>
          <a:p>
            <a:pPr marL="635508" lvl="1" indent="-342900"/>
            <a:r>
              <a:rPr lang="en-US" sz="2400" dirty="0"/>
              <a:t>Number of Actions completed</a:t>
            </a:r>
          </a:p>
          <a:p>
            <a:pPr marL="635508" lvl="1" indent="-342900"/>
            <a:r>
              <a:rPr lang="en-US" sz="2400" dirty="0"/>
              <a:t>Custom (e.g., mileage) </a:t>
            </a:r>
          </a:p>
          <a:p>
            <a:r>
              <a:rPr lang="en-US" sz="2400" dirty="0"/>
              <a:t>For processes that depend on the operating environment, GoldSim supports the use of </a:t>
            </a:r>
            <a:r>
              <a:rPr lang="en-US" sz="2400" b="1" i="1" dirty="0">
                <a:solidFill>
                  <a:srgbClr val="FF0000"/>
                </a:solidFill>
              </a:rPr>
              <a:t>acceleration factors </a:t>
            </a:r>
            <a:r>
              <a:rPr lang="en-US" sz="2400" dirty="0"/>
              <a:t>that can dynamically change the failure rate in response to environmental conditions.</a:t>
            </a:r>
          </a:p>
          <a:p>
            <a:r>
              <a:rPr lang="en-US" sz="2400" dirty="0"/>
              <a:t>You can model </a:t>
            </a:r>
            <a:r>
              <a:rPr lang="en-US" sz="2400" b="1" i="1" dirty="0">
                <a:solidFill>
                  <a:srgbClr val="FF0000"/>
                </a:solidFill>
              </a:rPr>
              <a:t>preventive maintenance</a:t>
            </a:r>
          </a:p>
          <a:p>
            <a:endParaRPr lang="en-US" dirty="0"/>
          </a:p>
        </p:txBody>
      </p:sp>
      <p:sp>
        <p:nvSpPr>
          <p:cNvPr id="4" name="Footer Placeholder 3">
            <a:extLst>
              <a:ext uri="{FF2B5EF4-FFF2-40B4-BE49-F238E27FC236}">
                <a16:creationId xmlns:a16="http://schemas.microsoft.com/office/drawing/2014/main" id="{C8843FB1-073F-8F52-E0F7-79CD23188CC5}"/>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793419060"/>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1"/>
            <a:ext cx="9204960" cy="838200"/>
          </a:xfrm>
        </p:spPr>
        <p:txBody>
          <a:bodyPr>
            <a:normAutofit fontScale="90000"/>
          </a:bodyPr>
          <a:lstStyle/>
          <a:p>
            <a:r>
              <a:rPr lang="en-US" dirty="0"/>
              <a:t>Modeling the Consequences of Failure</a:t>
            </a:r>
          </a:p>
        </p:txBody>
      </p:sp>
      <p:sp>
        <p:nvSpPr>
          <p:cNvPr id="3" name="Content Placeholder 2"/>
          <p:cNvSpPr>
            <a:spLocks noGrp="1"/>
          </p:cNvSpPr>
          <p:nvPr>
            <p:ph idx="1"/>
          </p:nvPr>
        </p:nvSpPr>
        <p:spPr>
          <a:xfrm>
            <a:off x="457200" y="1447800"/>
            <a:ext cx="10515600" cy="2713628"/>
          </a:xfrm>
        </p:spPr>
        <p:txBody>
          <a:bodyPr/>
          <a:lstStyle/>
          <a:p>
            <a:r>
              <a:rPr lang="en-US" sz="2400" dirty="0"/>
              <a:t>Reliability and availability may sometimes be of interest themselves (e.g., a system might need to meet a certain specification)</a:t>
            </a:r>
          </a:p>
          <a:p>
            <a:r>
              <a:rPr lang="en-US" sz="2400" dirty="0"/>
              <a:t>More importantly, reliability and availability ultimately affect the </a:t>
            </a:r>
            <a:r>
              <a:rPr lang="en-US" sz="2400" b="1" i="1" dirty="0">
                <a:solidFill>
                  <a:srgbClr val="FF0000"/>
                </a:solidFill>
              </a:rPr>
              <a:t>performance</a:t>
            </a:r>
            <a:r>
              <a:rPr lang="en-US" sz="2400" dirty="0">
                <a:solidFill>
                  <a:srgbClr val="FF0000"/>
                </a:solidFill>
              </a:rPr>
              <a:t> </a:t>
            </a:r>
            <a:r>
              <a:rPr lang="en-US" sz="2400" dirty="0"/>
              <a:t>of your model itself (e.g., water levels in a pond)</a:t>
            </a:r>
          </a:p>
          <a:p>
            <a:r>
              <a:rPr lang="en-US" sz="2400" dirty="0"/>
              <a:t>We link the rest of a model to the reliability elements by referencing their </a:t>
            </a:r>
            <a:r>
              <a:rPr lang="en-US" sz="2400" b="1" i="1" dirty="0">
                <a:solidFill>
                  <a:srgbClr val="FF0000"/>
                </a:solidFill>
              </a:rPr>
              <a:t>status</a:t>
            </a:r>
          </a:p>
          <a:p>
            <a:endParaRPr lang="en-US" dirty="0"/>
          </a:p>
        </p:txBody>
      </p:sp>
      <p:sp>
        <p:nvSpPr>
          <p:cNvPr id="4" name="Footer Placeholder 3">
            <a:extLst>
              <a:ext uri="{FF2B5EF4-FFF2-40B4-BE49-F238E27FC236}">
                <a16:creationId xmlns:a16="http://schemas.microsoft.com/office/drawing/2014/main" id="{6B24DD3C-DF19-8BC0-885B-A9E1903F126A}"/>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301932923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061960" cy="838200"/>
          </a:xfrm>
        </p:spPr>
        <p:txBody>
          <a:bodyPr>
            <a:normAutofit/>
          </a:bodyPr>
          <a:lstStyle/>
          <a:p>
            <a:r>
              <a:rPr lang="en-US" dirty="0"/>
              <a:t>The Status Output</a:t>
            </a:r>
          </a:p>
        </p:txBody>
      </p:sp>
      <p:sp>
        <p:nvSpPr>
          <p:cNvPr id="3" name="Content Placeholder 2"/>
          <p:cNvSpPr>
            <a:spLocks noGrp="1"/>
          </p:cNvSpPr>
          <p:nvPr>
            <p:ph idx="1"/>
          </p:nvPr>
        </p:nvSpPr>
        <p:spPr>
          <a:xfrm>
            <a:off x="609601" y="3581400"/>
            <a:ext cx="8991602" cy="2057400"/>
          </a:xfrm>
        </p:spPr>
        <p:txBody>
          <a:bodyPr>
            <a:normAutofit/>
          </a:bodyPr>
          <a:lstStyle/>
          <a:p>
            <a:r>
              <a:rPr lang="en-US" sz="2400" dirty="0"/>
              <a:t>To reference if the element “Pump” was operating, you could write either of the following conditional expressions (e.g., in a selector or expression):</a:t>
            </a:r>
          </a:p>
          <a:p>
            <a:pPr marL="635508" lvl="1" indent="-342900"/>
            <a:r>
              <a:rPr lang="en-US" sz="2200" dirty="0"/>
              <a:t>Pump = 0</a:t>
            </a:r>
          </a:p>
          <a:p>
            <a:pPr marL="635508" lvl="1" indent="-342900"/>
            <a:r>
              <a:rPr lang="en-US" sz="2200" dirty="0"/>
              <a:t>Pump = </a:t>
            </a:r>
            <a:r>
              <a:rPr lang="en-US" sz="2200" dirty="0" err="1"/>
              <a:t>RL_Operating</a:t>
            </a:r>
            <a:endParaRPr lang="en-US" sz="2200" dirty="0"/>
          </a:p>
          <a:p>
            <a:pPr marL="578358" lvl="1" indent="-285750">
              <a:buFont typeface="Courier New" panose="02070309020205020404" pitchFamily="49" charset="0"/>
              <a:buChar char="o"/>
            </a:pPr>
            <a:endParaRPr lang="en-US" sz="2200" dirty="0">
              <a:latin typeface="+mj-lt"/>
            </a:endParaRP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209939938"/>
              </p:ext>
            </p:extLst>
          </p:nvPr>
        </p:nvGraphicFramePr>
        <p:xfrm>
          <a:off x="2438401" y="1295400"/>
          <a:ext cx="6096001" cy="1752600"/>
        </p:xfrm>
        <a:graphic>
          <a:graphicData uri="http://schemas.openxmlformats.org/drawingml/2006/table">
            <a:tbl>
              <a:tblPr firstRow="1" firstCol="1" bandRow="1">
                <a:tableStyleId>{5C22544A-7EE6-4342-B048-85BDC9FD1C3A}</a:tableStyleId>
              </a:tblPr>
              <a:tblGrid>
                <a:gridCol w="1012077">
                  <a:extLst>
                    <a:ext uri="{9D8B030D-6E8A-4147-A177-3AD203B41FA5}">
                      <a16:colId xmlns:a16="http://schemas.microsoft.com/office/drawing/2014/main" val="20000"/>
                    </a:ext>
                  </a:extLst>
                </a:gridCol>
                <a:gridCol w="3276306">
                  <a:extLst>
                    <a:ext uri="{9D8B030D-6E8A-4147-A177-3AD203B41FA5}">
                      <a16:colId xmlns:a16="http://schemas.microsoft.com/office/drawing/2014/main" val="20001"/>
                    </a:ext>
                  </a:extLst>
                </a:gridCol>
                <a:gridCol w="1807618">
                  <a:extLst>
                    <a:ext uri="{9D8B030D-6E8A-4147-A177-3AD203B41FA5}">
                      <a16:colId xmlns:a16="http://schemas.microsoft.com/office/drawing/2014/main" val="20002"/>
                    </a:ext>
                  </a:extLst>
                </a:gridCol>
              </a:tblGrid>
              <a:tr h="292100">
                <a:tc>
                  <a:txBody>
                    <a:bodyPr/>
                    <a:lstStyle/>
                    <a:p>
                      <a:pPr marL="0" marR="0">
                        <a:lnSpc>
                          <a:spcPct val="107000"/>
                        </a:lnSpc>
                        <a:spcBef>
                          <a:spcPts val="0"/>
                        </a:spcBef>
                        <a:spcAft>
                          <a:spcPts val="0"/>
                        </a:spcAft>
                      </a:pPr>
                      <a:r>
                        <a:rPr lang="en-US" sz="1600" dirty="0">
                          <a:effectLst/>
                        </a:rPr>
                        <a:t>Status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Definition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Name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292100">
                <a:tc>
                  <a:txBody>
                    <a:bodyPr/>
                    <a:lstStyle/>
                    <a:p>
                      <a:pPr marL="0" marR="0">
                        <a:lnSpc>
                          <a:spcPct val="107000"/>
                        </a:lnSpc>
                        <a:spcBef>
                          <a:spcPts val="0"/>
                        </a:spcBef>
                        <a:spcAft>
                          <a:spcPts val="0"/>
                        </a:spcAft>
                      </a:pPr>
                      <a:r>
                        <a:rPr lang="en-US" sz="1600" dirty="0">
                          <a:effectLst/>
                        </a:rPr>
                        <a:t>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Operating</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a:effectLst/>
                        </a:rPr>
                        <a:t>RL_Operating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292100">
                <a:tc>
                  <a:txBody>
                    <a:bodyPr/>
                    <a:lstStyle/>
                    <a:p>
                      <a:pPr marL="0" marR="0">
                        <a:lnSpc>
                          <a:spcPct val="107000"/>
                        </a:lnSpc>
                        <a:spcBef>
                          <a:spcPts val="0"/>
                        </a:spcBef>
                        <a:spcAft>
                          <a:spcPts val="0"/>
                        </a:spcAft>
                      </a:pPr>
                      <a:r>
                        <a:rPr lang="en-US" sz="1600">
                          <a:effectLst/>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Preventive maintenance underway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a:effectLst/>
                        </a:rPr>
                        <a:t>RL_PM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292100">
                <a:tc>
                  <a:txBody>
                    <a:bodyPr/>
                    <a:lstStyle/>
                    <a:p>
                      <a:pPr marL="0" marR="0">
                        <a:lnSpc>
                          <a:spcPct val="107000"/>
                        </a:lnSpc>
                        <a:spcBef>
                          <a:spcPts val="0"/>
                        </a:spcBef>
                        <a:spcAft>
                          <a:spcPts val="0"/>
                        </a:spcAft>
                      </a:pPr>
                      <a:r>
                        <a:rPr lang="en-US" sz="1600">
                          <a:effectLst/>
                        </a:rPr>
                        <a:t>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Failed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a:effectLst/>
                        </a:rPr>
                        <a:t>RL_IntReqFail</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292100">
                <a:tc>
                  <a:txBody>
                    <a:bodyPr/>
                    <a:lstStyle/>
                    <a:p>
                      <a:pPr marL="0" marR="0">
                        <a:lnSpc>
                          <a:spcPct val="107000"/>
                        </a:lnSpc>
                        <a:spcBef>
                          <a:spcPts val="0"/>
                        </a:spcBef>
                        <a:spcAft>
                          <a:spcPts val="0"/>
                        </a:spcAft>
                      </a:pPr>
                      <a:r>
                        <a:rPr lang="en-US" sz="1600">
                          <a:effectLst/>
                        </a:rPr>
                        <a:t>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External requirement unmet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err="1">
                          <a:effectLst/>
                        </a:rPr>
                        <a:t>RL_ExtReqFail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292100">
                <a:tc>
                  <a:txBody>
                    <a:bodyPr/>
                    <a:lstStyle/>
                    <a:p>
                      <a:pPr marL="0" marR="0">
                        <a:lnSpc>
                          <a:spcPct val="107000"/>
                        </a:lnSpc>
                        <a:spcBef>
                          <a:spcPts val="0"/>
                        </a:spcBef>
                        <a:spcAft>
                          <a:spcPts val="0"/>
                        </a:spcAft>
                      </a:pPr>
                      <a:r>
                        <a:rPr lang="en-US" sz="1600">
                          <a:effectLst/>
                        </a:rPr>
                        <a:t>4</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a:effectLst/>
                        </a:rPr>
                        <a:t>Off</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err="1">
                          <a:effectLst/>
                        </a:rPr>
                        <a:t>RL_Off</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bl>
          </a:graphicData>
        </a:graphic>
      </p:graphicFrame>
      <p:sp>
        <p:nvSpPr>
          <p:cNvPr id="5" name="Footer Placeholder 4">
            <a:extLst>
              <a:ext uri="{FF2B5EF4-FFF2-40B4-BE49-F238E27FC236}">
                <a16:creationId xmlns:a16="http://schemas.microsoft.com/office/drawing/2014/main" id="{BAA36F5A-B78B-F5F6-FEC0-04EFD7F6A612}"/>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333582343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7000" t="-27000" r="-7000" b="27000"/>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524000" y="1524000"/>
            <a:ext cx="9144000" cy="1075449"/>
          </a:xfrm>
        </p:spPr>
        <p:txBody>
          <a:bodyPr/>
          <a:lstStyle/>
          <a:p>
            <a:pPr algn="ctr"/>
            <a:r>
              <a:rPr lang="en-US" dirty="0"/>
              <a:t>Introduction to Reliability Modeling in GoldSim</a:t>
            </a:r>
          </a:p>
        </p:txBody>
      </p:sp>
      <p:sp>
        <p:nvSpPr>
          <p:cNvPr id="5" name="Text Placeholder 4"/>
          <p:cNvSpPr>
            <a:spLocks noGrp="1"/>
          </p:cNvSpPr>
          <p:nvPr>
            <p:ph type="subTitle" idx="1"/>
          </p:nvPr>
        </p:nvSpPr>
        <p:spPr>
          <a:xfrm>
            <a:off x="1524000" y="2819400"/>
            <a:ext cx="9144000" cy="626034"/>
          </a:xfrm>
        </p:spPr>
        <p:txBody>
          <a:bodyPr>
            <a:normAutofit/>
          </a:bodyPr>
          <a:lstStyle/>
          <a:p>
            <a:r>
              <a:rPr lang="en-US" dirty="0"/>
              <a:t>Rick Kossik</a:t>
            </a:r>
          </a:p>
        </p:txBody>
      </p:sp>
    </p:spTree>
    <p:extLst>
      <p:ext uri="{BB962C8B-B14F-4D97-AF65-F5344CB8AC3E}">
        <p14:creationId xmlns:p14="http://schemas.microsoft.com/office/powerpoint/2010/main" val="372134351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763000" cy="838200"/>
          </a:xfrm>
        </p:spPr>
        <p:txBody>
          <a:bodyPr>
            <a:normAutofit/>
          </a:bodyPr>
          <a:lstStyle/>
          <a:p>
            <a:r>
              <a:rPr lang="en-US" dirty="0"/>
              <a:t>Some More Complex Applications</a:t>
            </a:r>
          </a:p>
        </p:txBody>
      </p:sp>
      <p:sp>
        <p:nvSpPr>
          <p:cNvPr id="3" name="Content Placeholder 2"/>
          <p:cNvSpPr>
            <a:spLocks noGrp="1"/>
          </p:cNvSpPr>
          <p:nvPr>
            <p:ph idx="1"/>
          </p:nvPr>
        </p:nvSpPr>
        <p:spPr>
          <a:xfrm>
            <a:off x="228600" y="1447800"/>
            <a:ext cx="9738361" cy="1459951"/>
          </a:xfrm>
        </p:spPr>
        <p:txBody>
          <a:bodyPr/>
          <a:lstStyle/>
          <a:p>
            <a:r>
              <a:rPr lang="en-US" sz="2400" dirty="0"/>
              <a:t>Closed circuit grinding mill, used in many mine processing plants. There are 3 mills are available, and the process requires at least 2 be operating at any one time to maintain the required production rate. </a:t>
            </a:r>
          </a:p>
          <a:p>
            <a:r>
              <a:rPr lang="en-US" sz="2400" dirty="0"/>
              <a:t>An unmanned planetary mission.</a:t>
            </a:r>
            <a:endParaRPr lang="en-US" dirty="0"/>
          </a:p>
        </p:txBody>
      </p:sp>
      <p:sp>
        <p:nvSpPr>
          <p:cNvPr id="4" name="Footer Placeholder 3">
            <a:extLst>
              <a:ext uri="{FF2B5EF4-FFF2-40B4-BE49-F238E27FC236}">
                <a16:creationId xmlns:a16="http://schemas.microsoft.com/office/drawing/2014/main" id="{8C8114D0-7590-E8F7-46A8-FB9BA4BB9CC6}"/>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3827946586"/>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5334000" cy="838200"/>
          </a:xfrm>
        </p:spPr>
        <p:txBody>
          <a:bodyPr>
            <a:normAutofit/>
          </a:bodyPr>
          <a:lstStyle/>
          <a:p>
            <a:r>
              <a:rPr lang="en-US" dirty="0"/>
              <a:t>Learn More</a:t>
            </a:r>
          </a:p>
        </p:txBody>
      </p:sp>
      <p:sp>
        <p:nvSpPr>
          <p:cNvPr id="3" name="Content Placeholder 2"/>
          <p:cNvSpPr>
            <a:spLocks noGrp="1"/>
          </p:cNvSpPr>
          <p:nvPr>
            <p:ph idx="1"/>
          </p:nvPr>
        </p:nvSpPr>
        <p:spPr>
          <a:xfrm>
            <a:off x="381000" y="1295400"/>
            <a:ext cx="10515600" cy="3063467"/>
          </a:xfrm>
        </p:spPr>
        <p:txBody>
          <a:bodyPr/>
          <a:lstStyle/>
          <a:p>
            <a:r>
              <a:rPr lang="en-US" sz="2400" dirty="0"/>
              <a:t>Experiment with the Reliability Module</a:t>
            </a:r>
          </a:p>
          <a:p>
            <a:pPr marL="635508" lvl="1" indent="-342900"/>
            <a:r>
              <a:rPr lang="en-US" sz="2200" dirty="0"/>
              <a:t>All GoldSim copies have a “Learning Edition” of the Reliability Module that allows up to 10 reliability elements.  This is sufficient to experiment with and often build real models</a:t>
            </a:r>
          </a:p>
          <a:p>
            <a:r>
              <a:rPr lang="en-US" sz="2400" dirty="0"/>
              <a:t>Read Reliability White Paper</a:t>
            </a:r>
          </a:p>
          <a:p>
            <a:r>
              <a:rPr lang="en-US" sz="2400" dirty="0"/>
              <a:t>Read Reliability User’s Manual</a:t>
            </a:r>
          </a:p>
          <a:p>
            <a:pPr marL="635508" lvl="1" indent="-342900"/>
            <a:r>
              <a:rPr lang="en-US" sz="2200" dirty="0"/>
              <a:t>Relatively short and includes lots of examples</a:t>
            </a:r>
          </a:p>
          <a:p>
            <a:endParaRPr lang="en-US" dirty="0"/>
          </a:p>
        </p:txBody>
      </p:sp>
      <p:sp>
        <p:nvSpPr>
          <p:cNvPr id="4" name="Footer Placeholder 3">
            <a:extLst>
              <a:ext uri="{FF2B5EF4-FFF2-40B4-BE49-F238E27FC236}">
                <a16:creationId xmlns:a16="http://schemas.microsoft.com/office/drawing/2014/main" id="{D198E1AE-AE31-0C48-45D6-59DE28436B4B}"/>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4296242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Outline</a:t>
            </a:r>
          </a:p>
        </p:txBody>
      </p:sp>
      <p:sp>
        <p:nvSpPr>
          <p:cNvPr id="3" name="Content Placeholder 2"/>
          <p:cNvSpPr>
            <a:spLocks noGrp="1"/>
          </p:cNvSpPr>
          <p:nvPr>
            <p:ph idx="1"/>
          </p:nvPr>
        </p:nvSpPr>
        <p:spPr>
          <a:xfrm>
            <a:off x="685800" y="1447800"/>
            <a:ext cx="9204961" cy="3347648"/>
          </a:xfrm>
        </p:spPr>
        <p:txBody>
          <a:bodyPr/>
          <a:lstStyle/>
          <a:p>
            <a:r>
              <a:rPr lang="en-US" altLang="en-US" sz="2400" dirty="0"/>
              <a:t>What is </a:t>
            </a:r>
            <a:r>
              <a:rPr lang="en-US" altLang="en-US" sz="2400" b="1" i="1" dirty="0">
                <a:solidFill>
                  <a:srgbClr val="FF0000"/>
                </a:solidFill>
              </a:rPr>
              <a:t>reliability modeling</a:t>
            </a:r>
            <a:r>
              <a:rPr lang="en-US" altLang="en-US" sz="2400" dirty="0"/>
              <a:t>?</a:t>
            </a:r>
          </a:p>
          <a:p>
            <a:r>
              <a:rPr lang="en-US" altLang="en-US" sz="2400" dirty="0"/>
              <a:t>What is the Reliability Module?</a:t>
            </a:r>
          </a:p>
          <a:p>
            <a:pPr marL="637096" lvl="1" indent="-344488"/>
            <a:r>
              <a:rPr lang="en-US" altLang="en-US" sz="2000" dirty="0"/>
              <a:t>Modeling failures (and repairs)</a:t>
            </a:r>
          </a:p>
          <a:p>
            <a:r>
              <a:rPr lang="en-US" altLang="en-US" sz="2400" dirty="0"/>
              <a:t>Modeling the consequences of failures</a:t>
            </a:r>
          </a:p>
          <a:p>
            <a:pPr marL="637096" lvl="1" indent="-344488"/>
            <a:r>
              <a:rPr lang="en-US" altLang="en-US" sz="2200" dirty="0"/>
              <a:t>Linking the Reliability Module to the rest of your model</a:t>
            </a:r>
          </a:p>
          <a:p>
            <a:r>
              <a:rPr lang="en-US" altLang="en-US" sz="2400" dirty="0"/>
              <a:t>Some advanced examples</a:t>
            </a:r>
          </a:p>
          <a:p>
            <a:endParaRPr lang="en-US" dirty="0"/>
          </a:p>
          <a:p>
            <a:endParaRPr lang="en-US" dirty="0"/>
          </a:p>
        </p:txBody>
      </p:sp>
      <p:sp>
        <p:nvSpPr>
          <p:cNvPr id="4" name="Footer Placeholder 3">
            <a:extLst>
              <a:ext uri="{FF2B5EF4-FFF2-40B4-BE49-F238E27FC236}">
                <a16:creationId xmlns:a16="http://schemas.microsoft.com/office/drawing/2014/main" id="{2BE18FF3-74E0-7A77-0965-E4FA13DDCFEB}"/>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409288753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Reliability Modeling</a:t>
            </a:r>
          </a:p>
        </p:txBody>
      </p:sp>
      <p:sp>
        <p:nvSpPr>
          <p:cNvPr id="3" name="Content Placeholder 2"/>
          <p:cNvSpPr>
            <a:spLocks noGrp="1"/>
          </p:cNvSpPr>
          <p:nvPr>
            <p:ph idx="1"/>
          </p:nvPr>
        </p:nvSpPr>
        <p:spPr>
          <a:xfrm>
            <a:off x="457200" y="1600200"/>
            <a:ext cx="9433561" cy="4649894"/>
          </a:xfrm>
        </p:spPr>
        <p:txBody>
          <a:bodyPr>
            <a:normAutofit/>
          </a:bodyPr>
          <a:lstStyle/>
          <a:p>
            <a:r>
              <a:rPr lang="en-US" altLang="en-US" sz="2400" b="1" i="1" dirty="0">
                <a:solidFill>
                  <a:srgbClr val="FF0000"/>
                </a:solidFill>
              </a:rPr>
              <a:t>Reliability modeling </a:t>
            </a:r>
            <a:r>
              <a:rPr lang="en-US" altLang="en-US" sz="2400" dirty="0"/>
              <a:t>involves modeling the ways that systems can fail (and be repaired) in order to help determine how to increase their design life, and eliminate or reduce the likelihood of failures, downtime and safety risks. </a:t>
            </a:r>
          </a:p>
          <a:p>
            <a:r>
              <a:rPr lang="en-US" altLang="en-US" sz="2400" dirty="0"/>
              <a:t>The output of these models typically consists of predictions of measures such as </a:t>
            </a:r>
            <a:r>
              <a:rPr lang="en-US" altLang="en-US" sz="2400" b="1" i="1" dirty="0">
                <a:solidFill>
                  <a:srgbClr val="FF0000"/>
                </a:solidFill>
              </a:rPr>
              <a:t>reliability</a:t>
            </a:r>
            <a:r>
              <a:rPr lang="en-US" altLang="en-US" sz="2400" dirty="0">
                <a:solidFill>
                  <a:srgbClr val="FF0000"/>
                </a:solidFill>
              </a:rPr>
              <a:t> </a:t>
            </a:r>
            <a:r>
              <a:rPr lang="en-US" altLang="en-US" sz="2400" dirty="0"/>
              <a:t>(the probability that a component or system will perform its required function over a specified time period) and </a:t>
            </a:r>
            <a:r>
              <a:rPr lang="en-US" altLang="en-US" sz="2400" b="1" i="1" dirty="0">
                <a:solidFill>
                  <a:srgbClr val="FF0000"/>
                </a:solidFill>
              </a:rPr>
              <a:t>availability</a:t>
            </a:r>
            <a:r>
              <a:rPr lang="en-US" altLang="en-US" sz="2400" dirty="0">
                <a:solidFill>
                  <a:srgbClr val="FF0000"/>
                </a:solidFill>
              </a:rPr>
              <a:t> </a:t>
            </a:r>
            <a:r>
              <a:rPr lang="en-US" altLang="en-US" sz="2400" dirty="0"/>
              <a:t>(the probability that a component or system is performing its required function at any given time). </a:t>
            </a:r>
          </a:p>
          <a:p>
            <a:endParaRPr lang="en-US" dirty="0"/>
          </a:p>
        </p:txBody>
      </p:sp>
      <p:sp>
        <p:nvSpPr>
          <p:cNvPr id="4" name="Footer Placeholder 3">
            <a:extLst>
              <a:ext uri="{FF2B5EF4-FFF2-40B4-BE49-F238E27FC236}">
                <a16:creationId xmlns:a16="http://schemas.microsoft.com/office/drawing/2014/main" id="{B1ADDF70-E48D-3DC3-44A6-17BC108B8510}"/>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385533043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Why Do Reliability Modeling?</a:t>
            </a:r>
          </a:p>
        </p:txBody>
      </p:sp>
      <p:sp>
        <p:nvSpPr>
          <p:cNvPr id="3" name="Content Placeholder 2"/>
          <p:cNvSpPr>
            <a:spLocks noGrp="1"/>
          </p:cNvSpPr>
          <p:nvPr>
            <p:ph idx="1"/>
          </p:nvPr>
        </p:nvSpPr>
        <p:spPr>
          <a:xfrm>
            <a:off x="533400" y="1522306"/>
            <a:ext cx="9677401" cy="4573694"/>
          </a:xfrm>
        </p:spPr>
        <p:txBody>
          <a:bodyPr>
            <a:normAutofit/>
          </a:bodyPr>
          <a:lstStyle/>
          <a:p>
            <a:r>
              <a:rPr lang="en-US" altLang="en-US" sz="2400" b="1" i="1" dirty="0">
                <a:solidFill>
                  <a:srgbClr val="FF0000"/>
                </a:solidFill>
              </a:rPr>
              <a:t>Reliability</a:t>
            </a:r>
            <a:r>
              <a:rPr lang="en-US" altLang="en-US" sz="2400" dirty="0">
                <a:solidFill>
                  <a:srgbClr val="FF0000"/>
                </a:solidFill>
              </a:rPr>
              <a:t> </a:t>
            </a:r>
            <a:r>
              <a:rPr lang="en-US" altLang="en-US" sz="2400" dirty="0"/>
              <a:t>and </a:t>
            </a:r>
            <a:r>
              <a:rPr lang="en-US" altLang="en-US" sz="2400" b="1" i="1" dirty="0">
                <a:solidFill>
                  <a:srgbClr val="FF0000"/>
                </a:solidFill>
              </a:rPr>
              <a:t>availability</a:t>
            </a:r>
            <a:r>
              <a:rPr lang="en-US" altLang="en-US" sz="2400" dirty="0">
                <a:solidFill>
                  <a:srgbClr val="FF0000"/>
                </a:solidFill>
              </a:rPr>
              <a:t> </a:t>
            </a:r>
            <a:r>
              <a:rPr lang="en-US" altLang="en-US" sz="2400" dirty="0"/>
              <a:t>may sometimes be of interest themselves (e.g., a system might need to meet a certain specification).</a:t>
            </a:r>
          </a:p>
          <a:p>
            <a:r>
              <a:rPr lang="en-US" altLang="en-US" sz="2400" dirty="0"/>
              <a:t>More importantly, reliability and availability ultimately affect </a:t>
            </a:r>
            <a:r>
              <a:rPr lang="en-US" altLang="en-US" sz="2400" b="1" i="1" dirty="0">
                <a:solidFill>
                  <a:srgbClr val="FF0000"/>
                </a:solidFill>
              </a:rPr>
              <a:t>system performance </a:t>
            </a:r>
            <a:r>
              <a:rPr lang="en-US" altLang="en-US" sz="2400" dirty="0"/>
              <a:t>(e.g., throughput, warranty costs and/or maintenance costs).</a:t>
            </a:r>
          </a:p>
          <a:p>
            <a:r>
              <a:rPr lang="en-US" altLang="en-US" sz="2400" dirty="0"/>
              <a:t>Moreover, failures can result in </a:t>
            </a:r>
            <a:r>
              <a:rPr lang="en-US" altLang="en-US" sz="2400" b="1" i="1" dirty="0">
                <a:solidFill>
                  <a:srgbClr val="FF0000"/>
                </a:solidFill>
              </a:rPr>
              <a:t>serious (and sometimes catastrophic) consequences.</a:t>
            </a:r>
          </a:p>
          <a:p>
            <a:r>
              <a:rPr lang="en-US" altLang="en-US" sz="2400" dirty="0"/>
              <a:t>Reliability modeling can be used to identifying key sources of </a:t>
            </a:r>
            <a:r>
              <a:rPr lang="en-US" altLang="en-US" sz="2400" b="1" i="1" dirty="0">
                <a:solidFill>
                  <a:srgbClr val="FF0000"/>
                </a:solidFill>
              </a:rPr>
              <a:t>unreliability</a:t>
            </a:r>
            <a:r>
              <a:rPr lang="en-US" altLang="en-US" sz="2400" dirty="0">
                <a:solidFill>
                  <a:srgbClr val="FF0000"/>
                </a:solidFill>
              </a:rPr>
              <a:t> </a:t>
            </a:r>
            <a:r>
              <a:rPr lang="en-US" altLang="en-US" sz="2400" dirty="0">
                <a:solidFill>
                  <a:schemeClr val="tx1"/>
                </a:solidFill>
              </a:rPr>
              <a:t>and subsequently help design systems that improve performance.</a:t>
            </a:r>
            <a:endParaRPr lang="en-US" altLang="en-US" sz="2400" dirty="0">
              <a:solidFill>
                <a:srgbClr val="FF0000"/>
              </a:solidFill>
            </a:endParaRPr>
          </a:p>
          <a:p>
            <a:endParaRPr lang="en-US" dirty="0"/>
          </a:p>
        </p:txBody>
      </p:sp>
      <p:sp>
        <p:nvSpPr>
          <p:cNvPr id="4" name="Footer Placeholder 3">
            <a:extLst>
              <a:ext uri="{FF2B5EF4-FFF2-40B4-BE49-F238E27FC236}">
                <a16:creationId xmlns:a16="http://schemas.microsoft.com/office/drawing/2014/main" id="{BF02B766-5A40-E9E1-4020-FF5584CBBE05}"/>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149943909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1"/>
            <a:ext cx="9509760" cy="838200"/>
          </a:xfrm>
        </p:spPr>
        <p:txBody>
          <a:bodyPr>
            <a:normAutofit fontScale="90000"/>
          </a:bodyPr>
          <a:lstStyle/>
          <a:p>
            <a:r>
              <a:rPr lang="en-US" dirty="0"/>
              <a:t>How is Reliability Modeling Carried Out?</a:t>
            </a:r>
          </a:p>
        </p:txBody>
      </p:sp>
      <p:sp>
        <p:nvSpPr>
          <p:cNvPr id="3" name="Content Placeholder 2"/>
          <p:cNvSpPr>
            <a:spLocks noGrp="1"/>
          </p:cNvSpPr>
          <p:nvPr>
            <p:ph idx="1"/>
          </p:nvPr>
        </p:nvSpPr>
        <p:spPr>
          <a:xfrm>
            <a:off x="381000" y="1522306"/>
            <a:ext cx="9829801" cy="3659294"/>
          </a:xfrm>
        </p:spPr>
        <p:txBody>
          <a:bodyPr>
            <a:normAutofit/>
          </a:bodyPr>
          <a:lstStyle/>
          <a:p>
            <a:r>
              <a:rPr lang="en-US" altLang="en-US" sz="2400" dirty="0"/>
              <a:t>Traditionally, modeling approach is typically simplified (e.g., static), often using closed-form solutions and other analytical approaches.</a:t>
            </a:r>
          </a:p>
          <a:p>
            <a:r>
              <a:rPr lang="en-US" altLang="en-US" sz="2400" dirty="0"/>
              <a:t>GoldSim approach is relatively unique, as for historic reasons, simulation is not commonly used.</a:t>
            </a:r>
          </a:p>
          <a:p>
            <a:pPr marL="637096" lvl="1" indent="-344488"/>
            <a:r>
              <a:rPr lang="en-US" altLang="en-US" sz="2200" dirty="0"/>
              <a:t>Simulation allows for realistic representation of complex dynamics and the consequences of failure.</a:t>
            </a:r>
          </a:p>
          <a:p>
            <a:endParaRPr lang="en-US" dirty="0"/>
          </a:p>
        </p:txBody>
      </p:sp>
      <p:sp>
        <p:nvSpPr>
          <p:cNvPr id="4" name="Footer Placeholder 3">
            <a:extLst>
              <a:ext uri="{FF2B5EF4-FFF2-40B4-BE49-F238E27FC236}">
                <a16:creationId xmlns:a16="http://schemas.microsoft.com/office/drawing/2014/main" id="{95A74BD5-8EC6-9C81-0363-E5E22F29C83A}"/>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61087208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10515600" cy="1325563"/>
          </a:xfrm>
        </p:spPr>
        <p:txBody>
          <a:bodyPr/>
          <a:lstStyle/>
          <a:p>
            <a:r>
              <a:rPr lang="en-US" dirty="0"/>
              <a:t>Reliability Modeling in GoldSim</a:t>
            </a:r>
          </a:p>
        </p:txBody>
      </p:sp>
      <p:sp>
        <p:nvSpPr>
          <p:cNvPr id="3" name="Content Placeholder 2"/>
          <p:cNvSpPr>
            <a:spLocks noGrp="1"/>
          </p:cNvSpPr>
          <p:nvPr>
            <p:ph idx="1"/>
          </p:nvPr>
        </p:nvSpPr>
        <p:spPr>
          <a:xfrm>
            <a:off x="685800" y="1219200"/>
            <a:ext cx="8900161" cy="838200"/>
          </a:xfrm>
        </p:spPr>
        <p:txBody>
          <a:bodyPr>
            <a:noAutofit/>
          </a:bodyPr>
          <a:lstStyle/>
          <a:p>
            <a:r>
              <a:rPr lang="en-US" altLang="en-US" sz="2400" dirty="0"/>
              <a:t>Relies heavily on discrete event modeling, since failures (and repairs) are </a:t>
            </a:r>
            <a:r>
              <a:rPr lang="en-US" altLang="en-US" sz="2400" b="1" i="1" dirty="0">
                <a:solidFill>
                  <a:srgbClr val="FF0000"/>
                </a:solidFill>
              </a:rPr>
              <a:t>sudden events</a:t>
            </a:r>
            <a:r>
              <a:rPr lang="en-US" altLang="en-US" sz="2400" dirty="0">
                <a:solidFill>
                  <a:schemeClr val="tx1"/>
                </a:solidFill>
              </a:rPr>
              <a:t>. You therefore must be familiar with GoldSim’s event modeling features.</a:t>
            </a:r>
          </a:p>
          <a:p>
            <a:r>
              <a:rPr lang="en-US" altLang="en-US" sz="2400" dirty="0"/>
              <a:t>The </a:t>
            </a:r>
            <a:r>
              <a:rPr lang="en-US" altLang="en-US" sz="2400" b="1" i="1" dirty="0">
                <a:solidFill>
                  <a:srgbClr val="FF0000"/>
                </a:solidFill>
              </a:rPr>
              <a:t>Reliability Module </a:t>
            </a:r>
            <a:r>
              <a:rPr lang="en-US" altLang="en-US" sz="2400" dirty="0"/>
              <a:t>provides two special </a:t>
            </a:r>
            <a:r>
              <a:rPr lang="en-US" altLang="en-US" sz="2400" b="1" i="1" dirty="0">
                <a:solidFill>
                  <a:srgbClr val="FF0000"/>
                </a:solidFill>
              </a:rPr>
              <a:t>reliability elements</a:t>
            </a:r>
            <a:r>
              <a:rPr lang="en-US" altLang="en-US" sz="2400" dirty="0"/>
              <a:t> for building reliability models.</a:t>
            </a:r>
            <a:endParaRPr lang="en-US" sz="2400" dirty="0"/>
          </a:p>
          <a:p>
            <a:endParaRPr lang="en-US" sz="2400" dirty="0">
              <a:solidFill>
                <a:srgbClr val="FF0000"/>
              </a:solidFill>
            </a:endParaRPr>
          </a:p>
        </p:txBody>
      </p:sp>
      <p:sp>
        <p:nvSpPr>
          <p:cNvPr id="5" name="Content Placeholder 2"/>
          <p:cNvSpPr txBox="1">
            <a:spLocks/>
          </p:cNvSpPr>
          <p:nvPr/>
        </p:nvSpPr>
        <p:spPr>
          <a:xfrm>
            <a:off x="3352800" y="3200400"/>
            <a:ext cx="5852160" cy="291465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altLang="en-US" sz="2400" dirty="0">
                <a:latin typeface="Aptos" panose="020B0004020202020204" pitchFamily="34" charset="0"/>
              </a:rPr>
              <a:t>The </a:t>
            </a:r>
            <a:r>
              <a:rPr lang="en-US" altLang="en-US" sz="2400" b="1" i="1" dirty="0">
                <a:solidFill>
                  <a:srgbClr val="FF0000"/>
                </a:solidFill>
                <a:latin typeface="Aptos" panose="020B0004020202020204" pitchFamily="34" charset="0"/>
              </a:rPr>
              <a:t>Function</a:t>
            </a:r>
            <a:r>
              <a:rPr lang="en-US" altLang="en-US" sz="2400" dirty="0">
                <a:solidFill>
                  <a:srgbClr val="FF0000"/>
                </a:solidFill>
                <a:latin typeface="Aptos" panose="020B0004020202020204" pitchFamily="34" charset="0"/>
              </a:rPr>
              <a:t> </a:t>
            </a:r>
            <a:r>
              <a:rPr lang="en-US" altLang="en-US" sz="2400" dirty="0">
                <a:latin typeface="Aptos" panose="020B0004020202020204" pitchFamily="34" charset="0"/>
              </a:rPr>
              <a:t>element is used to model components that perform their function over time (e.g., a pump or a battery). </a:t>
            </a:r>
          </a:p>
          <a:p>
            <a:endParaRPr lang="en-US" altLang="en-US" sz="2400" dirty="0">
              <a:latin typeface="Aptos" panose="020B0004020202020204" pitchFamily="34" charset="0"/>
            </a:endParaRPr>
          </a:p>
          <a:p>
            <a:r>
              <a:rPr lang="en-US" altLang="en-US" sz="2400" dirty="0">
                <a:latin typeface="Aptos" panose="020B0004020202020204" pitchFamily="34" charset="0"/>
              </a:rPr>
              <a:t>The </a:t>
            </a:r>
            <a:r>
              <a:rPr lang="en-US" altLang="en-US" sz="2400" b="1" i="1" dirty="0">
                <a:solidFill>
                  <a:srgbClr val="FF0000"/>
                </a:solidFill>
                <a:latin typeface="Aptos" panose="020B0004020202020204" pitchFamily="34" charset="0"/>
              </a:rPr>
              <a:t>Action</a:t>
            </a:r>
            <a:r>
              <a:rPr lang="en-US" altLang="en-US" sz="2400" dirty="0">
                <a:solidFill>
                  <a:srgbClr val="FF0000"/>
                </a:solidFill>
                <a:latin typeface="Aptos" panose="020B0004020202020204" pitchFamily="34" charset="0"/>
              </a:rPr>
              <a:t> </a:t>
            </a:r>
            <a:r>
              <a:rPr lang="en-US" altLang="en-US" sz="2400" dirty="0">
                <a:latin typeface="Aptos" panose="020B0004020202020204" pitchFamily="34" charset="0"/>
              </a:rPr>
              <a:t>element is used to model components that perform their action instantaneously (e.g., a switch or a relay).</a:t>
            </a:r>
          </a:p>
        </p:txBody>
      </p:sp>
      <p:sp>
        <p:nvSpPr>
          <p:cNvPr id="7" name="Content Placeholder 2"/>
          <p:cNvSpPr txBox="1">
            <a:spLocks/>
          </p:cNvSpPr>
          <p:nvPr/>
        </p:nvSpPr>
        <p:spPr>
          <a:xfrm>
            <a:off x="2362201" y="2362200"/>
            <a:ext cx="7543801" cy="99060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buNone/>
            </a:pPr>
            <a:endParaRPr lang="en-US" sz="2400" dirty="0">
              <a:latin typeface="+mj-lt"/>
            </a:endParaRPr>
          </a:p>
        </p:txBody>
      </p:sp>
      <p:pic>
        <p:nvPicPr>
          <p:cNvPr id="8" name="Picture 7"/>
          <p:cNvPicPr>
            <a:picLocks noChangeAspect="1"/>
          </p:cNvPicPr>
          <p:nvPr/>
        </p:nvPicPr>
        <p:blipFill>
          <a:blip r:embed="rId3"/>
          <a:stretch>
            <a:fillRect/>
          </a:stretch>
        </p:blipFill>
        <p:spPr>
          <a:xfrm>
            <a:off x="1752600" y="3276600"/>
            <a:ext cx="990600" cy="1123667"/>
          </a:xfrm>
          <a:prstGeom prst="rect">
            <a:avLst/>
          </a:prstGeom>
        </p:spPr>
      </p:pic>
      <p:pic>
        <p:nvPicPr>
          <p:cNvPr id="9" name="Picture 8"/>
          <p:cNvPicPr>
            <a:picLocks noChangeAspect="1"/>
          </p:cNvPicPr>
          <p:nvPr/>
        </p:nvPicPr>
        <p:blipFill>
          <a:blip r:embed="rId4"/>
          <a:stretch>
            <a:fillRect/>
          </a:stretch>
        </p:blipFill>
        <p:spPr>
          <a:xfrm>
            <a:off x="1782170" y="4876801"/>
            <a:ext cx="931460" cy="1138451"/>
          </a:xfrm>
          <a:prstGeom prst="rect">
            <a:avLst/>
          </a:prstGeom>
        </p:spPr>
      </p:pic>
      <p:sp>
        <p:nvSpPr>
          <p:cNvPr id="4" name="Footer Placeholder 3">
            <a:extLst>
              <a:ext uri="{FF2B5EF4-FFF2-40B4-BE49-F238E27FC236}">
                <a16:creationId xmlns:a16="http://schemas.microsoft.com/office/drawing/2014/main" id="{6A798280-4DB8-EBA3-11E8-20EE8E320F9B}"/>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49875401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Reliability Elements</a:t>
            </a:r>
          </a:p>
        </p:txBody>
      </p:sp>
      <p:sp>
        <p:nvSpPr>
          <p:cNvPr id="3" name="Content Placeholder 2"/>
          <p:cNvSpPr>
            <a:spLocks noGrp="1"/>
          </p:cNvSpPr>
          <p:nvPr>
            <p:ph idx="1"/>
          </p:nvPr>
        </p:nvSpPr>
        <p:spPr>
          <a:xfrm>
            <a:off x="457200" y="1447800"/>
            <a:ext cx="9433561" cy="4726094"/>
          </a:xfrm>
        </p:spPr>
        <p:txBody>
          <a:bodyPr>
            <a:normAutofit/>
          </a:bodyPr>
          <a:lstStyle/>
          <a:p>
            <a:r>
              <a:rPr lang="en-US" sz="2400" dirty="0"/>
              <a:t>Each reliability element can exist in a number of different states, such as:</a:t>
            </a:r>
          </a:p>
          <a:p>
            <a:pPr marL="628650" indent="-342900">
              <a:buClr>
                <a:schemeClr val="bg2"/>
              </a:buClr>
            </a:pPr>
            <a:r>
              <a:rPr lang="en-US" sz="2400" b="1" dirty="0"/>
              <a:t>Operating</a:t>
            </a:r>
            <a:r>
              <a:rPr lang="en-US" sz="2400" dirty="0"/>
              <a:t>: turned on and not failed or undergoing maintenance</a:t>
            </a:r>
          </a:p>
          <a:p>
            <a:pPr marL="628650" indent="-342900">
              <a:buClr>
                <a:schemeClr val="bg2"/>
              </a:buClr>
            </a:pPr>
            <a:r>
              <a:rPr lang="en-US" sz="2400" b="1" dirty="0"/>
              <a:t>Failed</a:t>
            </a:r>
            <a:r>
              <a:rPr lang="en-US" sz="2400" dirty="0"/>
              <a:t> (the element has an unrepaired failure mode)</a:t>
            </a:r>
          </a:p>
          <a:p>
            <a:pPr marL="628650" indent="-342900">
              <a:buClr>
                <a:schemeClr val="bg2"/>
              </a:buClr>
            </a:pPr>
            <a:r>
              <a:rPr lang="en-US" sz="2400" b="1" dirty="0"/>
              <a:t>Inoperable</a:t>
            </a:r>
            <a:r>
              <a:rPr lang="en-US" sz="2400" dirty="0"/>
              <a:t> because some other requirements are not met (e.g., its power supply is unavailable)</a:t>
            </a:r>
          </a:p>
          <a:p>
            <a:pPr marL="628650" indent="-342900">
              <a:buClr>
                <a:schemeClr val="bg2"/>
              </a:buClr>
            </a:pPr>
            <a:r>
              <a:rPr lang="en-US" sz="2400" b="1" dirty="0"/>
              <a:t>Undergoing</a:t>
            </a:r>
            <a:r>
              <a:rPr lang="en-US" sz="2400" dirty="0"/>
              <a:t> maintenance</a:t>
            </a:r>
          </a:p>
          <a:p>
            <a:pPr marL="628650" indent="-342900">
              <a:buClr>
                <a:schemeClr val="bg2"/>
              </a:buClr>
            </a:pPr>
            <a:r>
              <a:rPr lang="en-US" sz="2400" b="1" dirty="0"/>
              <a:t>Of</a:t>
            </a:r>
            <a:r>
              <a:rPr lang="en-US" sz="2400" dirty="0"/>
              <a:t>f: turned off</a:t>
            </a:r>
          </a:p>
          <a:p>
            <a:pPr>
              <a:spcBef>
                <a:spcPts val="0"/>
              </a:spcBef>
              <a:spcAft>
                <a:spcPts val="0"/>
              </a:spcAft>
            </a:pPr>
            <a:endParaRPr lang="en-US" sz="900" dirty="0"/>
          </a:p>
          <a:p>
            <a:r>
              <a:rPr lang="en-US" sz="2400" dirty="0"/>
              <a:t>Each of these states corresponds to a code (a </a:t>
            </a:r>
            <a:r>
              <a:rPr lang="en-US" sz="2400" b="1" i="1" dirty="0">
                <a:solidFill>
                  <a:srgbClr val="FF0000"/>
                </a:solidFill>
              </a:rPr>
              <a:t>status</a:t>
            </a:r>
            <a:r>
              <a:rPr lang="en-US" sz="2400" dirty="0"/>
              <a:t>) that is output by the element (an integer)</a:t>
            </a:r>
          </a:p>
          <a:p>
            <a:endParaRPr lang="en-US" dirty="0"/>
          </a:p>
        </p:txBody>
      </p:sp>
      <p:sp>
        <p:nvSpPr>
          <p:cNvPr id="4" name="Footer Placeholder 3">
            <a:extLst>
              <a:ext uri="{FF2B5EF4-FFF2-40B4-BE49-F238E27FC236}">
                <a16:creationId xmlns:a16="http://schemas.microsoft.com/office/drawing/2014/main" id="{840E9BA0-64FB-3DF1-C93E-17DD61C8F01E}"/>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228937265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8061960" cy="838200"/>
          </a:xfrm>
        </p:spPr>
        <p:txBody>
          <a:bodyPr>
            <a:normAutofit/>
          </a:bodyPr>
          <a:lstStyle/>
          <a:p>
            <a:r>
              <a:rPr lang="en-US" dirty="0"/>
              <a:t>The Status Output</a:t>
            </a:r>
          </a:p>
        </p:txBody>
      </p:sp>
      <p:graphicFrame>
        <p:nvGraphicFramePr>
          <p:cNvPr id="4" name="Table 3"/>
          <p:cNvGraphicFramePr>
            <a:graphicFrameLocks noGrp="1"/>
          </p:cNvGraphicFramePr>
          <p:nvPr>
            <p:extLst>
              <p:ext uri="{D42A27DB-BD31-4B8C-83A1-F6EECF244321}">
                <p14:modId xmlns:p14="http://schemas.microsoft.com/office/powerpoint/2010/main" val="696223457"/>
              </p:ext>
            </p:extLst>
          </p:nvPr>
        </p:nvGraphicFramePr>
        <p:xfrm>
          <a:off x="1676400" y="1905000"/>
          <a:ext cx="6858003" cy="2438400"/>
        </p:xfrm>
        <a:graphic>
          <a:graphicData uri="http://schemas.openxmlformats.org/drawingml/2006/table">
            <a:tbl>
              <a:tblPr firstRow="1" firstCol="1" bandRow="1">
                <a:tableStyleId>{5C22544A-7EE6-4342-B048-85BDC9FD1C3A}</a:tableStyleId>
              </a:tblPr>
              <a:tblGrid>
                <a:gridCol w="1138587">
                  <a:extLst>
                    <a:ext uri="{9D8B030D-6E8A-4147-A177-3AD203B41FA5}">
                      <a16:colId xmlns:a16="http://schemas.microsoft.com/office/drawing/2014/main" val="20000"/>
                    </a:ext>
                  </a:extLst>
                </a:gridCol>
                <a:gridCol w="3685845">
                  <a:extLst>
                    <a:ext uri="{9D8B030D-6E8A-4147-A177-3AD203B41FA5}">
                      <a16:colId xmlns:a16="http://schemas.microsoft.com/office/drawing/2014/main" val="20001"/>
                    </a:ext>
                  </a:extLst>
                </a:gridCol>
                <a:gridCol w="2033571">
                  <a:extLst>
                    <a:ext uri="{9D8B030D-6E8A-4147-A177-3AD203B41FA5}">
                      <a16:colId xmlns:a16="http://schemas.microsoft.com/office/drawing/2014/main" val="20002"/>
                    </a:ext>
                  </a:extLst>
                </a:gridCol>
              </a:tblGrid>
              <a:tr h="406400">
                <a:tc>
                  <a:txBody>
                    <a:bodyPr/>
                    <a:lstStyle/>
                    <a:p>
                      <a:pPr marL="0" marR="0">
                        <a:lnSpc>
                          <a:spcPct val="107000"/>
                        </a:lnSpc>
                        <a:spcBef>
                          <a:spcPts val="0"/>
                        </a:spcBef>
                        <a:spcAft>
                          <a:spcPts val="0"/>
                        </a:spcAft>
                      </a:pPr>
                      <a:r>
                        <a:rPr lang="en-US" sz="1600" dirty="0">
                          <a:effectLst/>
                        </a:rPr>
                        <a:t>Status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Definition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Name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406400">
                <a:tc>
                  <a:txBody>
                    <a:bodyPr/>
                    <a:lstStyle/>
                    <a:p>
                      <a:pPr marL="0" marR="0">
                        <a:lnSpc>
                          <a:spcPct val="107000"/>
                        </a:lnSpc>
                        <a:spcBef>
                          <a:spcPts val="0"/>
                        </a:spcBef>
                        <a:spcAft>
                          <a:spcPts val="0"/>
                        </a:spcAft>
                      </a:pPr>
                      <a:r>
                        <a:rPr lang="en-US" sz="1600" dirty="0">
                          <a:effectLst/>
                        </a:rPr>
                        <a:t>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Operating</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a:effectLst/>
                        </a:rPr>
                        <a:t>RL_Operating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406400">
                <a:tc>
                  <a:txBody>
                    <a:bodyPr/>
                    <a:lstStyle/>
                    <a:p>
                      <a:pPr marL="0" marR="0">
                        <a:lnSpc>
                          <a:spcPct val="107000"/>
                        </a:lnSpc>
                        <a:spcBef>
                          <a:spcPts val="0"/>
                        </a:spcBef>
                        <a:spcAft>
                          <a:spcPts val="0"/>
                        </a:spcAft>
                      </a:pPr>
                      <a:r>
                        <a:rPr lang="en-US" sz="1600">
                          <a:effectLst/>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Preventive maintenance underway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a:effectLst/>
                        </a:rPr>
                        <a:t>RL_PM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406400">
                <a:tc>
                  <a:txBody>
                    <a:bodyPr/>
                    <a:lstStyle/>
                    <a:p>
                      <a:pPr marL="0" marR="0">
                        <a:lnSpc>
                          <a:spcPct val="107000"/>
                        </a:lnSpc>
                        <a:spcBef>
                          <a:spcPts val="0"/>
                        </a:spcBef>
                        <a:spcAft>
                          <a:spcPts val="0"/>
                        </a:spcAft>
                      </a:pPr>
                      <a:r>
                        <a:rPr lang="en-US" sz="1600">
                          <a:effectLst/>
                        </a:rPr>
                        <a:t>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Failed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a:effectLst/>
                        </a:rPr>
                        <a:t>RL_IntReqFail</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406400">
                <a:tc>
                  <a:txBody>
                    <a:bodyPr/>
                    <a:lstStyle/>
                    <a:p>
                      <a:pPr marL="0" marR="0">
                        <a:lnSpc>
                          <a:spcPct val="107000"/>
                        </a:lnSpc>
                        <a:spcBef>
                          <a:spcPts val="0"/>
                        </a:spcBef>
                        <a:spcAft>
                          <a:spcPts val="0"/>
                        </a:spcAft>
                      </a:pPr>
                      <a:r>
                        <a:rPr lang="en-US" sz="1600">
                          <a:effectLst/>
                        </a:rPr>
                        <a:t>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a:effectLst/>
                        </a:rPr>
                        <a:t>External requirement unmet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err="1">
                          <a:effectLst/>
                        </a:rPr>
                        <a:t>RL_ExtReqFail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406400">
                <a:tc>
                  <a:txBody>
                    <a:bodyPr/>
                    <a:lstStyle/>
                    <a:p>
                      <a:pPr marL="0" marR="0">
                        <a:lnSpc>
                          <a:spcPct val="107000"/>
                        </a:lnSpc>
                        <a:spcBef>
                          <a:spcPts val="0"/>
                        </a:spcBef>
                        <a:spcAft>
                          <a:spcPts val="0"/>
                        </a:spcAft>
                      </a:pPr>
                      <a:r>
                        <a:rPr lang="en-US" sz="1600">
                          <a:effectLst/>
                        </a:rPr>
                        <a:t>4</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a:effectLst/>
                        </a:rPr>
                        <a:t>Off</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600" dirty="0" err="1">
                          <a:effectLst/>
                        </a:rPr>
                        <a:t>RL_Off</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bl>
          </a:graphicData>
        </a:graphic>
      </p:graphicFrame>
      <p:sp>
        <p:nvSpPr>
          <p:cNvPr id="3" name="Footer Placeholder 2">
            <a:extLst>
              <a:ext uri="{FF2B5EF4-FFF2-40B4-BE49-F238E27FC236}">
                <a16:creationId xmlns:a16="http://schemas.microsoft.com/office/drawing/2014/main" id="{6CF17222-9E8B-C49F-33AF-2F2831906BC3}"/>
              </a:ext>
            </a:extLst>
          </p:cNvPr>
          <p:cNvSpPr>
            <a:spLocks noGrp="1"/>
          </p:cNvSpPr>
          <p:nvPr>
            <p:ph type="ftr" sz="quarter" idx="11"/>
          </p:nvPr>
        </p:nvSpPr>
        <p:spPr/>
        <p:txBody>
          <a:bodyPr/>
          <a:lstStyle/>
          <a:p>
            <a:r>
              <a:rPr lang="en-US"/>
              <a:t>© GoldSim Technology Group LLC, 2024</a:t>
            </a:r>
          </a:p>
        </p:txBody>
      </p:sp>
    </p:spTree>
    <p:extLst>
      <p:ext uri="{BB962C8B-B14F-4D97-AF65-F5344CB8AC3E}">
        <p14:creationId xmlns:p14="http://schemas.microsoft.com/office/powerpoint/2010/main" val="4097363041"/>
      </p:ext>
    </p:extLst>
  </p:cSld>
  <p:clrMapOvr>
    <a:masterClrMapping/>
  </p:clrMapOvr>
  <p:transition>
    <p:wipe dir="r"/>
  </p:transition>
</p:sld>
</file>

<file path=ppt/theme/theme1.xml><?xml version="1.0" encoding="utf-8"?>
<a:theme xmlns:a="http://schemas.openxmlformats.org/drawingml/2006/main" name="GoldSim 16_9 2024">
  <a:themeElements>
    <a:clrScheme name="GoldSim2024">
      <a:dk1>
        <a:srgbClr val="212121"/>
      </a:dk1>
      <a:lt1>
        <a:srgbClr val="FFFFFF"/>
      </a:lt1>
      <a:dk2>
        <a:srgbClr val="ED9E2D"/>
      </a:dk2>
      <a:lt2>
        <a:srgbClr val="00A3DA"/>
      </a:lt2>
      <a:accent1>
        <a:srgbClr val="9DC73C"/>
      </a:accent1>
      <a:accent2>
        <a:srgbClr val="0073AF"/>
      </a:accent2>
      <a:accent3>
        <a:srgbClr val="6CB644"/>
      </a:accent3>
      <a:accent4>
        <a:srgbClr val="F8C522"/>
      </a:accent4>
      <a:accent5>
        <a:srgbClr val="B8D137"/>
      </a:accent5>
      <a:accent6>
        <a:srgbClr val="E6792B"/>
      </a:accent6>
      <a:hlink>
        <a:srgbClr val="B8D137"/>
      </a:hlink>
      <a:folHlink>
        <a:srgbClr val="F2B22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oldSim 16_9 2024" id="{284B63C7-16EA-44E9-A5FF-89EC303FAE77}" vid="{9A5FAD7C-F897-4E60-8018-A07F0B9D54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A4924310D11B244A5F6AAA98A9D07D1" ma:contentTypeVersion="18" ma:contentTypeDescription="Create a new document." ma:contentTypeScope="" ma:versionID="b421590995696c6826c78d17b967f11d">
  <xsd:schema xmlns:xsd="http://www.w3.org/2001/XMLSchema" xmlns:xs="http://www.w3.org/2001/XMLSchema" xmlns:p="http://schemas.microsoft.com/office/2006/metadata/properties" xmlns:ns2="4eb5bcae-f64f-4747-a8c2-b120e4c13e87" xmlns:ns3="3f9896a8-20b3-411f-aa6c-383e0c4d4710" targetNamespace="http://schemas.microsoft.com/office/2006/metadata/properties" ma:root="true" ma:fieldsID="958e025e0186b7cfa75937c83e52fe83" ns2:_="" ns3:_="">
    <xsd:import namespace="4eb5bcae-f64f-4747-a8c2-b120e4c13e87"/>
    <xsd:import namespace="3f9896a8-20b3-411f-aa6c-383e0c4d471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b5bcae-f64f-4747-a8c2-b120e4c13e8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b06a840-bd28-4c39-bf06-1d964d590c00}" ma:internalName="TaxCatchAll" ma:showField="CatchAllData" ma:web="4eb5bcae-f64f-4747-a8c2-b120e4c13e8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f9896a8-20b3-411f-aa6c-383e0c4d471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a34866f-7e80-4a6f-a04f-4cdfeff80e43"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4eb5bcae-f64f-4747-a8c2-b120e4c13e87">
      <UserInfo>
        <DisplayName/>
        <AccountId xsi:nil="true"/>
        <AccountType/>
      </UserInfo>
    </SharedWithUsers>
    <lcf76f155ced4ddcb4097134ff3c332f xmlns="3f9896a8-20b3-411f-aa6c-383e0c4d4710">
      <Terms xmlns="http://schemas.microsoft.com/office/infopath/2007/PartnerControls"/>
    </lcf76f155ced4ddcb4097134ff3c332f>
    <TaxCatchAll xmlns="4eb5bcae-f64f-4747-a8c2-b120e4c13e87" xsi:nil="true"/>
  </documentManagement>
</p:properties>
</file>

<file path=customXml/itemProps1.xml><?xml version="1.0" encoding="utf-8"?>
<ds:datastoreItem xmlns:ds="http://schemas.openxmlformats.org/officeDocument/2006/customXml" ds:itemID="{A625A3D5-2455-475E-8AED-84F6177F47C4}">
  <ds:schemaRefs>
    <ds:schemaRef ds:uri="http://schemas.microsoft.com/sharepoint/v3/contenttype/forms"/>
  </ds:schemaRefs>
</ds:datastoreItem>
</file>

<file path=customXml/itemProps2.xml><?xml version="1.0" encoding="utf-8"?>
<ds:datastoreItem xmlns:ds="http://schemas.openxmlformats.org/officeDocument/2006/customXml" ds:itemID="{0DF1B16D-BEC9-4B77-864D-AE3AEB60CA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eb5bcae-f64f-4747-a8c2-b120e4c13e87"/>
    <ds:schemaRef ds:uri="3f9896a8-20b3-411f-aa6c-383e0c4d47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2B58896-78CF-45CE-849B-DD4FBC3A4202}">
  <ds:schemaRefs>
    <ds:schemaRef ds:uri="http://schemas.microsoft.com/office/2006/metadata/properties"/>
    <ds:schemaRef ds:uri="http://schemas.microsoft.com/office/infopath/2007/PartnerControls"/>
    <ds:schemaRef ds:uri="4eb5bcae-f64f-4747-a8c2-b120e4c13e87"/>
    <ds:schemaRef ds:uri="3f9896a8-20b3-411f-aa6c-383e0c4d4710"/>
  </ds:schemaRefs>
</ds:datastoreItem>
</file>

<file path=docProps/app.xml><?xml version="1.0" encoding="utf-8"?>
<Properties xmlns="http://schemas.openxmlformats.org/officeDocument/2006/extended-properties" xmlns:vt="http://schemas.openxmlformats.org/officeDocument/2006/docPropsVTypes">
  <Template>GoldSimBottomBar</Template>
  <TotalTime>11572</TotalTime>
  <Words>1340</Words>
  <Application>Microsoft Office PowerPoint</Application>
  <PresentationFormat>Widescreen</PresentationFormat>
  <Paragraphs>198</Paragraphs>
  <Slides>21</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Aptos</vt:lpstr>
      <vt:lpstr>Aptos ExtraBold</vt:lpstr>
      <vt:lpstr>Arial</vt:lpstr>
      <vt:lpstr>Calibri</vt:lpstr>
      <vt:lpstr>Courier New</vt:lpstr>
      <vt:lpstr>GoldSim 16_9 2024</vt:lpstr>
      <vt:lpstr>Phone numbers for tonight</vt:lpstr>
      <vt:lpstr>Introduction to Reliability Modeling in GoldSim</vt:lpstr>
      <vt:lpstr>Outline</vt:lpstr>
      <vt:lpstr>Reliability Modeling</vt:lpstr>
      <vt:lpstr>Why Do Reliability Modeling?</vt:lpstr>
      <vt:lpstr>How is Reliability Modeling Carried Out?</vt:lpstr>
      <vt:lpstr>Reliability Modeling in GoldSim</vt:lpstr>
      <vt:lpstr>Reliability Elements</vt:lpstr>
      <vt:lpstr>The Status Output</vt:lpstr>
      <vt:lpstr>Example: Failure of a Pump</vt:lpstr>
      <vt:lpstr>Example: Including Multiple Failure Modes</vt:lpstr>
      <vt:lpstr>Example: Modeling Repairs</vt:lpstr>
      <vt:lpstr>Example: Modeling a Backup System</vt:lpstr>
      <vt:lpstr>Modeling Systems</vt:lpstr>
      <vt:lpstr>Other Common Types of Systems</vt:lpstr>
      <vt:lpstr>Modeling External Requirements</vt:lpstr>
      <vt:lpstr>Advanced Features</vt:lpstr>
      <vt:lpstr>Modeling the Consequences of Failure</vt:lpstr>
      <vt:lpstr>The Status Output</vt:lpstr>
      <vt:lpstr>Some More Complex Applications</vt:lpstr>
      <vt:lpstr>Learn More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GoldSim Workshop</dc:title>
  <dc:creator>Jason Lillywhite</dc:creator>
  <cp:lastModifiedBy>Rick Kossik</cp:lastModifiedBy>
  <cp:revision>519</cp:revision>
  <cp:lastPrinted>2017-05-24T18:24:35Z</cp:lastPrinted>
  <dcterms:created xsi:type="dcterms:W3CDTF">2013-07-05T20:45:37Z</dcterms:created>
  <dcterms:modified xsi:type="dcterms:W3CDTF">2024-09-06T20:34:37Z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0x0101004A4924310D11B244A5F6AAA98A9D07D1</vt:lpwstr>
  </property>
  <property fmtid="{D5CDD505-2E9C-101B-9397-08002B2CF9AE}" pid="3" name="Order">
    <vt:r8>5676800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MediaServiceImageTags">
    <vt:lpwstr/>
  </property>
</Properties>
</file>