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4"/>
  </p:sldMasterIdLst>
  <p:notesMasterIdLst>
    <p:notesMasterId r:id="rId33"/>
  </p:notesMasterIdLst>
  <p:handoutMasterIdLst>
    <p:handoutMasterId r:id="rId34"/>
  </p:handoutMasterIdLst>
  <p:sldIdLst>
    <p:sldId id="257" r:id="rId5"/>
    <p:sldId id="434" r:id="rId6"/>
    <p:sldId id="474" r:id="rId7"/>
    <p:sldId id="471" r:id="rId8"/>
    <p:sldId id="472" r:id="rId9"/>
    <p:sldId id="449" r:id="rId10"/>
    <p:sldId id="473" r:id="rId11"/>
    <p:sldId id="475" r:id="rId12"/>
    <p:sldId id="477" r:id="rId13"/>
    <p:sldId id="470" r:id="rId14"/>
    <p:sldId id="451" r:id="rId15"/>
    <p:sldId id="478" r:id="rId16"/>
    <p:sldId id="479" r:id="rId17"/>
    <p:sldId id="455" r:id="rId18"/>
    <p:sldId id="480" r:id="rId19"/>
    <p:sldId id="481" r:id="rId20"/>
    <p:sldId id="482" r:id="rId21"/>
    <p:sldId id="483" r:id="rId22"/>
    <p:sldId id="484" r:id="rId23"/>
    <p:sldId id="486" r:id="rId24"/>
    <p:sldId id="485" r:id="rId25"/>
    <p:sldId id="487" r:id="rId26"/>
    <p:sldId id="465" r:id="rId27"/>
    <p:sldId id="488" r:id="rId28"/>
    <p:sldId id="489" r:id="rId29"/>
    <p:sldId id="490" r:id="rId30"/>
    <p:sldId id="491" r:id="rId31"/>
    <p:sldId id="468" r:id="rId32"/>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Lillywhite" initials="JL" lastIdx="1" clrIdx="0">
    <p:extLst>
      <p:ext uri="{19B8F6BF-5375-455C-9EA6-DF929625EA0E}">
        <p15:presenceInfo xmlns:p15="http://schemas.microsoft.com/office/powerpoint/2012/main" userId="S-1-5-21-2206575314-311070893-3218866424-52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313C"/>
    <a:srgbClr val="3F5C6C"/>
    <a:srgbClr val="BC8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602AD2-2F1F-4CD2-9B35-EF0F7070D602}" v="228" dt="2024-08-22T20:04:36.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9" autoAdjust="0"/>
    <p:restoredTop sz="88962" autoAdjust="0"/>
  </p:normalViewPr>
  <p:slideViewPr>
    <p:cSldViewPr snapToGrid="0">
      <p:cViewPr varScale="1">
        <p:scale>
          <a:sx n="78" d="100"/>
          <a:sy n="78" d="100"/>
        </p:scale>
        <p:origin x="56" y="820"/>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k Kossik" userId="003ff419-6788-4db9-aeea-eec0fd804c84" providerId="ADAL" clId="{327EF6FA-7C2D-4564-A3BB-E036DF5897D8}"/>
    <pc:docChg chg="modSld">
      <pc:chgData name="Rick Kossik" userId="003ff419-6788-4db9-aeea-eec0fd804c84" providerId="ADAL" clId="{327EF6FA-7C2D-4564-A3BB-E036DF5897D8}" dt="2024-01-19T17:43:50.322" v="2" actId="20577"/>
      <pc:docMkLst>
        <pc:docMk/>
      </pc:docMkLst>
      <pc:sldChg chg="modSp modAnim">
        <pc:chgData name="Rick Kossik" userId="003ff419-6788-4db9-aeea-eec0fd804c84" providerId="ADAL" clId="{327EF6FA-7C2D-4564-A3BB-E036DF5897D8}" dt="2024-01-19T17:43:50.322" v="2" actId="20577"/>
        <pc:sldMkLst>
          <pc:docMk/>
          <pc:sldMk cId="1136800935" sldId="455"/>
        </pc:sldMkLst>
        <pc:spChg chg="mod">
          <ac:chgData name="Rick Kossik" userId="003ff419-6788-4db9-aeea-eec0fd804c84" providerId="ADAL" clId="{327EF6FA-7C2D-4564-A3BB-E036DF5897D8}" dt="2024-01-19T17:43:50.322" v="2" actId="20577"/>
          <ac:spMkLst>
            <pc:docMk/>
            <pc:sldMk cId="1136800935" sldId="455"/>
            <ac:spMk id="4" creationId="{329A697C-C764-E3FB-C0B8-7B3B6CC6D39B}"/>
          </ac:spMkLst>
        </pc:spChg>
      </pc:sldChg>
    </pc:docChg>
  </pc:docChgLst>
  <pc:docChgLst>
    <pc:chgData name="Rick Kossik" userId="003ff419-6788-4db9-aeea-eec0fd804c84" providerId="ADAL" clId="{AD602AD2-2F1F-4CD2-9B35-EF0F7070D602}"/>
    <pc:docChg chg="undo custSel addSld modSld">
      <pc:chgData name="Rick Kossik" userId="003ff419-6788-4db9-aeea-eec0fd804c84" providerId="ADAL" clId="{AD602AD2-2F1F-4CD2-9B35-EF0F7070D602}" dt="2024-08-22T20:10:47.516" v="486" actId="20577"/>
      <pc:docMkLst>
        <pc:docMk/>
      </pc:docMkLst>
      <pc:sldChg chg="modNotesTx">
        <pc:chgData name="Rick Kossik" userId="003ff419-6788-4db9-aeea-eec0fd804c84" providerId="ADAL" clId="{AD602AD2-2F1F-4CD2-9B35-EF0F7070D602}" dt="2024-08-22T19:57:18.295" v="159" actId="20577"/>
        <pc:sldMkLst>
          <pc:docMk/>
          <pc:sldMk cId="4133232480" sldId="465"/>
        </pc:sldMkLst>
      </pc:sldChg>
      <pc:sldChg chg="modSp mod">
        <pc:chgData name="Rick Kossik" userId="003ff419-6788-4db9-aeea-eec0fd804c84" providerId="ADAL" clId="{AD602AD2-2F1F-4CD2-9B35-EF0F7070D602}" dt="2024-08-22T20:04:47.778" v="448" actId="14100"/>
        <pc:sldMkLst>
          <pc:docMk/>
          <pc:sldMk cId="1027534787" sldId="468"/>
        </pc:sldMkLst>
        <pc:spChg chg="mod">
          <ac:chgData name="Rick Kossik" userId="003ff419-6788-4db9-aeea-eec0fd804c84" providerId="ADAL" clId="{AD602AD2-2F1F-4CD2-9B35-EF0F7070D602}" dt="2024-08-22T20:04:47.778" v="448" actId="14100"/>
          <ac:spMkLst>
            <pc:docMk/>
            <pc:sldMk cId="1027534787" sldId="468"/>
            <ac:spMk id="5" creationId="{8FB3760F-F8ED-12FB-DB4C-5E157558945E}"/>
          </ac:spMkLst>
        </pc:spChg>
      </pc:sldChg>
      <pc:sldChg chg="modNotesTx">
        <pc:chgData name="Rick Kossik" userId="003ff419-6788-4db9-aeea-eec0fd804c84" providerId="ADAL" clId="{AD602AD2-2F1F-4CD2-9B35-EF0F7070D602}" dt="2024-08-22T19:45:00.699" v="32" actId="20577"/>
        <pc:sldMkLst>
          <pc:docMk/>
          <pc:sldMk cId="774733554" sldId="471"/>
        </pc:sldMkLst>
      </pc:sldChg>
      <pc:sldChg chg="modSp modAnim modNotesTx">
        <pc:chgData name="Rick Kossik" userId="003ff419-6788-4db9-aeea-eec0fd804c84" providerId="ADAL" clId="{AD602AD2-2F1F-4CD2-9B35-EF0F7070D602}" dt="2024-08-22T20:00:27.837" v="259" actId="20577"/>
        <pc:sldMkLst>
          <pc:docMk/>
          <pc:sldMk cId="3427046170" sldId="474"/>
        </pc:sldMkLst>
        <pc:spChg chg="mod">
          <ac:chgData name="Rick Kossik" userId="003ff419-6788-4db9-aeea-eec0fd804c84" providerId="ADAL" clId="{AD602AD2-2F1F-4CD2-9B35-EF0F7070D602}" dt="2024-08-22T20:00:27.837" v="259" actId="20577"/>
          <ac:spMkLst>
            <pc:docMk/>
            <pc:sldMk cId="3427046170" sldId="474"/>
            <ac:spMk id="3" creationId="{00000000-0000-0000-0000-000000000000}"/>
          </ac:spMkLst>
        </pc:spChg>
      </pc:sldChg>
      <pc:sldChg chg="modNotesTx">
        <pc:chgData name="Rick Kossik" userId="003ff419-6788-4db9-aeea-eec0fd804c84" providerId="ADAL" clId="{AD602AD2-2F1F-4CD2-9B35-EF0F7070D602}" dt="2024-08-22T19:46:34.276" v="40" actId="20577"/>
        <pc:sldMkLst>
          <pc:docMk/>
          <pc:sldMk cId="2593529123" sldId="478"/>
        </pc:sldMkLst>
      </pc:sldChg>
      <pc:sldChg chg="modNotesTx">
        <pc:chgData name="Rick Kossik" userId="003ff419-6788-4db9-aeea-eec0fd804c84" providerId="ADAL" clId="{AD602AD2-2F1F-4CD2-9B35-EF0F7070D602}" dt="2024-08-22T19:49:37.967" v="52" actId="20577"/>
        <pc:sldMkLst>
          <pc:docMk/>
          <pc:sldMk cId="409869573" sldId="480"/>
        </pc:sldMkLst>
      </pc:sldChg>
      <pc:sldChg chg="modNotesTx">
        <pc:chgData name="Rick Kossik" userId="003ff419-6788-4db9-aeea-eec0fd804c84" providerId="ADAL" clId="{AD602AD2-2F1F-4CD2-9B35-EF0F7070D602}" dt="2024-08-22T19:53:16.192" v="99" actId="20577"/>
        <pc:sldMkLst>
          <pc:docMk/>
          <pc:sldMk cId="2926095650" sldId="482"/>
        </pc:sldMkLst>
      </pc:sldChg>
      <pc:sldChg chg="modNotesTx">
        <pc:chgData name="Rick Kossik" userId="003ff419-6788-4db9-aeea-eec0fd804c84" providerId="ADAL" clId="{AD602AD2-2F1F-4CD2-9B35-EF0F7070D602}" dt="2024-08-22T19:53:29.120" v="102" actId="20577"/>
        <pc:sldMkLst>
          <pc:docMk/>
          <pc:sldMk cId="3385595253" sldId="484"/>
        </pc:sldMkLst>
      </pc:sldChg>
      <pc:sldChg chg="modSp mod modAnim modNotesTx">
        <pc:chgData name="Rick Kossik" userId="003ff419-6788-4db9-aeea-eec0fd804c84" providerId="ADAL" clId="{AD602AD2-2F1F-4CD2-9B35-EF0F7070D602}" dt="2024-08-22T20:01:56.456" v="303" actId="14100"/>
        <pc:sldMkLst>
          <pc:docMk/>
          <pc:sldMk cId="1491916029" sldId="485"/>
        </pc:sldMkLst>
        <pc:spChg chg="mod">
          <ac:chgData name="Rick Kossik" userId="003ff419-6788-4db9-aeea-eec0fd804c84" providerId="ADAL" clId="{AD602AD2-2F1F-4CD2-9B35-EF0F7070D602}" dt="2024-08-22T20:01:56.456" v="303" actId="14100"/>
          <ac:spMkLst>
            <pc:docMk/>
            <pc:sldMk cId="1491916029" sldId="485"/>
            <ac:spMk id="4" creationId="{329A697C-C764-E3FB-C0B8-7B3B6CC6D39B}"/>
          </ac:spMkLst>
        </pc:spChg>
      </pc:sldChg>
      <pc:sldChg chg="modNotesTx">
        <pc:chgData name="Rick Kossik" userId="003ff419-6788-4db9-aeea-eec0fd804c84" providerId="ADAL" clId="{AD602AD2-2F1F-4CD2-9B35-EF0F7070D602}" dt="2024-08-22T20:10:47.516" v="486" actId="20577"/>
        <pc:sldMkLst>
          <pc:docMk/>
          <pc:sldMk cId="4146635618" sldId="487"/>
        </pc:sldMkLst>
      </pc:sldChg>
      <pc:sldChg chg="modNotesTx">
        <pc:chgData name="Rick Kossik" userId="003ff419-6788-4db9-aeea-eec0fd804c84" providerId="ADAL" clId="{AD602AD2-2F1F-4CD2-9B35-EF0F7070D602}" dt="2024-08-22T19:57:37.853" v="165" actId="20577"/>
        <pc:sldMkLst>
          <pc:docMk/>
          <pc:sldMk cId="1295865504" sldId="488"/>
        </pc:sldMkLst>
      </pc:sldChg>
      <pc:sldChg chg="modNotesTx">
        <pc:chgData name="Rick Kossik" userId="003ff419-6788-4db9-aeea-eec0fd804c84" providerId="ADAL" clId="{AD602AD2-2F1F-4CD2-9B35-EF0F7070D602}" dt="2024-08-22T19:57:40.177" v="166"/>
        <pc:sldMkLst>
          <pc:docMk/>
          <pc:sldMk cId="3215565450" sldId="489"/>
        </pc:sldMkLst>
      </pc:sldChg>
      <pc:sldChg chg="modNotesTx">
        <pc:chgData name="Rick Kossik" userId="003ff419-6788-4db9-aeea-eec0fd804c84" providerId="ADAL" clId="{AD602AD2-2F1F-4CD2-9B35-EF0F7070D602}" dt="2024-08-22T19:57:44.978" v="167" actId="6549"/>
        <pc:sldMkLst>
          <pc:docMk/>
          <pc:sldMk cId="1854200042" sldId="490"/>
        </pc:sldMkLst>
      </pc:sldChg>
      <pc:sldChg chg="modSp add mod modAnim modNotesTx">
        <pc:chgData name="Rick Kossik" userId="003ff419-6788-4db9-aeea-eec0fd804c84" providerId="ADAL" clId="{AD602AD2-2F1F-4CD2-9B35-EF0F7070D602}" dt="2024-08-22T20:04:59.372" v="465" actId="20577"/>
        <pc:sldMkLst>
          <pc:docMk/>
          <pc:sldMk cId="2067640426" sldId="491"/>
        </pc:sldMkLst>
        <pc:spChg chg="mod">
          <ac:chgData name="Rick Kossik" userId="003ff419-6788-4db9-aeea-eec0fd804c84" providerId="ADAL" clId="{AD602AD2-2F1F-4CD2-9B35-EF0F7070D602}" dt="2024-08-22T20:03:56.077" v="357" actId="27636"/>
          <ac:spMkLst>
            <pc:docMk/>
            <pc:sldMk cId="2067640426" sldId="491"/>
            <ac:spMk id="2" creationId="{00000000-0000-0000-0000-000000000000}"/>
          </ac:spMkLst>
        </pc:spChg>
        <pc:spChg chg="mod">
          <ac:chgData name="Rick Kossik" userId="003ff419-6788-4db9-aeea-eec0fd804c84" providerId="ADAL" clId="{AD602AD2-2F1F-4CD2-9B35-EF0F7070D602}" dt="2024-08-22T20:04:36.129" v="447" actId="20577"/>
          <ac:spMkLst>
            <pc:docMk/>
            <pc:sldMk cId="2067640426" sldId="491"/>
            <ac:spMk id="5" creationId="{8FB3760F-F8ED-12FB-DB4C-5E157558945E}"/>
          </ac:spMkLst>
        </pc:spChg>
      </pc:sldChg>
    </pc:docChg>
  </pc:docChgLst>
  <pc:docChgLst>
    <pc:chgData name="Rick Kossik" userId="003ff419-6788-4db9-aeea-eec0fd804c84" providerId="ADAL" clId="{D52CE325-599A-4EBD-9176-961B273A77FC}"/>
    <pc:docChg chg="delSld modSld">
      <pc:chgData name="Rick Kossik" userId="003ff419-6788-4db9-aeea-eec0fd804c84" providerId="ADAL" clId="{D52CE325-599A-4EBD-9176-961B273A77FC}" dt="2024-07-25T19:19:05.199" v="248" actId="20577"/>
      <pc:docMkLst>
        <pc:docMk/>
      </pc:docMkLst>
      <pc:sldChg chg="modSp modAnim modNotesTx">
        <pc:chgData name="Rick Kossik" userId="003ff419-6788-4db9-aeea-eec0fd804c84" providerId="ADAL" clId="{D52CE325-599A-4EBD-9176-961B273A77FC}" dt="2024-07-25T19:19:05.199" v="248" actId="20577"/>
        <pc:sldMkLst>
          <pc:docMk/>
          <pc:sldMk cId="4133232480" sldId="465"/>
        </pc:sldMkLst>
        <pc:spChg chg="mod">
          <ac:chgData name="Rick Kossik" userId="003ff419-6788-4db9-aeea-eec0fd804c84" providerId="ADAL" clId="{D52CE325-599A-4EBD-9176-961B273A77FC}" dt="2024-07-25T19:19:05.199" v="248" actId="20577"/>
          <ac:spMkLst>
            <pc:docMk/>
            <pc:sldMk cId="4133232480" sldId="465"/>
            <ac:spMk id="8" creationId="{2B7D8E07-6070-33AD-F0FB-443A0E2EBEA4}"/>
          </ac:spMkLst>
        </pc:spChg>
      </pc:sldChg>
      <pc:sldChg chg="modSp modAnim">
        <pc:chgData name="Rick Kossik" userId="003ff419-6788-4db9-aeea-eec0fd804c84" providerId="ADAL" clId="{D52CE325-599A-4EBD-9176-961B273A77FC}" dt="2024-07-25T16:25:49.727" v="73" actId="20577"/>
        <pc:sldMkLst>
          <pc:docMk/>
          <pc:sldMk cId="523372520" sldId="473"/>
        </pc:sldMkLst>
        <pc:spChg chg="mod">
          <ac:chgData name="Rick Kossik" userId="003ff419-6788-4db9-aeea-eec0fd804c84" providerId="ADAL" clId="{D52CE325-599A-4EBD-9176-961B273A77FC}" dt="2024-07-25T16:25:49.727" v="73" actId="20577"/>
          <ac:spMkLst>
            <pc:docMk/>
            <pc:sldMk cId="523372520" sldId="473"/>
            <ac:spMk id="3" creationId="{00000000-0000-0000-0000-000000000000}"/>
          </ac:spMkLst>
        </pc:spChg>
      </pc:sldChg>
      <pc:sldChg chg="del">
        <pc:chgData name="Rick Kossik" userId="003ff419-6788-4db9-aeea-eec0fd804c84" providerId="ADAL" clId="{D52CE325-599A-4EBD-9176-961B273A77FC}" dt="2024-07-25T16:45:17.076" v="74" actId="47"/>
        <pc:sldMkLst>
          <pc:docMk/>
          <pc:sldMk cId="3780991451" sldId="476"/>
        </pc:sldMkLst>
      </pc:sldChg>
      <pc:sldChg chg="modNotesTx">
        <pc:chgData name="Rick Kossik" userId="003ff419-6788-4db9-aeea-eec0fd804c84" providerId="ADAL" clId="{D52CE325-599A-4EBD-9176-961B273A77FC}" dt="2024-07-25T16:49:05.299" v="75" actId="6549"/>
        <pc:sldMkLst>
          <pc:docMk/>
          <pc:sldMk cId="3365393779" sldId="479"/>
        </pc:sldMkLst>
      </pc:sldChg>
      <pc:sldChg chg="modNotesTx">
        <pc:chgData name="Rick Kossik" userId="003ff419-6788-4db9-aeea-eec0fd804c84" providerId="ADAL" clId="{D52CE325-599A-4EBD-9176-961B273A77FC}" dt="2024-07-25T16:49:17.010" v="76" actId="6549"/>
        <pc:sldMkLst>
          <pc:docMk/>
          <pc:sldMk cId="1785387934" sldId="481"/>
        </pc:sldMkLst>
      </pc:sldChg>
      <pc:sldChg chg="modNotesTx">
        <pc:chgData name="Rick Kossik" userId="003ff419-6788-4db9-aeea-eec0fd804c84" providerId="ADAL" clId="{D52CE325-599A-4EBD-9176-961B273A77FC}" dt="2024-07-25T16:49:35.711" v="77" actId="6549"/>
        <pc:sldMkLst>
          <pc:docMk/>
          <pc:sldMk cId="2926095650" sldId="482"/>
        </pc:sldMkLst>
      </pc:sldChg>
      <pc:sldChg chg="modNotesTx">
        <pc:chgData name="Rick Kossik" userId="003ff419-6788-4db9-aeea-eec0fd804c84" providerId="ADAL" clId="{D52CE325-599A-4EBD-9176-961B273A77FC}" dt="2024-07-25T16:49:48.553" v="78" actId="6549"/>
        <pc:sldMkLst>
          <pc:docMk/>
          <pc:sldMk cId="2855588299" sldId="4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8198F08-5ED6-4CA6-8745-9BF1D4D2AD17}"/>
              </a:ext>
            </a:extLst>
          </p:cNvPr>
          <p:cNvSpPr>
            <a:spLocks noGrp="1"/>
          </p:cNvSpPr>
          <p:nvPr>
            <p:ph type="hdr" sz="quarter"/>
          </p:nvPr>
        </p:nvSpPr>
        <p:spPr>
          <a:xfrm>
            <a:off x="0" y="0"/>
            <a:ext cx="3077740" cy="471054"/>
          </a:xfrm>
          <a:prstGeom prst="rect">
            <a:avLst/>
          </a:prstGeom>
        </p:spPr>
        <p:txBody>
          <a:bodyPr vert="horz" lIns="94229" tIns="47115" rIns="94229" bIns="47115" rtlCol="0"/>
          <a:lstStyle>
            <a:lvl1pPr algn="l">
              <a:defRPr sz="1200"/>
            </a:lvl1pPr>
          </a:lstStyle>
          <a:p>
            <a:endParaRPr lang="en-US"/>
          </a:p>
        </p:txBody>
      </p:sp>
      <p:sp>
        <p:nvSpPr>
          <p:cNvPr id="3" name="Date Placeholder 2">
            <a:extLst>
              <a:ext uri="{FF2B5EF4-FFF2-40B4-BE49-F238E27FC236}">
                <a16:creationId xmlns:a16="http://schemas.microsoft.com/office/drawing/2014/main" id="{C10E5D3A-9746-4930-A46D-0840091776AD}"/>
              </a:ext>
            </a:extLst>
          </p:cNvPr>
          <p:cNvSpPr>
            <a:spLocks noGrp="1"/>
          </p:cNvSpPr>
          <p:nvPr>
            <p:ph type="dt" sz="quarter" idx="1"/>
          </p:nvPr>
        </p:nvSpPr>
        <p:spPr>
          <a:xfrm>
            <a:off x="4023092" y="0"/>
            <a:ext cx="3077740" cy="471054"/>
          </a:xfrm>
          <a:prstGeom prst="rect">
            <a:avLst/>
          </a:prstGeom>
        </p:spPr>
        <p:txBody>
          <a:bodyPr vert="horz" lIns="94229" tIns="47115" rIns="94229" bIns="47115" rtlCol="0"/>
          <a:lstStyle>
            <a:lvl1pPr algn="r">
              <a:defRPr sz="1200"/>
            </a:lvl1pPr>
          </a:lstStyle>
          <a:p>
            <a:fld id="{51EE32D9-33C3-41D6-85BB-1C77FF4E7E1E}" type="datetimeFigureOut">
              <a:rPr lang="en-US" smtClean="0"/>
              <a:t>8/22/2024</a:t>
            </a:fld>
            <a:endParaRPr lang="en-US"/>
          </a:p>
        </p:txBody>
      </p:sp>
      <p:sp>
        <p:nvSpPr>
          <p:cNvPr id="4" name="Footer Placeholder 3">
            <a:extLst>
              <a:ext uri="{FF2B5EF4-FFF2-40B4-BE49-F238E27FC236}">
                <a16:creationId xmlns:a16="http://schemas.microsoft.com/office/drawing/2014/main" id="{11A9E091-629F-4CED-8E60-B410644447F8}"/>
              </a:ext>
            </a:extLst>
          </p:cNvPr>
          <p:cNvSpPr>
            <a:spLocks noGrp="1"/>
          </p:cNvSpPr>
          <p:nvPr>
            <p:ph type="ftr" sz="quarter" idx="2"/>
          </p:nvPr>
        </p:nvSpPr>
        <p:spPr>
          <a:xfrm>
            <a:off x="0" y="8917423"/>
            <a:ext cx="3077740" cy="471053"/>
          </a:xfrm>
          <a:prstGeom prst="rect">
            <a:avLst/>
          </a:prstGeom>
        </p:spPr>
        <p:txBody>
          <a:bodyPr vert="horz" lIns="94229" tIns="47115" rIns="94229" bIns="47115"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CFDF079-A592-4D26-909E-AB59B50FB7E9}"/>
              </a:ext>
            </a:extLst>
          </p:cNvPr>
          <p:cNvSpPr>
            <a:spLocks noGrp="1"/>
          </p:cNvSpPr>
          <p:nvPr>
            <p:ph type="sldNum" sz="quarter" idx="3"/>
          </p:nvPr>
        </p:nvSpPr>
        <p:spPr>
          <a:xfrm>
            <a:off x="4023092" y="8917423"/>
            <a:ext cx="3077740" cy="471053"/>
          </a:xfrm>
          <a:prstGeom prst="rect">
            <a:avLst/>
          </a:prstGeom>
        </p:spPr>
        <p:txBody>
          <a:bodyPr vert="horz" lIns="94229" tIns="47115" rIns="94229" bIns="47115" rtlCol="0" anchor="b"/>
          <a:lstStyle>
            <a:lvl1pPr algn="r">
              <a:defRPr sz="1200"/>
            </a:lvl1pPr>
          </a:lstStyle>
          <a:p>
            <a:fld id="{A51A97AD-F4CA-407F-9967-3AF78B087654}" type="slidenum">
              <a:rPr lang="en-US" smtClean="0"/>
              <a:t>‹#›</a:t>
            </a:fld>
            <a:endParaRPr lang="en-US"/>
          </a:p>
        </p:txBody>
      </p:sp>
    </p:spTree>
    <p:extLst>
      <p:ext uri="{BB962C8B-B14F-4D97-AF65-F5344CB8AC3E}">
        <p14:creationId xmlns:p14="http://schemas.microsoft.com/office/powerpoint/2010/main" val="20629406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71054"/>
          </a:xfrm>
          <a:prstGeom prst="rect">
            <a:avLst/>
          </a:prstGeom>
        </p:spPr>
        <p:txBody>
          <a:bodyPr vert="horz" lIns="94229" tIns="47115" rIns="94229" bIns="47115" rtlCol="0"/>
          <a:lstStyle>
            <a:lvl1pPr algn="l">
              <a:defRPr sz="1200"/>
            </a:lvl1pPr>
          </a:lstStyle>
          <a:p>
            <a:endParaRPr lang="en-US"/>
          </a:p>
        </p:txBody>
      </p:sp>
      <p:sp>
        <p:nvSpPr>
          <p:cNvPr id="3" name="Date Placeholder 2"/>
          <p:cNvSpPr>
            <a:spLocks noGrp="1"/>
          </p:cNvSpPr>
          <p:nvPr>
            <p:ph type="dt" idx="1"/>
          </p:nvPr>
        </p:nvSpPr>
        <p:spPr>
          <a:xfrm>
            <a:off x="4023092" y="0"/>
            <a:ext cx="3077740" cy="471054"/>
          </a:xfrm>
          <a:prstGeom prst="rect">
            <a:avLst/>
          </a:prstGeom>
        </p:spPr>
        <p:txBody>
          <a:bodyPr vert="horz" lIns="94229" tIns="47115" rIns="94229" bIns="47115" rtlCol="0"/>
          <a:lstStyle>
            <a:lvl1pPr algn="r">
              <a:defRPr sz="1200"/>
            </a:lvl1pPr>
          </a:lstStyle>
          <a:p>
            <a:fld id="{083267AE-172D-46AA-A048-A76B8DD30009}" type="datetimeFigureOut">
              <a:rPr lang="en-US" smtClean="0"/>
              <a:t>8/22/2024</a:t>
            </a:fld>
            <a:endParaRPr lang="en-US"/>
          </a:p>
        </p:txBody>
      </p:sp>
      <p:sp>
        <p:nvSpPr>
          <p:cNvPr id="4" name="Slide Image Placeholder 3"/>
          <p:cNvSpPr>
            <a:spLocks noGrp="1" noRot="1" noChangeAspect="1"/>
          </p:cNvSpPr>
          <p:nvPr>
            <p:ph type="sldImg" idx="2"/>
          </p:nvPr>
        </p:nvSpPr>
        <p:spPr>
          <a:xfrm>
            <a:off x="736600" y="1174750"/>
            <a:ext cx="5629275" cy="3167063"/>
          </a:xfrm>
          <a:prstGeom prst="rect">
            <a:avLst/>
          </a:prstGeom>
          <a:noFill/>
          <a:ln w="12700">
            <a:solidFill>
              <a:prstClr val="black"/>
            </a:solidFill>
          </a:ln>
        </p:spPr>
        <p:txBody>
          <a:bodyPr vert="horz" lIns="94229" tIns="47115" rIns="94229" bIns="47115" rtlCol="0" anchor="ctr"/>
          <a:lstStyle/>
          <a:p>
            <a:endParaRPr lang="en-US"/>
          </a:p>
        </p:txBody>
      </p:sp>
      <p:sp>
        <p:nvSpPr>
          <p:cNvPr id="5" name="Notes Placeholder 4"/>
          <p:cNvSpPr>
            <a:spLocks noGrp="1"/>
          </p:cNvSpPr>
          <p:nvPr>
            <p:ph type="body" sz="quarter" idx="3"/>
          </p:nvPr>
        </p:nvSpPr>
        <p:spPr>
          <a:xfrm>
            <a:off x="710248" y="4518203"/>
            <a:ext cx="5681980" cy="3696712"/>
          </a:xfrm>
          <a:prstGeom prst="rect">
            <a:avLst/>
          </a:prstGeom>
        </p:spPr>
        <p:txBody>
          <a:bodyPr vert="horz" lIns="94229" tIns="47115" rIns="94229" bIns="471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3"/>
            <a:ext cx="3077740" cy="471053"/>
          </a:xfrm>
          <a:prstGeom prst="rect">
            <a:avLst/>
          </a:prstGeom>
        </p:spPr>
        <p:txBody>
          <a:bodyPr vert="horz" lIns="94229" tIns="47115" rIns="94229" bIns="47115"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3"/>
            <a:ext cx="3077740" cy="471053"/>
          </a:xfrm>
          <a:prstGeom prst="rect">
            <a:avLst/>
          </a:prstGeom>
        </p:spPr>
        <p:txBody>
          <a:bodyPr vert="horz" lIns="94229" tIns="47115" rIns="94229" bIns="47115" rtlCol="0" anchor="b"/>
          <a:lstStyle>
            <a:lvl1pPr algn="r">
              <a:defRPr sz="1200"/>
            </a:lvl1pPr>
          </a:lstStyle>
          <a:p>
            <a:fld id="{64ECACC0-4D6D-42D9-B714-3677A24B9121}" type="slidenum">
              <a:rPr lang="en-US" smtClean="0"/>
              <a:t>‹#›</a:t>
            </a:fld>
            <a:endParaRPr lang="en-US"/>
          </a:p>
        </p:txBody>
      </p:sp>
    </p:spTree>
    <p:extLst>
      <p:ext uri="{BB962C8B-B14F-4D97-AF65-F5344CB8AC3E}">
        <p14:creationId xmlns:p14="http://schemas.microsoft.com/office/powerpoint/2010/main" val="3401696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a:t>
            </a:fld>
            <a:endParaRPr lang="en-US"/>
          </a:p>
        </p:txBody>
      </p:sp>
    </p:spTree>
    <p:extLst>
      <p:ext uri="{BB962C8B-B14F-4D97-AF65-F5344CB8AC3E}">
        <p14:creationId xmlns:p14="http://schemas.microsoft.com/office/powerpoint/2010/main" val="981133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10</a:t>
            </a:fld>
            <a:endParaRPr lang="en-US"/>
          </a:p>
        </p:txBody>
      </p:sp>
    </p:spTree>
    <p:extLst>
      <p:ext uri="{BB962C8B-B14F-4D97-AF65-F5344CB8AC3E}">
        <p14:creationId xmlns:p14="http://schemas.microsoft.com/office/powerpoint/2010/main" val="1750172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11</a:t>
            </a:fld>
            <a:endParaRPr lang="en-US"/>
          </a:p>
        </p:txBody>
      </p:sp>
    </p:spTree>
    <p:extLst>
      <p:ext uri="{BB962C8B-B14F-4D97-AF65-F5344CB8AC3E}">
        <p14:creationId xmlns:p14="http://schemas.microsoft.com/office/powerpoint/2010/main" val="1725016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Deadband</a:t>
            </a:r>
          </a:p>
        </p:txBody>
      </p:sp>
      <p:sp>
        <p:nvSpPr>
          <p:cNvPr id="4" name="Slide Number Placeholder 3"/>
          <p:cNvSpPr>
            <a:spLocks noGrp="1"/>
          </p:cNvSpPr>
          <p:nvPr>
            <p:ph type="sldNum" sz="quarter" idx="10"/>
          </p:nvPr>
        </p:nvSpPr>
        <p:spPr/>
        <p:txBody>
          <a:bodyPr/>
          <a:lstStyle/>
          <a:p>
            <a:fld id="{64ECACC0-4D6D-42D9-B714-3677A24B9121}" type="slidenum">
              <a:rPr lang="en-US" smtClean="0"/>
              <a:t>12</a:t>
            </a:fld>
            <a:endParaRPr lang="en-US"/>
          </a:p>
        </p:txBody>
      </p:sp>
    </p:spTree>
    <p:extLst>
      <p:ext uri="{BB962C8B-B14F-4D97-AF65-F5344CB8AC3E}">
        <p14:creationId xmlns:p14="http://schemas.microsoft.com/office/powerpoint/2010/main" val="897473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13</a:t>
            </a:fld>
            <a:endParaRPr lang="en-US"/>
          </a:p>
        </p:txBody>
      </p:sp>
    </p:spTree>
    <p:extLst>
      <p:ext uri="{BB962C8B-B14F-4D97-AF65-F5344CB8AC3E}">
        <p14:creationId xmlns:p14="http://schemas.microsoft.com/office/powerpoint/2010/main" val="3781858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14</a:t>
            </a:fld>
            <a:endParaRPr lang="en-US"/>
          </a:p>
        </p:txBody>
      </p:sp>
    </p:spTree>
    <p:extLst>
      <p:ext uri="{BB962C8B-B14F-4D97-AF65-F5344CB8AC3E}">
        <p14:creationId xmlns:p14="http://schemas.microsoft.com/office/powerpoint/2010/main" val="2594093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Proportional</a:t>
            </a:r>
          </a:p>
        </p:txBody>
      </p:sp>
      <p:sp>
        <p:nvSpPr>
          <p:cNvPr id="4" name="Slide Number Placeholder 3"/>
          <p:cNvSpPr>
            <a:spLocks noGrp="1"/>
          </p:cNvSpPr>
          <p:nvPr>
            <p:ph type="sldNum" sz="quarter" idx="10"/>
          </p:nvPr>
        </p:nvSpPr>
        <p:spPr/>
        <p:txBody>
          <a:bodyPr/>
          <a:lstStyle/>
          <a:p>
            <a:fld id="{64ECACC0-4D6D-42D9-B714-3677A24B9121}" type="slidenum">
              <a:rPr lang="en-US" smtClean="0"/>
              <a:t>15</a:t>
            </a:fld>
            <a:endParaRPr lang="en-US"/>
          </a:p>
        </p:txBody>
      </p:sp>
    </p:spTree>
    <p:extLst>
      <p:ext uri="{BB962C8B-B14F-4D97-AF65-F5344CB8AC3E}">
        <p14:creationId xmlns:p14="http://schemas.microsoft.com/office/powerpoint/2010/main" val="3645156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16</a:t>
            </a:fld>
            <a:endParaRPr lang="en-US"/>
          </a:p>
        </p:txBody>
      </p:sp>
    </p:spTree>
    <p:extLst>
      <p:ext uri="{BB962C8B-B14F-4D97-AF65-F5344CB8AC3E}">
        <p14:creationId xmlns:p14="http://schemas.microsoft.com/office/powerpoint/2010/main" val="1284238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err="1"/>
              <a:t>Proportional_Forecast</a:t>
            </a:r>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17</a:t>
            </a:fld>
            <a:endParaRPr lang="en-US"/>
          </a:p>
        </p:txBody>
      </p:sp>
    </p:spTree>
    <p:extLst>
      <p:ext uri="{BB962C8B-B14F-4D97-AF65-F5344CB8AC3E}">
        <p14:creationId xmlns:p14="http://schemas.microsoft.com/office/powerpoint/2010/main" val="3142065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18</a:t>
            </a:fld>
            <a:endParaRPr lang="en-US"/>
          </a:p>
        </p:txBody>
      </p:sp>
    </p:spTree>
    <p:extLst>
      <p:ext uri="{BB962C8B-B14F-4D97-AF65-F5344CB8AC3E}">
        <p14:creationId xmlns:p14="http://schemas.microsoft.com/office/powerpoint/2010/main" val="22492381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err="1"/>
              <a:t>PID</a:t>
            </a:r>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19</a:t>
            </a:fld>
            <a:endParaRPr lang="en-US"/>
          </a:p>
        </p:txBody>
      </p:sp>
    </p:spTree>
    <p:extLst>
      <p:ext uri="{BB962C8B-B14F-4D97-AF65-F5344CB8AC3E}">
        <p14:creationId xmlns:p14="http://schemas.microsoft.com/office/powerpoint/2010/main" val="1065645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a:t>
            </a:fld>
            <a:endParaRPr lang="en-US"/>
          </a:p>
        </p:txBody>
      </p:sp>
    </p:spTree>
    <p:extLst>
      <p:ext uri="{BB962C8B-B14F-4D97-AF65-F5344CB8AC3E}">
        <p14:creationId xmlns:p14="http://schemas.microsoft.com/office/powerpoint/2010/main" val="240903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20</a:t>
            </a:fld>
            <a:endParaRPr lang="en-US"/>
          </a:p>
        </p:txBody>
      </p:sp>
    </p:spTree>
    <p:extLst>
      <p:ext uri="{BB962C8B-B14F-4D97-AF65-F5344CB8AC3E}">
        <p14:creationId xmlns:p14="http://schemas.microsoft.com/office/powerpoint/2010/main" val="3921125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Compare Controllers</a:t>
            </a:r>
          </a:p>
        </p:txBody>
      </p:sp>
      <p:sp>
        <p:nvSpPr>
          <p:cNvPr id="4" name="Slide Number Placeholder 3"/>
          <p:cNvSpPr>
            <a:spLocks noGrp="1"/>
          </p:cNvSpPr>
          <p:nvPr>
            <p:ph type="sldNum" sz="quarter" idx="10"/>
          </p:nvPr>
        </p:nvSpPr>
        <p:spPr/>
        <p:txBody>
          <a:bodyPr/>
          <a:lstStyle/>
          <a:p>
            <a:fld id="{64ECACC0-4D6D-42D9-B714-3677A24B9121}" type="slidenum">
              <a:rPr lang="en-US" smtClean="0"/>
              <a:t>21</a:t>
            </a:fld>
            <a:endParaRPr lang="en-US"/>
          </a:p>
        </p:txBody>
      </p:sp>
    </p:spTree>
    <p:extLst>
      <p:ext uri="{BB962C8B-B14F-4D97-AF65-F5344CB8AC3E}">
        <p14:creationId xmlns:p14="http://schemas.microsoft.com/office/powerpoint/2010/main" val="130166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Target at Lower Bound, </a:t>
            </a:r>
            <a:r>
              <a:rPr lang="en-US"/>
              <a:t>Multiple Outflows</a:t>
            </a:r>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22</a:t>
            </a:fld>
            <a:endParaRPr lang="en-US"/>
          </a:p>
        </p:txBody>
      </p:sp>
    </p:spTree>
    <p:extLst>
      <p:ext uri="{BB962C8B-B14F-4D97-AF65-F5344CB8AC3E}">
        <p14:creationId xmlns:p14="http://schemas.microsoft.com/office/powerpoint/2010/main" val="221869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Inflow Outflow</a:t>
            </a:r>
          </a:p>
        </p:txBody>
      </p:sp>
      <p:sp>
        <p:nvSpPr>
          <p:cNvPr id="4" name="Slide Number Placeholder 3"/>
          <p:cNvSpPr>
            <a:spLocks noGrp="1"/>
          </p:cNvSpPr>
          <p:nvPr>
            <p:ph type="sldNum" sz="quarter" idx="10"/>
          </p:nvPr>
        </p:nvSpPr>
        <p:spPr/>
        <p:txBody>
          <a:bodyPr/>
          <a:lstStyle/>
          <a:p>
            <a:fld id="{64ECACC0-4D6D-42D9-B714-3677A24B9121}" type="slidenum">
              <a:rPr lang="en-US" smtClean="0"/>
              <a:t>23</a:t>
            </a:fld>
            <a:endParaRPr lang="en-US"/>
          </a:p>
        </p:txBody>
      </p:sp>
    </p:spTree>
    <p:extLst>
      <p:ext uri="{BB962C8B-B14F-4D97-AF65-F5344CB8AC3E}">
        <p14:creationId xmlns:p14="http://schemas.microsoft.com/office/powerpoint/2010/main" val="3489111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24</a:t>
            </a:fld>
            <a:endParaRPr lang="en-US"/>
          </a:p>
        </p:txBody>
      </p:sp>
    </p:spTree>
    <p:extLst>
      <p:ext uri="{BB962C8B-B14F-4D97-AF65-F5344CB8AC3E}">
        <p14:creationId xmlns:p14="http://schemas.microsoft.com/office/powerpoint/2010/main" val="165364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Proxy</a:t>
            </a:r>
          </a:p>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25</a:t>
            </a:fld>
            <a:endParaRPr lang="en-US"/>
          </a:p>
        </p:txBody>
      </p:sp>
    </p:spTree>
    <p:extLst>
      <p:ext uri="{BB962C8B-B14F-4D97-AF65-F5344CB8AC3E}">
        <p14:creationId xmlns:p14="http://schemas.microsoft.com/office/powerpoint/2010/main" val="4001807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26</a:t>
            </a:fld>
            <a:endParaRPr lang="en-US"/>
          </a:p>
        </p:txBody>
      </p:sp>
    </p:spTree>
    <p:extLst>
      <p:ext uri="{BB962C8B-B14F-4D97-AF65-F5344CB8AC3E}">
        <p14:creationId xmlns:p14="http://schemas.microsoft.com/office/powerpoint/2010/main" val="9997812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Controller On Off</a:t>
            </a:r>
          </a:p>
        </p:txBody>
      </p:sp>
      <p:sp>
        <p:nvSpPr>
          <p:cNvPr id="4" name="Slide Number Placeholder 3"/>
          <p:cNvSpPr>
            <a:spLocks noGrp="1"/>
          </p:cNvSpPr>
          <p:nvPr>
            <p:ph type="sldNum" sz="quarter" idx="10"/>
          </p:nvPr>
        </p:nvSpPr>
        <p:spPr/>
        <p:txBody>
          <a:bodyPr/>
          <a:lstStyle/>
          <a:p>
            <a:fld id="{64ECACC0-4D6D-42D9-B714-3677A24B9121}" type="slidenum">
              <a:rPr lang="en-US" smtClean="0"/>
              <a:t>27</a:t>
            </a:fld>
            <a:endParaRPr lang="en-US"/>
          </a:p>
        </p:txBody>
      </p:sp>
    </p:spTree>
    <p:extLst>
      <p:ext uri="{BB962C8B-B14F-4D97-AF65-F5344CB8AC3E}">
        <p14:creationId xmlns:p14="http://schemas.microsoft.com/office/powerpoint/2010/main" val="25761762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28</a:t>
            </a:fld>
            <a:endParaRPr lang="en-US"/>
          </a:p>
        </p:txBody>
      </p:sp>
    </p:spTree>
    <p:extLst>
      <p:ext uri="{BB962C8B-B14F-4D97-AF65-F5344CB8AC3E}">
        <p14:creationId xmlns:p14="http://schemas.microsoft.com/office/powerpoint/2010/main" val="2844420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Feedback Control</a:t>
            </a:r>
          </a:p>
        </p:txBody>
      </p:sp>
      <p:sp>
        <p:nvSpPr>
          <p:cNvPr id="4" name="Slide Number Placeholder 3"/>
          <p:cNvSpPr>
            <a:spLocks noGrp="1"/>
          </p:cNvSpPr>
          <p:nvPr>
            <p:ph type="sldNum" sz="quarter" idx="10"/>
          </p:nvPr>
        </p:nvSpPr>
        <p:spPr/>
        <p:txBody>
          <a:bodyPr/>
          <a:lstStyle/>
          <a:p>
            <a:fld id="{64ECACC0-4D6D-42D9-B714-3677A24B9121}" type="slidenum">
              <a:rPr lang="en-US" smtClean="0"/>
              <a:t>3</a:t>
            </a:fld>
            <a:endParaRPr lang="en-US"/>
          </a:p>
        </p:txBody>
      </p:sp>
    </p:spTree>
    <p:extLst>
      <p:ext uri="{BB962C8B-B14F-4D97-AF65-F5344CB8AC3E}">
        <p14:creationId xmlns:p14="http://schemas.microsoft.com/office/powerpoint/2010/main" val="8994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r>
              <a:rPr lang="en-US" dirty="0"/>
              <a:t>Show Controller Element</a:t>
            </a:r>
          </a:p>
        </p:txBody>
      </p:sp>
      <p:sp>
        <p:nvSpPr>
          <p:cNvPr id="4" name="Slide Number Placeholder 3"/>
          <p:cNvSpPr>
            <a:spLocks noGrp="1"/>
          </p:cNvSpPr>
          <p:nvPr>
            <p:ph type="sldNum" sz="quarter" idx="10"/>
          </p:nvPr>
        </p:nvSpPr>
        <p:spPr/>
        <p:txBody>
          <a:bodyPr/>
          <a:lstStyle/>
          <a:p>
            <a:fld id="{64ECACC0-4D6D-42D9-B714-3677A24B9121}" type="slidenum">
              <a:rPr lang="en-US" smtClean="0"/>
              <a:t>4</a:t>
            </a:fld>
            <a:endParaRPr lang="en-US"/>
          </a:p>
        </p:txBody>
      </p:sp>
    </p:spTree>
    <p:extLst>
      <p:ext uri="{BB962C8B-B14F-4D97-AF65-F5344CB8AC3E}">
        <p14:creationId xmlns:p14="http://schemas.microsoft.com/office/powerpoint/2010/main" val="4172407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5</a:t>
            </a:fld>
            <a:endParaRPr lang="en-US"/>
          </a:p>
        </p:txBody>
      </p:sp>
    </p:spTree>
    <p:extLst>
      <p:ext uri="{BB962C8B-B14F-4D97-AF65-F5344CB8AC3E}">
        <p14:creationId xmlns:p14="http://schemas.microsoft.com/office/powerpoint/2010/main" val="907470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6</a:t>
            </a:fld>
            <a:endParaRPr lang="en-US"/>
          </a:p>
        </p:txBody>
      </p:sp>
    </p:spTree>
    <p:extLst>
      <p:ext uri="{BB962C8B-B14F-4D97-AF65-F5344CB8AC3E}">
        <p14:creationId xmlns:p14="http://schemas.microsoft.com/office/powerpoint/2010/main" val="2276191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7</a:t>
            </a:fld>
            <a:endParaRPr lang="en-US"/>
          </a:p>
        </p:txBody>
      </p:sp>
    </p:spTree>
    <p:extLst>
      <p:ext uri="{BB962C8B-B14F-4D97-AF65-F5344CB8AC3E}">
        <p14:creationId xmlns:p14="http://schemas.microsoft.com/office/powerpoint/2010/main" val="162867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8</a:t>
            </a:fld>
            <a:endParaRPr lang="en-US"/>
          </a:p>
        </p:txBody>
      </p:sp>
    </p:spTree>
    <p:extLst>
      <p:ext uri="{BB962C8B-B14F-4D97-AF65-F5344CB8AC3E}">
        <p14:creationId xmlns:p14="http://schemas.microsoft.com/office/powerpoint/2010/main" val="680759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174750"/>
            <a:ext cx="5629275" cy="31670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9</a:t>
            </a:fld>
            <a:endParaRPr lang="en-US"/>
          </a:p>
        </p:txBody>
      </p:sp>
    </p:spTree>
    <p:extLst>
      <p:ext uri="{BB962C8B-B14F-4D97-AF65-F5344CB8AC3E}">
        <p14:creationId xmlns:p14="http://schemas.microsoft.com/office/powerpoint/2010/main" val="31760925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260522448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tx1"/>
                </a:solidFill>
              </a:defRPr>
            </a:lvl1pPr>
          </a:lstStyle>
          <a:p>
            <a:r>
              <a:rPr lang="en-US" dirty="0">
                <a:cs typeface="Arial" charset="0"/>
              </a:rPr>
              <a:t>© GoldSim Technology Group LLC, 2024</a:t>
            </a: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55A47C25-25A0-439D-B48B-0933CF72E180}" type="slidenum">
              <a:rPr lang="en-US" smtClean="0"/>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4103025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900">
                <a:solidFill>
                  <a:schemeClr val="tx1"/>
                </a:solidFill>
                <a:latin typeface="Aptos" panose="020B0004020202020204" pitchFamily="34" charset="0"/>
              </a:defRPr>
            </a:lvl1pPr>
          </a:lstStyle>
          <a:p>
            <a:r>
              <a:rPr lang="en-US" dirty="0">
                <a:cs typeface="Arial" charset="0"/>
              </a:rPr>
              <a:t>© GoldSim Technology Group LLC, 2024</a:t>
            </a:r>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55A47C25-25A0-439D-B48B-0933CF72E180}" type="slidenum">
              <a:rPr lang="en-US" smtClean="0"/>
              <a:t>‹#›</a:t>
            </a:fld>
            <a:endParaRPr lang="en-US"/>
          </a:p>
        </p:txBody>
      </p:sp>
    </p:spTree>
    <p:extLst>
      <p:ext uri="{BB962C8B-B14F-4D97-AF65-F5344CB8AC3E}">
        <p14:creationId xmlns:p14="http://schemas.microsoft.com/office/powerpoint/2010/main" val="236892862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lvl1pPr>
              <a:defRPr>
                <a:solidFill>
                  <a:schemeClr val="tx1"/>
                </a:solidFill>
              </a:defRPr>
            </a:lvl1pPr>
          </a:lstStyle>
          <a:p>
            <a:r>
              <a:rPr lang="en-US" dirty="0">
                <a:cs typeface="Arial" charset="0"/>
              </a:rPr>
              <a:t>© GoldSim Technology Group LLC, 2024</a:t>
            </a: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55A47C25-25A0-439D-B48B-0933CF72E180}" type="slidenum">
              <a:rPr lang="en-US" smtClean="0"/>
              <a:t>‹#›</a:t>
            </a:fld>
            <a:endParaRPr lang="en-US"/>
          </a:p>
        </p:txBody>
      </p:sp>
    </p:spTree>
    <p:extLst>
      <p:ext uri="{BB962C8B-B14F-4D97-AF65-F5344CB8AC3E}">
        <p14:creationId xmlns:p14="http://schemas.microsoft.com/office/powerpoint/2010/main" val="302315943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lvl1pPr>
              <a:defRPr>
                <a:solidFill>
                  <a:schemeClr val="tx1"/>
                </a:solidFill>
              </a:defRPr>
            </a:lvl1pPr>
          </a:lstStyle>
          <a:p>
            <a:r>
              <a:rPr lang="en-US" dirty="0">
                <a:cs typeface="Arial" charset="0"/>
              </a:rPr>
              <a:t>© GoldSim Technology Group LLC, 2024</a:t>
            </a: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55A47C25-25A0-439D-B48B-0933CF72E180}" type="slidenum">
              <a:rPr lang="en-US" smtClean="0"/>
              <a:t>‹#›</a:t>
            </a:fld>
            <a:endParaRPr lang="en-US"/>
          </a:p>
        </p:txBody>
      </p:sp>
    </p:spTree>
    <p:extLst>
      <p:ext uri="{BB962C8B-B14F-4D97-AF65-F5344CB8AC3E}">
        <p14:creationId xmlns:p14="http://schemas.microsoft.com/office/powerpoint/2010/main" val="259904030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lvl1pPr>
              <a:defRPr>
                <a:solidFill>
                  <a:schemeClr val="tx1"/>
                </a:solidFill>
              </a:defRPr>
            </a:lvl1pPr>
          </a:lstStyle>
          <a:p>
            <a:r>
              <a:rPr lang="en-US" dirty="0">
                <a:cs typeface="Arial" charset="0"/>
              </a:rPr>
              <a:t>© GoldSim Technology Group LLC, 2024</a:t>
            </a: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55A47C25-25A0-439D-B48B-0933CF72E180}" type="slidenum">
              <a:rPr lang="en-US" smtClean="0"/>
              <a:t>‹#›</a:t>
            </a:fld>
            <a:endParaRPr lang="en-US"/>
          </a:p>
        </p:txBody>
      </p:sp>
    </p:spTree>
    <p:extLst>
      <p:ext uri="{BB962C8B-B14F-4D97-AF65-F5344CB8AC3E}">
        <p14:creationId xmlns:p14="http://schemas.microsoft.com/office/powerpoint/2010/main" val="534734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1_Picture with Caption">
    <p:bg>
      <p:bgPr>
        <a:blipFill dpi="0" rotWithShape="1">
          <a:blip r:embed="rId2">
            <a:lum/>
          </a:blip>
          <a:srcRect/>
          <a:stretch>
            <a:fillRect t="-7000" b="2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5402785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9"/>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0"/>
            <a:ext cx="4114800" cy="365125"/>
          </a:xfrm>
          <a:prstGeom prst="rect">
            <a:avLst/>
          </a:prstGeom>
        </p:spPr>
        <p:txBody>
          <a:bodyPr vert="horz" lIns="0" tIns="0" rIns="0" bIns="0" rtlCol="0" anchor="ctr"/>
          <a:lstStyle>
            <a:lvl1pPr algn="l">
              <a:defRPr sz="900">
                <a:solidFill>
                  <a:schemeClr val="tx1"/>
                </a:solidFill>
                <a:latin typeface="Aptos" panose="020B0004020202020204" pitchFamily="34" charset="0"/>
              </a:defRPr>
            </a:lvl1pPr>
          </a:lstStyle>
          <a:p>
            <a:r>
              <a:rPr lang="en-US" dirty="0">
                <a:cs typeface="Arial" charset="0"/>
              </a:rPr>
              <a:t>© GoldSim Technology Group LLC, 2024</a:t>
            </a:r>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55A47C25-25A0-439D-B48B-0933CF72E180}" type="slidenum">
              <a:rPr lang="en-US" smtClean="0"/>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10"/>
          <a:srcRect/>
          <a:stretch/>
        </p:blipFill>
        <p:spPr>
          <a:xfrm>
            <a:off x="9780517" y="6355715"/>
            <a:ext cx="1568553" cy="274320"/>
          </a:xfrm>
          <a:prstGeom prst="rect">
            <a:avLst/>
          </a:prstGeom>
        </p:spPr>
      </p:pic>
    </p:spTree>
    <p:extLst>
      <p:ext uri="{BB962C8B-B14F-4D97-AF65-F5344CB8AC3E}">
        <p14:creationId xmlns:p14="http://schemas.microsoft.com/office/powerpoint/2010/main" val="348819166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Lst>
  <p:transition>
    <p:wipe dir="r"/>
  </p:transition>
  <p:hf sldNum="0" hdr="0" dt="0"/>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C30B3-F03F-40DB-ACC1-CAEA956BABE2}"/>
              </a:ext>
            </a:extLst>
          </p:cNvPr>
          <p:cNvSpPr>
            <a:spLocks noGrp="1"/>
          </p:cNvSpPr>
          <p:nvPr>
            <p:ph type="ctrTitle"/>
          </p:nvPr>
        </p:nvSpPr>
        <p:spPr>
          <a:xfrm>
            <a:off x="1542047" y="1503324"/>
            <a:ext cx="9144000" cy="2437018"/>
          </a:xfrm>
        </p:spPr>
        <p:txBody>
          <a:bodyPr/>
          <a:lstStyle/>
          <a:p>
            <a:pPr algn="ctr"/>
            <a:r>
              <a:rPr lang="en-US" sz="4400" dirty="0"/>
              <a:t>Simulating Feedback Control Systems Using the New Controller Element</a:t>
            </a:r>
            <a:br>
              <a:rPr lang="en-US" sz="4400" dirty="0"/>
            </a:br>
            <a:endParaRPr lang="en-US" dirty="0"/>
          </a:p>
        </p:txBody>
      </p:sp>
      <p:sp>
        <p:nvSpPr>
          <p:cNvPr id="4" name="Subtitle 3">
            <a:extLst>
              <a:ext uri="{FF2B5EF4-FFF2-40B4-BE49-F238E27FC236}">
                <a16:creationId xmlns:a16="http://schemas.microsoft.com/office/drawing/2014/main" id="{9AD2BF8B-6936-B1E7-BC04-D0C6CA797A12}"/>
              </a:ext>
            </a:extLst>
          </p:cNvPr>
          <p:cNvSpPr>
            <a:spLocks noGrp="1"/>
          </p:cNvSpPr>
          <p:nvPr>
            <p:ph type="subTitle" idx="1"/>
          </p:nvPr>
        </p:nvSpPr>
        <p:spPr>
          <a:xfrm>
            <a:off x="-1177090" y="6280548"/>
            <a:ext cx="9144000" cy="334515"/>
          </a:xfrm>
        </p:spPr>
        <p:txBody>
          <a:bodyPr/>
          <a:lstStyle/>
          <a:p>
            <a:r>
              <a:rPr lang="en-US" dirty="0"/>
              <a:t>Rick Kossik</a:t>
            </a:r>
          </a:p>
        </p:txBody>
      </p:sp>
    </p:spTree>
    <p:extLst>
      <p:ext uri="{BB962C8B-B14F-4D97-AF65-F5344CB8AC3E}">
        <p14:creationId xmlns:p14="http://schemas.microsoft.com/office/powerpoint/2010/main" val="202823708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Controller Methods</a:t>
            </a:r>
          </a:p>
        </p:txBody>
      </p:sp>
      <p:sp>
        <p:nvSpPr>
          <p:cNvPr id="7" name="TextBox 6">
            <a:extLst>
              <a:ext uri="{FF2B5EF4-FFF2-40B4-BE49-F238E27FC236}">
                <a16:creationId xmlns:a16="http://schemas.microsoft.com/office/drawing/2014/main" id="{347ADD2E-9151-054C-AF9F-C6D6D4FF074F}"/>
              </a:ext>
            </a:extLst>
          </p:cNvPr>
          <p:cNvSpPr txBox="1"/>
          <p:nvPr/>
        </p:nvSpPr>
        <p:spPr>
          <a:xfrm>
            <a:off x="182275" y="1455414"/>
            <a:ext cx="8872780" cy="5988884"/>
          </a:xfrm>
          <a:prstGeom prst="rect">
            <a:avLst/>
          </a:prstGeom>
          <a:noFill/>
        </p:spPr>
        <p:txBody>
          <a:bodyPr wrap="square">
            <a:spAutoFit/>
          </a:bodyPr>
          <a:lstStyle/>
          <a:p>
            <a:pPr marL="800100" indent="-342900">
              <a:lnSpc>
                <a:spcPct val="115000"/>
              </a:lnSpc>
              <a:spcAft>
                <a:spcPts val="800"/>
              </a:spcAft>
              <a:buClr>
                <a:schemeClr val="tx2"/>
              </a:buClr>
              <a:buFont typeface="Arial" panose="020B0604020202020204" pitchFamily="34" charset="0"/>
              <a:buChar char="•"/>
            </a:pPr>
            <a:r>
              <a:rPr lang="en-US" sz="2400" kern="100" dirty="0">
                <a:latin typeface="Aptos" panose="020B0004020202020204" pitchFamily="34" charset="0"/>
                <a:ea typeface="Aptos" panose="020B0004020202020204" pitchFamily="34" charset="0"/>
                <a:cs typeface="Times New Roman" panose="02020603050405020304" pitchFamily="18" charset="0"/>
              </a:rPr>
              <a:t>Controllers have three different (user-selected) control </a:t>
            </a:r>
            <a:r>
              <a:rPr lang="en-US" sz="2400" b="1" i="1" kern="100" dirty="0">
                <a:solidFill>
                  <a:srgbClr val="FF0000"/>
                </a:solidFill>
                <a:latin typeface="Aptos" panose="020B0004020202020204" pitchFamily="34" charset="0"/>
                <a:ea typeface="Aptos" panose="020B0004020202020204" pitchFamily="34" charset="0"/>
                <a:cs typeface="Times New Roman" panose="02020603050405020304" pitchFamily="18" charset="0"/>
              </a:rPr>
              <a:t>methods</a:t>
            </a:r>
            <a:r>
              <a:rPr lang="en-US" sz="2400" kern="100" dirty="0">
                <a:latin typeface="Aptos" panose="020B0004020202020204" pitchFamily="34" charset="0"/>
                <a:ea typeface="Aptos" panose="020B0004020202020204" pitchFamily="34" charset="0"/>
                <a:cs typeface="Times New Roman" panose="02020603050405020304" pitchFamily="18" charset="0"/>
              </a:rPr>
              <a:t> by which they determine how the Controller output is computed.</a:t>
            </a:r>
          </a:p>
          <a:p>
            <a:pPr marL="800100" indent="-342900">
              <a:lnSpc>
                <a:spcPct val="115000"/>
              </a:lnSpc>
              <a:spcAft>
                <a:spcPts val="800"/>
              </a:spcAft>
              <a:buClr>
                <a:schemeClr val="tx2"/>
              </a:buClr>
              <a:buFont typeface="Arial" panose="020B0604020202020204" pitchFamily="34" charset="0"/>
              <a:buChar char="•"/>
            </a:pPr>
            <a:r>
              <a:rPr lang="en-US" sz="2400" kern="100" dirty="0">
                <a:latin typeface="Aptos" panose="020B0004020202020204" pitchFamily="34" charset="0"/>
                <a:ea typeface="Aptos" panose="020B0004020202020204" pitchFamily="34" charset="0"/>
                <a:cs typeface="Times New Roman" panose="02020603050405020304" pitchFamily="18" charset="0"/>
              </a:rPr>
              <a:t>Depending on the method selected, the required inputs will change. </a:t>
            </a:r>
          </a:p>
          <a:p>
            <a:pPr marL="800100" indent="-342900">
              <a:lnSpc>
                <a:spcPct val="115000"/>
              </a:lnSpc>
              <a:spcAft>
                <a:spcPts val="800"/>
              </a:spcAft>
              <a:buClr>
                <a:schemeClr val="tx2"/>
              </a:buClr>
              <a:buFont typeface="Arial" panose="020B0604020202020204" pitchFamily="34" charset="0"/>
              <a:buChar char="•"/>
            </a:pPr>
            <a:r>
              <a:rPr lang="en-US" sz="2400" kern="100" dirty="0">
                <a:latin typeface="Aptos" panose="020B0004020202020204" pitchFamily="34" charset="0"/>
                <a:ea typeface="Aptos" panose="020B0004020202020204" pitchFamily="34" charset="0"/>
                <a:cs typeface="Times New Roman" panose="02020603050405020304" pitchFamily="18" charset="0"/>
              </a:rPr>
              <a:t>Methods:</a:t>
            </a:r>
          </a:p>
          <a:p>
            <a:pPr marL="1257300" lvl="1" indent="-342900">
              <a:lnSpc>
                <a:spcPct val="115000"/>
              </a:lnSpc>
              <a:spcAft>
                <a:spcPts val="800"/>
              </a:spcAft>
              <a:buClr>
                <a:schemeClr val="bg2"/>
              </a:buClr>
              <a:buFont typeface="Arial" panose="020B0604020202020204" pitchFamily="34" charset="0"/>
              <a:buChar char="•"/>
            </a:pPr>
            <a:r>
              <a:rPr lang="en-US" sz="2200" kern="100" dirty="0">
                <a:latin typeface="Aptos" panose="020B0004020202020204" pitchFamily="34" charset="0"/>
                <a:ea typeface="Aptos" panose="020B0004020202020204" pitchFamily="34" charset="0"/>
                <a:cs typeface="Times New Roman" panose="02020603050405020304" pitchFamily="18" charset="0"/>
              </a:rPr>
              <a:t>Deadband</a:t>
            </a:r>
          </a:p>
          <a:p>
            <a:pPr marL="1257300" lvl="1" indent="-342900">
              <a:lnSpc>
                <a:spcPct val="115000"/>
              </a:lnSpc>
              <a:spcAft>
                <a:spcPts val="800"/>
              </a:spcAft>
              <a:buClr>
                <a:schemeClr val="bg2"/>
              </a:buClr>
              <a:buFont typeface="Arial" panose="020B0604020202020204" pitchFamily="34" charset="0"/>
              <a:buChar char="•"/>
            </a:pPr>
            <a:r>
              <a:rPr lang="en-US" sz="2200" kern="100" dirty="0">
                <a:latin typeface="Aptos" panose="020B0004020202020204" pitchFamily="34" charset="0"/>
                <a:ea typeface="Aptos" panose="020B0004020202020204" pitchFamily="34" charset="0"/>
                <a:cs typeface="Times New Roman" panose="02020603050405020304" pitchFamily="18" charset="0"/>
              </a:rPr>
              <a:t>Proportional</a:t>
            </a:r>
          </a:p>
          <a:p>
            <a:pPr marL="1257300" lvl="1" indent="-342900">
              <a:lnSpc>
                <a:spcPct val="115000"/>
              </a:lnSpc>
              <a:spcAft>
                <a:spcPts val="800"/>
              </a:spcAft>
              <a:buClr>
                <a:schemeClr val="bg2"/>
              </a:buClr>
              <a:buFont typeface="Arial" panose="020B0604020202020204" pitchFamily="34" charset="0"/>
              <a:buChar char="•"/>
            </a:pPr>
            <a:r>
              <a:rPr lang="en-US" sz="2200" kern="100" dirty="0">
                <a:latin typeface="Aptos" panose="020B0004020202020204" pitchFamily="34" charset="0"/>
                <a:ea typeface="Aptos" panose="020B0004020202020204" pitchFamily="34" charset="0"/>
                <a:cs typeface="Times New Roman" panose="02020603050405020304" pitchFamily="18" charset="0"/>
              </a:rPr>
              <a:t>Proportional Integral Derivative (</a:t>
            </a:r>
            <a:r>
              <a:rPr lang="en-US" sz="2200" kern="100" dirty="0" err="1">
                <a:latin typeface="Aptos" panose="020B0004020202020204" pitchFamily="34" charset="0"/>
                <a:ea typeface="Aptos" panose="020B0004020202020204" pitchFamily="34" charset="0"/>
                <a:cs typeface="Times New Roman" panose="02020603050405020304" pitchFamily="18" charset="0"/>
              </a:rPr>
              <a:t>PID</a:t>
            </a:r>
            <a:r>
              <a:rPr lang="en-US" sz="2200" kern="100" dirty="0">
                <a:latin typeface="Aptos" panose="020B0004020202020204" pitchFamily="34" charset="0"/>
                <a:ea typeface="Aptos" panose="020B0004020202020204" pitchFamily="34" charset="0"/>
                <a:cs typeface="Times New Roman" panose="02020603050405020304" pitchFamily="18" charset="0"/>
              </a:rPr>
              <a:t>)</a:t>
            </a:r>
          </a:p>
          <a:p>
            <a:pPr marL="800100" indent="-342900">
              <a:lnSpc>
                <a:spcPct val="115000"/>
              </a:lnSpc>
              <a:spcAft>
                <a:spcPts val="800"/>
              </a:spcAft>
              <a:buClr>
                <a:schemeClr val="tx2"/>
              </a:buClr>
              <a:buFont typeface="Arial" panose="020B0604020202020204" pitchFamily="34" charset="0"/>
              <a:buChar char="•"/>
            </a:pPr>
            <a:endParaRPr lang="en-US" sz="2400" kern="100" dirty="0">
              <a:latin typeface="Aptos" panose="020B0004020202020204" pitchFamily="34" charset="0"/>
              <a:ea typeface="Aptos" panose="020B0004020202020204" pitchFamily="34" charset="0"/>
              <a:cs typeface="Times New Roman" panose="02020603050405020304" pitchFamily="18" charset="0"/>
            </a:endParaRPr>
          </a:p>
          <a:p>
            <a:pPr marL="800100" indent="-342900">
              <a:lnSpc>
                <a:spcPct val="115000"/>
              </a:lnSpc>
              <a:spcAft>
                <a:spcPts val="800"/>
              </a:spcAft>
              <a:buClr>
                <a:schemeClr val="tx2"/>
              </a:buClr>
              <a:buFont typeface="Arial" panose="020B0604020202020204" pitchFamily="34" charset="0"/>
              <a:buChar char="•"/>
            </a:pPr>
            <a:endParaRPr lang="en-US" sz="2400" kern="100" dirty="0">
              <a:latin typeface="Aptos" panose="020B0004020202020204" pitchFamily="34" charset="0"/>
              <a:ea typeface="Aptos" panose="020B0004020202020204" pitchFamily="34" charset="0"/>
              <a:cs typeface="Times New Roman" panose="02020603050405020304" pitchFamily="18" charset="0"/>
            </a:endParaRPr>
          </a:p>
          <a:p>
            <a:pPr marL="914400" lvl="1">
              <a:lnSpc>
                <a:spcPct val="115000"/>
              </a:lnSpc>
              <a:spcAft>
                <a:spcPts val="800"/>
              </a:spcAft>
            </a:pPr>
            <a:endParaRPr lang="en-US" sz="2400" kern="100" dirty="0">
              <a:latin typeface="Aptos" panose="020B0004020202020204" pitchFamily="34" charset="0"/>
              <a:ea typeface="Aptos" panose="020B0004020202020204" pitchFamily="34" charset="0"/>
              <a:cs typeface="Times New Roman" panose="02020603050405020304" pitchFamily="18" charset="0"/>
            </a:endParaRPr>
          </a:p>
        </p:txBody>
      </p:sp>
      <p:sp>
        <p:nvSpPr>
          <p:cNvPr id="3" name="Footer Placeholder 2">
            <a:extLst>
              <a:ext uri="{FF2B5EF4-FFF2-40B4-BE49-F238E27FC236}">
                <a16:creationId xmlns:a16="http://schemas.microsoft.com/office/drawing/2014/main" id="{1682A82C-63E4-AE0A-0BD4-7EAB01865C7B}"/>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40495582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Deadband Controller</a:t>
            </a:r>
          </a:p>
        </p:txBody>
      </p:sp>
      <p:sp>
        <p:nvSpPr>
          <p:cNvPr id="3" name="Content Placeholder 2"/>
          <p:cNvSpPr>
            <a:spLocks noGrp="1"/>
          </p:cNvSpPr>
          <p:nvPr>
            <p:ph idx="1"/>
          </p:nvPr>
        </p:nvSpPr>
        <p:spPr>
          <a:xfrm>
            <a:off x="613445" y="1603176"/>
            <a:ext cx="9463002" cy="1095704"/>
          </a:xfrm>
        </p:spPr>
        <p:txBody>
          <a:bodyPr>
            <a:noAutofit/>
          </a:bodyPr>
          <a:lstStyle/>
          <a:p>
            <a:r>
              <a:rPr lang="en-US" sz="2400" dirty="0"/>
              <a:t>A </a:t>
            </a:r>
            <a:r>
              <a:rPr lang="en-US" sz="2400" b="1" i="1" dirty="0">
                <a:solidFill>
                  <a:srgbClr val="FF0000"/>
                </a:solidFill>
              </a:rPr>
              <a:t>Deadband Controller </a:t>
            </a:r>
            <a:r>
              <a:rPr lang="en-US" sz="2400" dirty="0"/>
              <a:t>produces an output that switches abruptly between two states: a specified flow (the Flow Capacity) or zero flow.</a:t>
            </a:r>
            <a:endParaRPr lang="en-US" sz="2400" dirty="0">
              <a:solidFill>
                <a:srgbClr val="FF0000"/>
              </a:solidFill>
            </a:endParaRPr>
          </a:p>
          <a:p>
            <a:r>
              <a:rPr lang="en-US" sz="2400" dirty="0"/>
              <a:t>This is how a simple thermostat works. A thermostat monitors temperature (a proxy for</a:t>
            </a:r>
            <a:r>
              <a:rPr lang="en-US" dirty="0"/>
              <a:t> </a:t>
            </a:r>
            <a:r>
              <a:rPr lang="en-US" sz="2400" dirty="0"/>
              <a:t>heat, which is a state variable). </a:t>
            </a:r>
          </a:p>
          <a:p>
            <a:endParaRPr lang="en-US" sz="2400" dirty="0"/>
          </a:p>
          <a:p>
            <a:endParaRPr lang="en-US" sz="2400" dirty="0"/>
          </a:p>
          <a:p>
            <a:endParaRPr lang="en-US" sz="2400" dirty="0"/>
          </a:p>
          <a:p>
            <a:endParaRPr lang="en-US" sz="2400" dirty="0"/>
          </a:p>
          <a:p>
            <a:endParaRPr lang="en-US" sz="2400" dirty="0"/>
          </a:p>
          <a:p>
            <a:r>
              <a:rPr lang="en-US" sz="2400" dirty="0"/>
              <a:t>In this example, since we are adding heat (there is an inflow of heat), this is an Inflow Controller.</a:t>
            </a:r>
          </a:p>
          <a:p>
            <a:pPr marL="0" indent="0">
              <a:buNone/>
            </a:pPr>
            <a:endParaRPr lang="en-US" dirty="0"/>
          </a:p>
          <a:p>
            <a:endParaRPr lang="en-US" sz="2200" dirty="0">
              <a:solidFill>
                <a:srgbClr val="FF0000"/>
              </a:solidFill>
            </a:endParaRPr>
          </a:p>
        </p:txBody>
      </p:sp>
      <p:pic>
        <p:nvPicPr>
          <p:cNvPr id="7" name="Picture 6">
            <a:extLst>
              <a:ext uri="{FF2B5EF4-FFF2-40B4-BE49-F238E27FC236}">
                <a16:creationId xmlns:a16="http://schemas.microsoft.com/office/drawing/2014/main" id="{DBF42FF7-6779-5D19-8D69-E2A14D3E0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3363" y="3281969"/>
            <a:ext cx="5516426" cy="1929921"/>
          </a:xfrm>
          <a:prstGeom prst="rect">
            <a:avLst/>
          </a:prstGeom>
        </p:spPr>
      </p:pic>
      <p:sp>
        <p:nvSpPr>
          <p:cNvPr id="4" name="Footer Placeholder 3">
            <a:extLst>
              <a:ext uri="{FF2B5EF4-FFF2-40B4-BE49-F238E27FC236}">
                <a16:creationId xmlns:a16="http://schemas.microsoft.com/office/drawing/2014/main" id="{1AC6E58A-FD3E-E2E7-990A-CA6E8AFE2364}"/>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29038424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Defining a Deadband Controller</a:t>
            </a:r>
          </a:p>
        </p:txBody>
      </p:sp>
      <p:sp>
        <p:nvSpPr>
          <p:cNvPr id="3" name="Content Placeholder 2"/>
          <p:cNvSpPr>
            <a:spLocks noGrp="1"/>
          </p:cNvSpPr>
          <p:nvPr>
            <p:ph idx="1"/>
          </p:nvPr>
        </p:nvSpPr>
        <p:spPr>
          <a:xfrm>
            <a:off x="403059" y="1711460"/>
            <a:ext cx="8949252" cy="1095704"/>
          </a:xfrm>
        </p:spPr>
        <p:txBody>
          <a:bodyPr>
            <a:noAutofit/>
          </a:bodyPr>
          <a:lstStyle/>
          <a:p>
            <a:r>
              <a:rPr lang="en-US" sz="2400" dirty="0"/>
              <a:t>Two ways to define a Deadband Controller</a:t>
            </a:r>
          </a:p>
          <a:p>
            <a:r>
              <a:rPr lang="en-US" sz="2400" dirty="0"/>
              <a:t>Top and Bottom</a:t>
            </a:r>
          </a:p>
          <a:p>
            <a:pPr lvl="1"/>
            <a:r>
              <a:rPr lang="en-US" sz="2200" dirty="0"/>
              <a:t>Top of Deadband</a:t>
            </a:r>
          </a:p>
          <a:p>
            <a:pPr lvl="1"/>
            <a:r>
              <a:rPr lang="en-US" sz="2200" dirty="0"/>
              <a:t>Bottom of Deadband</a:t>
            </a:r>
          </a:p>
          <a:p>
            <a:r>
              <a:rPr lang="en-US" sz="2400" dirty="0"/>
              <a:t>Target and Thickness</a:t>
            </a:r>
          </a:p>
          <a:p>
            <a:pPr lvl="1"/>
            <a:r>
              <a:rPr lang="en-US" sz="2200" dirty="0"/>
              <a:t>Target</a:t>
            </a:r>
          </a:p>
          <a:p>
            <a:pPr lvl="1"/>
            <a:r>
              <a:rPr lang="en-US" sz="2200" dirty="0"/>
              <a:t>Thickness</a:t>
            </a:r>
          </a:p>
          <a:p>
            <a:pPr lvl="1"/>
            <a:r>
              <a:rPr lang="en-US" sz="2200" dirty="0"/>
              <a:t>Target Position (Center, Top, Bottom)</a:t>
            </a:r>
          </a:p>
          <a:p>
            <a:r>
              <a:rPr lang="en-US" sz="2400" dirty="0"/>
              <a:t>Also need to define the Initial Flow State</a:t>
            </a:r>
          </a:p>
          <a:p>
            <a:pPr lvl="1"/>
            <a:r>
              <a:rPr lang="en-US" sz="2200" dirty="0"/>
              <a:t>If initial value is withing the deadband, is the flow operating?</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FC81F5CF-0092-8B82-88A0-33771A57AC63}"/>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25935291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Behavior of a Deadband Controller</a:t>
            </a:r>
          </a:p>
        </p:txBody>
      </p:sp>
      <p:sp>
        <p:nvSpPr>
          <p:cNvPr id="3" name="Content Placeholder 2"/>
          <p:cNvSpPr>
            <a:spLocks noGrp="1"/>
          </p:cNvSpPr>
          <p:nvPr>
            <p:ph idx="1"/>
          </p:nvPr>
        </p:nvSpPr>
        <p:spPr>
          <a:xfrm>
            <a:off x="493129" y="1458798"/>
            <a:ext cx="9769808" cy="1095704"/>
          </a:xfrm>
        </p:spPr>
        <p:txBody>
          <a:bodyPr>
            <a:noAutofit/>
          </a:bodyPr>
          <a:lstStyle/>
          <a:p>
            <a:r>
              <a:rPr lang="en-US" sz="2400" dirty="0"/>
              <a:t>Deadband Controllers result in a process variable the oscillates between the bottom of the deadband and the top of the deadband. </a:t>
            </a:r>
          </a:p>
          <a:p>
            <a:pPr lvl="1"/>
            <a:r>
              <a:rPr lang="en-US" sz="2200" dirty="0"/>
              <a:t>The smaller the deadband (and the higher the Flow Capacity), the more frequent the oscillations.</a:t>
            </a:r>
          </a:p>
          <a:p>
            <a:r>
              <a:rPr lang="en-US" sz="2400" dirty="0"/>
              <a:t>The process variable does not necessarily stay within the dead band.</a:t>
            </a:r>
          </a:p>
          <a:p>
            <a:pPr lvl="1"/>
            <a:r>
              <a:rPr lang="en-US" sz="2200" dirty="0"/>
              <a:t>Might take some time to counteract the uncontrolled flows</a:t>
            </a:r>
          </a:p>
          <a:p>
            <a:r>
              <a:rPr lang="en-US" sz="2400" dirty="0"/>
              <a:t>If the process variable is a state variable, GoldSim inserts a timestep when the boundary of deadband is reached.  If it is not a state variable, the boundary is evaluated every scheduled timestep.</a:t>
            </a:r>
          </a:p>
          <a:p>
            <a:pPr lvl="1"/>
            <a:r>
              <a:rPr lang="en-US" sz="2200" dirty="0"/>
              <a:t>Hence, if state variable, behavior is independent of scheduled timestep length.</a:t>
            </a:r>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9F52147D-5EB8-15F8-5B2C-EAA02CCB1017}"/>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33653937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Proportional Controller</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583533" y="1590189"/>
            <a:ext cx="9665082"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400" dirty="0"/>
          </a:p>
          <a:p>
            <a:endParaRPr lang="en-US" sz="2200" dirty="0">
              <a:solidFill>
                <a:srgbClr val="FF0000"/>
              </a:solidFill>
            </a:endParaRPr>
          </a:p>
        </p:txBody>
      </p:sp>
      <p:sp>
        <p:nvSpPr>
          <p:cNvPr id="3" name="Footer Placeholder 2">
            <a:extLst>
              <a:ext uri="{FF2B5EF4-FFF2-40B4-BE49-F238E27FC236}">
                <a16:creationId xmlns:a16="http://schemas.microsoft.com/office/drawing/2014/main" id="{E152A98D-E198-8957-3E5B-A8AB1CBAD8E5}"/>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
        <p:nvSpPr>
          <p:cNvPr id="5" name="Content Placeholder 2">
            <a:extLst>
              <a:ext uri="{FF2B5EF4-FFF2-40B4-BE49-F238E27FC236}">
                <a16:creationId xmlns:a16="http://schemas.microsoft.com/office/drawing/2014/main" id="{5F7CFA19-A5C9-9BC2-C509-2E150BCDC91B}"/>
              </a:ext>
            </a:extLst>
          </p:cNvPr>
          <p:cNvSpPr>
            <a:spLocks noGrp="1"/>
          </p:cNvSpPr>
          <p:nvPr>
            <p:ph idx="1"/>
          </p:nvPr>
        </p:nvSpPr>
        <p:spPr>
          <a:xfrm>
            <a:off x="378828" y="1687397"/>
            <a:ext cx="9769808" cy="1095704"/>
          </a:xfrm>
        </p:spPr>
        <p:txBody>
          <a:bodyPr>
            <a:noAutofit/>
          </a:bodyPr>
          <a:lstStyle/>
          <a:p>
            <a:r>
              <a:rPr lang="en-US" dirty="0"/>
              <a:t>For a Proportional Controller, the output response is proportional to the current </a:t>
            </a:r>
            <a:r>
              <a:rPr lang="en-US" b="1" i="1" dirty="0">
                <a:solidFill>
                  <a:srgbClr val="FF0000"/>
                </a:solidFill>
              </a:rPr>
              <a:t>error</a:t>
            </a:r>
            <a:r>
              <a:rPr lang="en-US" dirty="0"/>
              <a:t>:  </a:t>
            </a:r>
          </a:p>
          <a:p>
            <a:pPr lvl="1"/>
            <a:r>
              <a:rPr lang="en-US" sz="1800" dirty="0"/>
              <a:t>Output = Bias + Proportional Gain * Error</a:t>
            </a:r>
          </a:p>
          <a:p>
            <a:r>
              <a:rPr lang="en-US" sz="2200" dirty="0"/>
              <a:t>Error definition depends on type of Controller:</a:t>
            </a:r>
          </a:p>
          <a:p>
            <a:pPr lvl="1"/>
            <a:r>
              <a:rPr lang="en-US" sz="1800" dirty="0"/>
              <a:t>Outflow Controllers: Error = Process Variable – Target</a:t>
            </a:r>
          </a:p>
          <a:p>
            <a:pPr lvl="1"/>
            <a:r>
              <a:rPr lang="en-US" sz="1800" dirty="0"/>
              <a:t>Inflow Controllers: Error = Target – Process Variable</a:t>
            </a:r>
          </a:p>
          <a:p>
            <a:r>
              <a:rPr lang="en-US" dirty="0"/>
              <a:t>In addition:</a:t>
            </a:r>
          </a:p>
          <a:p>
            <a:pPr lvl="1"/>
            <a:r>
              <a:rPr lang="en-US" dirty="0"/>
              <a:t>The output cannot be less than zero.  </a:t>
            </a:r>
          </a:p>
          <a:p>
            <a:pPr lvl="1"/>
            <a:r>
              <a:rPr lang="en-US" dirty="0"/>
              <a:t>There is a maximum value for the output (Flow Capacity). </a:t>
            </a:r>
          </a:p>
          <a:p>
            <a:endParaRPr lang="en-US" sz="2200" dirty="0"/>
          </a:p>
        </p:txBody>
      </p:sp>
    </p:spTree>
    <p:extLst>
      <p:ext uri="{BB962C8B-B14F-4D97-AF65-F5344CB8AC3E}">
        <p14:creationId xmlns:p14="http://schemas.microsoft.com/office/powerpoint/2010/main" val="113680093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Defining a Proportional Controller</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234617" y="1776679"/>
            <a:ext cx="9818706"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2400" dirty="0">
                <a:latin typeface="Aptos" panose="020B0004020202020204" pitchFamily="34" charset="0"/>
              </a:rPr>
              <a:t>For a Proportional Controller, we need the following:</a:t>
            </a:r>
          </a:p>
          <a:p>
            <a:pPr lvl="1">
              <a:buClr>
                <a:schemeClr val="tx2"/>
              </a:buClr>
            </a:pPr>
            <a:r>
              <a:rPr lang="en-US" sz="2200" b="1" dirty="0">
                <a:solidFill>
                  <a:schemeClr val="tx1"/>
                </a:solidFill>
                <a:latin typeface="Aptos" panose="020B0004020202020204" pitchFamily="34" charset="0"/>
              </a:rPr>
              <a:t>Target</a:t>
            </a:r>
            <a:r>
              <a:rPr lang="en-US" sz="2200" dirty="0">
                <a:latin typeface="Aptos" panose="020B0004020202020204" pitchFamily="34" charset="0"/>
              </a:rPr>
              <a:t>: Desired value of process variable</a:t>
            </a:r>
          </a:p>
          <a:p>
            <a:pPr lvl="1">
              <a:buClr>
                <a:schemeClr val="tx2"/>
              </a:buClr>
            </a:pPr>
            <a:r>
              <a:rPr lang="en-US" sz="2000" b="1" dirty="0">
                <a:solidFill>
                  <a:schemeClr val="tx1"/>
                </a:solidFill>
                <a:latin typeface="Aptos" panose="020B0004020202020204" pitchFamily="34" charset="0"/>
              </a:rPr>
              <a:t>Bias</a:t>
            </a:r>
            <a:r>
              <a:rPr lang="en-US" sz="2000" dirty="0">
                <a:latin typeface="Aptos" panose="020B0004020202020204" pitchFamily="34" charset="0"/>
              </a:rPr>
              <a:t>: This is the value of the output when the error is zero.  For example, if this is an Outflow Controller, the Bias can be thought of as the sum of the expected uncontrolled inflows minus expected uncontrolled outflows. That is, if the process variable was at the target, what would the flow need to be to maintain it at the target.</a:t>
            </a:r>
          </a:p>
          <a:p>
            <a:pPr lvl="1">
              <a:buClr>
                <a:schemeClr val="tx2"/>
              </a:buClr>
            </a:pPr>
            <a:r>
              <a:rPr lang="en-US" sz="2000" b="1" dirty="0">
                <a:solidFill>
                  <a:schemeClr val="tx1"/>
                </a:solidFill>
                <a:latin typeface="Aptos" panose="020B0004020202020204" pitchFamily="34" charset="0"/>
              </a:rPr>
              <a:t>Proportional Gain</a:t>
            </a:r>
            <a:r>
              <a:rPr lang="en-US" sz="2000" dirty="0">
                <a:latin typeface="Aptos" panose="020B0004020202020204" pitchFamily="34" charset="0"/>
              </a:rPr>
              <a:t>: This has dimensions of inverse time, and represents how strongly the Controller responds to the error.  The larger this number, the quicker it responds. </a:t>
            </a:r>
          </a:p>
          <a:p>
            <a:pPr marL="201168" lvl="1" indent="0">
              <a:buNone/>
            </a:pPr>
            <a:endParaRPr lang="en-US" sz="2200" dirty="0">
              <a:latin typeface="Aptos" panose="020B0004020202020204" pitchFamily="34" charset="0"/>
            </a:endParaRPr>
          </a:p>
          <a:p>
            <a:endParaRPr lang="en-US" sz="2400" dirty="0">
              <a:latin typeface="Aptos" panose="020B0004020202020204" pitchFamily="34" charset="0"/>
            </a:endParaRPr>
          </a:p>
          <a:p>
            <a:endParaRPr lang="en-US" sz="2200" dirty="0">
              <a:solidFill>
                <a:srgbClr val="FF0000"/>
              </a:solidFill>
            </a:endParaRPr>
          </a:p>
        </p:txBody>
      </p:sp>
      <p:sp>
        <p:nvSpPr>
          <p:cNvPr id="3" name="Footer Placeholder 2">
            <a:extLst>
              <a:ext uri="{FF2B5EF4-FFF2-40B4-BE49-F238E27FC236}">
                <a16:creationId xmlns:a16="http://schemas.microsoft.com/office/drawing/2014/main" id="{A976D34E-9552-63DD-D86A-8B3656B3124F}"/>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4098695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Behavior of a Proportional Controller</a:t>
            </a:r>
          </a:p>
        </p:txBody>
      </p:sp>
      <p:sp>
        <p:nvSpPr>
          <p:cNvPr id="3" name="Content Placeholder 2"/>
          <p:cNvSpPr>
            <a:spLocks noGrp="1"/>
          </p:cNvSpPr>
          <p:nvPr>
            <p:ph idx="1"/>
          </p:nvPr>
        </p:nvSpPr>
        <p:spPr>
          <a:xfrm>
            <a:off x="312821" y="1639271"/>
            <a:ext cx="9839589" cy="1095704"/>
          </a:xfrm>
        </p:spPr>
        <p:txBody>
          <a:bodyPr>
            <a:noAutofit/>
          </a:bodyPr>
          <a:lstStyle/>
          <a:p>
            <a:r>
              <a:rPr lang="en-US" sz="2400" dirty="0"/>
              <a:t>Unlike Deadband Controllers, they respond continuously (every timestep).</a:t>
            </a:r>
            <a:endParaRPr lang="en-US" sz="2200" dirty="0"/>
          </a:p>
          <a:p>
            <a:r>
              <a:rPr lang="en-US" sz="2400" dirty="0"/>
              <a:t>Work well if the expected uncontrolled inflows and outflows do not have a significant trend or pattern (such that a constant Bias can be easily specified to match them).</a:t>
            </a:r>
          </a:p>
          <a:p>
            <a:r>
              <a:rPr lang="en-US" sz="2400" dirty="0"/>
              <a:t>Impacted by timestep (smaller the timestep, more frequently flow is updated).</a:t>
            </a:r>
          </a:p>
          <a:p>
            <a:r>
              <a:rPr lang="en-US" sz="2400" dirty="0"/>
              <a:t>If the uncontrolled inflows and outflows follow a trend or pattern, Proportional Controllers (with a constant Bias) result in poor performance.</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5634080B-C9B1-BB25-7DE0-5E8C4033A7FB}"/>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17853879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Defining a Time-Variable Bias</a:t>
            </a:r>
          </a:p>
        </p:txBody>
      </p:sp>
      <p:sp>
        <p:nvSpPr>
          <p:cNvPr id="3" name="Content Placeholder 2"/>
          <p:cNvSpPr>
            <a:spLocks noGrp="1"/>
          </p:cNvSpPr>
          <p:nvPr>
            <p:ph idx="1"/>
          </p:nvPr>
        </p:nvSpPr>
        <p:spPr>
          <a:xfrm>
            <a:off x="511342" y="1645287"/>
            <a:ext cx="9629037" cy="1095704"/>
          </a:xfrm>
        </p:spPr>
        <p:txBody>
          <a:bodyPr>
            <a:noAutofit/>
          </a:bodyPr>
          <a:lstStyle/>
          <a:p>
            <a:r>
              <a:rPr lang="en-US" sz="2400" dirty="0"/>
              <a:t>The Bias can be thought of as the sum of the expected uncontrolled inflows minus expected uncontrolled outflows. Instead of defining a constant Bias, we could define a time-variable Bias that represents a forecast of the uncontrolled flows.</a:t>
            </a:r>
          </a:p>
          <a:p>
            <a:r>
              <a:rPr lang="en-US" sz="2400" dirty="0"/>
              <a:t>One nice aspect of this approach is that it probably represents what is often informally done (“the current level is too high AND the inflows have been high recently due to the weather; let’s increase pumping”).</a:t>
            </a:r>
          </a:p>
          <a:p>
            <a:r>
              <a:rPr lang="en-US" sz="2400" dirty="0"/>
              <a:t>One common and simple forecast method is </a:t>
            </a:r>
            <a:r>
              <a:rPr lang="en-US" sz="2400" b="1" i="1" dirty="0">
                <a:solidFill>
                  <a:srgbClr val="FF0000"/>
                </a:solidFill>
              </a:rPr>
              <a:t>exponential smoothing</a:t>
            </a:r>
            <a:r>
              <a:rPr lang="en-US" sz="2400" dirty="0"/>
              <a:t>, which can be easily implemented using an Information Delay.</a:t>
            </a:r>
          </a:p>
          <a:p>
            <a:r>
              <a:rPr lang="en-US" sz="2400" dirty="0"/>
              <a:t>If we do this, the Proportional Controller works quite well even if the uncontrolled inflows and outflows follow a trend or pattern</a:t>
            </a:r>
          </a:p>
          <a:p>
            <a:endParaRPr lang="en-US" sz="2200" dirty="0">
              <a:solidFill>
                <a:srgbClr val="FF0000"/>
              </a:solidFill>
            </a:endParaRPr>
          </a:p>
        </p:txBody>
      </p:sp>
      <p:sp>
        <p:nvSpPr>
          <p:cNvPr id="4" name="Footer Placeholder 3">
            <a:extLst>
              <a:ext uri="{FF2B5EF4-FFF2-40B4-BE49-F238E27FC236}">
                <a16:creationId xmlns:a16="http://schemas.microsoft.com/office/drawing/2014/main" id="{E17CFEC9-AB85-499B-CB40-FF6751A5BD10}"/>
              </a:ext>
            </a:extLst>
          </p:cNvPr>
          <p:cNvSpPr>
            <a:spLocks noGrp="1"/>
          </p:cNvSpPr>
          <p:nvPr>
            <p:ph type="ftr" sz="quarter" idx="11"/>
          </p:nvPr>
        </p:nvSpPr>
        <p:spPr/>
        <p:txBody>
          <a:bodyPr/>
          <a:lstStyle/>
          <a:p>
            <a:r>
              <a:rPr lang="en-US" dirty="0">
                <a:solidFill>
                  <a:schemeClr val="bg1"/>
                </a:solidFill>
                <a:cs typeface="Arial" charset="0"/>
              </a:rPr>
              <a:t>© </a:t>
            </a:r>
            <a:r>
              <a:rPr lang="en-US" dirty="0">
                <a:cs typeface="Arial" charset="0"/>
              </a:rPr>
              <a:t>© GoldSim Technology Group LLC, 2024</a:t>
            </a:r>
            <a:endParaRPr lang="en-US" cap="none" dirty="0">
              <a:cs typeface="Arial" charset="0"/>
            </a:endParaRPr>
          </a:p>
          <a:p>
            <a:r>
              <a:rPr lang="en-US" dirty="0">
                <a:solidFill>
                  <a:schemeClr val="bg1"/>
                </a:solidFill>
                <a:cs typeface="Arial" charset="0"/>
              </a:rPr>
              <a:t>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9260956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PID</a:t>
            </a:r>
            <a:r>
              <a:rPr lang="en-US" dirty="0"/>
              <a:t> Controller</a:t>
            </a:r>
          </a:p>
        </p:txBody>
      </p:sp>
      <p:pic>
        <p:nvPicPr>
          <p:cNvPr id="7" name="Picture 6">
            <a:extLst>
              <a:ext uri="{FF2B5EF4-FFF2-40B4-BE49-F238E27FC236}">
                <a16:creationId xmlns:a16="http://schemas.microsoft.com/office/drawing/2014/main" id="{562A0733-4D3B-1C70-0763-57D6A1792C8C}"/>
              </a:ext>
            </a:extLst>
          </p:cNvPr>
          <p:cNvPicPr>
            <a:picLocks noChangeAspect="1"/>
          </p:cNvPicPr>
          <p:nvPr/>
        </p:nvPicPr>
        <p:blipFill>
          <a:blip r:embed="rId3"/>
          <a:stretch>
            <a:fillRect/>
          </a:stretch>
        </p:blipFill>
        <p:spPr>
          <a:xfrm>
            <a:off x="7778271" y="1718178"/>
            <a:ext cx="3443182" cy="2701469"/>
          </a:xfrm>
          <a:prstGeom prst="rect">
            <a:avLst/>
          </a:prstGeom>
        </p:spPr>
      </p:pic>
      <p:sp>
        <p:nvSpPr>
          <p:cNvPr id="3" name="Footer Placeholder 2">
            <a:extLst>
              <a:ext uri="{FF2B5EF4-FFF2-40B4-BE49-F238E27FC236}">
                <a16:creationId xmlns:a16="http://schemas.microsoft.com/office/drawing/2014/main" id="{71982DA9-B280-278F-36CD-80ED16B89C7C}"/>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
        <p:nvSpPr>
          <p:cNvPr id="5" name="Content Placeholder 2">
            <a:extLst>
              <a:ext uri="{FF2B5EF4-FFF2-40B4-BE49-F238E27FC236}">
                <a16:creationId xmlns:a16="http://schemas.microsoft.com/office/drawing/2014/main" id="{826B40E4-6F64-1F6B-7578-E9EA371DDAED}"/>
              </a:ext>
            </a:extLst>
          </p:cNvPr>
          <p:cNvSpPr>
            <a:spLocks noGrp="1"/>
          </p:cNvSpPr>
          <p:nvPr>
            <p:ph idx="1"/>
          </p:nvPr>
        </p:nvSpPr>
        <p:spPr>
          <a:xfrm>
            <a:off x="378828" y="1687397"/>
            <a:ext cx="6328777" cy="1095704"/>
          </a:xfrm>
        </p:spPr>
        <p:txBody>
          <a:bodyPr>
            <a:noAutofit/>
          </a:bodyPr>
          <a:lstStyle/>
          <a:p>
            <a:r>
              <a:rPr lang="en-US" dirty="0"/>
              <a:t>For a </a:t>
            </a:r>
            <a:r>
              <a:rPr lang="en-US" dirty="0" err="1"/>
              <a:t>PID</a:t>
            </a:r>
            <a:r>
              <a:rPr lang="en-US" dirty="0"/>
              <a:t> Controller, the output response is proportional to the current </a:t>
            </a:r>
            <a:r>
              <a:rPr lang="en-US" b="1" i="1" dirty="0">
                <a:solidFill>
                  <a:srgbClr val="FF0000"/>
                </a:solidFill>
              </a:rPr>
              <a:t>error</a:t>
            </a:r>
            <a:r>
              <a:rPr lang="en-US" dirty="0"/>
              <a:t>:  </a:t>
            </a:r>
          </a:p>
          <a:p>
            <a:pPr lvl="1"/>
            <a:r>
              <a:rPr lang="en-US" sz="1800" dirty="0"/>
              <a:t>Output = Bias + Proportional Gain * Error</a:t>
            </a:r>
          </a:p>
          <a:p>
            <a:r>
              <a:rPr lang="en-US" sz="2200" dirty="0"/>
              <a:t>Error definition depends on type of Controller:</a:t>
            </a:r>
          </a:p>
          <a:p>
            <a:pPr lvl="1"/>
            <a:r>
              <a:rPr lang="en-US" sz="1800" dirty="0"/>
              <a:t>Outflow Controllers: Error = Process Variable – Target</a:t>
            </a:r>
          </a:p>
          <a:p>
            <a:pPr lvl="1"/>
            <a:r>
              <a:rPr lang="en-US" sz="1800" dirty="0"/>
              <a:t>Inflow Controllers: Error = Target – Process Variable</a:t>
            </a:r>
          </a:p>
          <a:p>
            <a:r>
              <a:rPr lang="en-US" dirty="0"/>
              <a:t>In addition:</a:t>
            </a:r>
          </a:p>
          <a:p>
            <a:pPr lvl="1"/>
            <a:r>
              <a:rPr lang="en-US" dirty="0"/>
              <a:t>The output cannot be less than zero.  </a:t>
            </a:r>
          </a:p>
          <a:p>
            <a:pPr lvl="1"/>
            <a:r>
              <a:rPr lang="en-US" dirty="0"/>
              <a:t>There is a maximum value for the output (Flow Capacity). </a:t>
            </a:r>
          </a:p>
          <a:p>
            <a:pPr marL="201168" lvl="1" indent="0">
              <a:buNone/>
            </a:pPr>
            <a:endParaRPr lang="en-US" sz="2200" dirty="0"/>
          </a:p>
          <a:p>
            <a:endParaRPr lang="en-US" sz="2200" dirty="0">
              <a:solidFill>
                <a:srgbClr val="FF0000"/>
              </a:solidFill>
            </a:endParaRPr>
          </a:p>
        </p:txBody>
      </p:sp>
    </p:spTree>
    <p:extLst>
      <p:ext uri="{BB962C8B-B14F-4D97-AF65-F5344CB8AC3E}">
        <p14:creationId xmlns:p14="http://schemas.microsoft.com/office/powerpoint/2010/main" val="413844040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Defining a </a:t>
            </a:r>
            <a:r>
              <a:rPr lang="en-US" dirty="0" err="1"/>
              <a:t>PID</a:t>
            </a:r>
            <a:r>
              <a:rPr lang="en-US" dirty="0"/>
              <a:t> Controller</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401783" y="1711052"/>
            <a:ext cx="9696750"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2400" dirty="0">
                <a:latin typeface="Aptos" panose="020B0004020202020204" pitchFamily="34" charset="0"/>
              </a:rPr>
              <a:t>For a Proportional Controller, we need the following:</a:t>
            </a:r>
          </a:p>
          <a:p>
            <a:pPr lvl="1">
              <a:buClr>
                <a:schemeClr val="tx2"/>
              </a:buClr>
            </a:pPr>
            <a:r>
              <a:rPr lang="en-US" sz="2200" b="1" dirty="0">
                <a:solidFill>
                  <a:schemeClr val="tx1"/>
                </a:solidFill>
                <a:latin typeface="Aptos" panose="020B0004020202020204" pitchFamily="34" charset="0"/>
              </a:rPr>
              <a:t>Target</a:t>
            </a:r>
            <a:r>
              <a:rPr lang="en-US" sz="2200" dirty="0">
                <a:latin typeface="Aptos" panose="020B0004020202020204" pitchFamily="34" charset="0"/>
              </a:rPr>
              <a:t>: Desired value of process variable</a:t>
            </a:r>
          </a:p>
          <a:p>
            <a:pPr lvl="1">
              <a:buClr>
                <a:schemeClr val="tx2"/>
              </a:buClr>
            </a:pPr>
            <a:r>
              <a:rPr lang="en-US" sz="2000" b="1" dirty="0">
                <a:solidFill>
                  <a:schemeClr val="tx1"/>
                </a:solidFill>
                <a:latin typeface="Aptos" panose="020B0004020202020204" pitchFamily="34" charset="0"/>
              </a:rPr>
              <a:t>Bias</a:t>
            </a:r>
            <a:r>
              <a:rPr lang="en-US" sz="2000" dirty="0">
                <a:latin typeface="Aptos" panose="020B0004020202020204" pitchFamily="34" charset="0"/>
              </a:rPr>
              <a:t>: This is the value of the output when the </a:t>
            </a:r>
            <a:r>
              <a:rPr lang="en-US" sz="2000" dirty="0" err="1">
                <a:latin typeface="Aptos" panose="020B0004020202020204" pitchFamily="34" charset="0"/>
              </a:rPr>
              <a:t>PID</a:t>
            </a:r>
            <a:r>
              <a:rPr lang="en-US" sz="2000" dirty="0">
                <a:latin typeface="Aptos" panose="020B0004020202020204" pitchFamily="34" charset="0"/>
              </a:rPr>
              <a:t> Sum is zero.</a:t>
            </a:r>
          </a:p>
          <a:p>
            <a:pPr lvl="1">
              <a:buClr>
                <a:schemeClr val="tx2"/>
              </a:buClr>
            </a:pPr>
            <a:r>
              <a:rPr lang="en-US" sz="2000" b="1" dirty="0">
                <a:solidFill>
                  <a:schemeClr val="tx1"/>
                </a:solidFill>
                <a:latin typeface="Aptos" panose="020B0004020202020204" pitchFamily="34" charset="0"/>
              </a:rPr>
              <a:t>Proportional Gain</a:t>
            </a:r>
            <a:r>
              <a:rPr lang="en-US" sz="2000" dirty="0">
                <a:latin typeface="Aptos" panose="020B0004020202020204" pitchFamily="34" charset="0"/>
              </a:rPr>
              <a:t>: This has dimensions of inverse time, and represents how strongly the “P” term responds to the error.  The larger this number, the quicker it responds. </a:t>
            </a:r>
          </a:p>
          <a:p>
            <a:pPr lvl="1">
              <a:buClr>
                <a:schemeClr val="tx2"/>
              </a:buClr>
            </a:pPr>
            <a:r>
              <a:rPr lang="en-US" sz="2000" b="1" dirty="0">
                <a:solidFill>
                  <a:schemeClr val="tx1"/>
                </a:solidFill>
                <a:latin typeface="Aptos" panose="020B0004020202020204" pitchFamily="34" charset="0"/>
              </a:rPr>
              <a:t>Integral Gain</a:t>
            </a:r>
            <a:r>
              <a:rPr lang="en-US" sz="2000" dirty="0">
                <a:latin typeface="Aptos" panose="020B0004020202020204" pitchFamily="34" charset="0"/>
              </a:rPr>
              <a:t>: This has dimensions of inverse time squared, and represents how strongly the “I” term responds to the error.  The larger this number, the quicker it responds. </a:t>
            </a:r>
          </a:p>
          <a:p>
            <a:pPr lvl="1">
              <a:buClr>
                <a:schemeClr val="tx2"/>
              </a:buClr>
            </a:pPr>
            <a:r>
              <a:rPr lang="en-US" sz="2000" b="1" dirty="0">
                <a:solidFill>
                  <a:schemeClr val="tx1"/>
                </a:solidFill>
                <a:latin typeface="Aptos" panose="020B0004020202020204" pitchFamily="34" charset="0"/>
              </a:rPr>
              <a:t>Derivative Gain</a:t>
            </a:r>
            <a:r>
              <a:rPr lang="en-US" sz="2000" dirty="0">
                <a:latin typeface="Aptos" panose="020B0004020202020204" pitchFamily="34" charset="0"/>
              </a:rPr>
              <a:t>: This is dimensionless, and represents how strongly the “D” term responds to the error.  The larger this number, the quicker it responds. </a:t>
            </a:r>
          </a:p>
          <a:p>
            <a:r>
              <a:rPr lang="en-US" sz="2200" dirty="0">
                <a:latin typeface="Aptos" panose="020B0004020202020204" pitchFamily="34" charset="0"/>
              </a:rPr>
              <a:t>If Integral Gain and Derivative Gain are zero, </a:t>
            </a:r>
            <a:r>
              <a:rPr lang="en-US" sz="2200" dirty="0" err="1">
                <a:latin typeface="Aptos" panose="020B0004020202020204" pitchFamily="34" charset="0"/>
              </a:rPr>
              <a:t>PID</a:t>
            </a:r>
            <a:r>
              <a:rPr lang="en-US" sz="2200" dirty="0">
                <a:latin typeface="Aptos" panose="020B0004020202020204" pitchFamily="34" charset="0"/>
              </a:rPr>
              <a:t> Controller becomes a Proportional Controller</a:t>
            </a:r>
          </a:p>
          <a:p>
            <a:pPr lvl="1"/>
            <a:endParaRPr lang="en-US" sz="2000" dirty="0"/>
          </a:p>
          <a:p>
            <a:pPr marL="201168" lvl="1" indent="0">
              <a:buNone/>
            </a:pPr>
            <a:endParaRPr lang="en-US" sz="2200" dirty="0"/>
          </a:p>
          <a:p>
            <a:endParaRPr lang="en-US" sz="2400" dirty="0"/>
          </a:p>
          <a:p>
            <a:endParaRPr lang="en-US" sz="2200" dirty="0">
              <a:solidFill>
                <a:srgbClr val="FF0000"/>
              </a:solidFill>
            </a:endParaRPr>
          </a:p>
        </p:txBody>
      </p:sp>
      <p:sp>
        <p:nvSpPr>
          <p:cNvPr id="3" name="Footer Placeholder 2">
            <a:extLst>
              <a:ext uri="{FF2B5EF4-FFF2-40B4-BE49-F238E27FC236}">
                <a16:creationId xmlns:a16="http://schemas.microsoft.com/office/drawing/2014/main" id="{847C1F43-3E6D-D11F-F0E4-973BF6E8A655}"/>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33855952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Feedback Control</a:t>
            </a:r>
          </a:p>
        </p:txBody>
      </p:sp>
      <p:sp>
        <p:nvSpPr>
          <p:cNvPr id="3" name="Content Placeholder 2"/>
          <p:cNvSpPr>
            <a:spLocks noGrp="1"/>
          </p:cNvSpPr>
          <p:nvPr>
            <p:ph idx="1"/>
          </p:nvPr>
        </p:nvSpPr>
        <p:spPr>
          <a:xfrm>
            <a:off x="709698" y="1611954"/>
            <a:ext cx="9523160" cy="1095704"/>
          </a:xfrm>
        </p:spPr>
        <p:txBody>
          <a:bodyPr>
            <a:noAutofit/>
          </a:bodyPr>
          <a:lstStyle/>
          <a:p>
            <a:r>
              <a:rPr lang="en-US" sz="2400" dirty="0"/>
              <a:t>The goal of a feedback control system is to control the value of some </a:t>
            </a:r>
            <a:r>
              <a:rPr lang="en-US" sz="2400" b="1" i="1" dirty="0">
                <a:solidFill>
                  <a:srgbClr val="FF0000"/>
                </a:solidFill>
              </a:rPr>
              <a:t>variable</a:t>
            </a:r>
            <a:r>
              <a:rPr lang="en-US" sz="2400" dirty="0">
                <a:solidFill>
                  <a:srgbClr val="FF0000"/>
                </a:solidFill>
              </a:rPr>
              <a:t> </a:t>
            </a:r>
            <a:r>
              <a:rPr lang="en-US" sz="2400" dirty="0"/>
              <a:t>in the system (e.g., a water level in a pond) by actively adjusting additions (inflows) or withdrawals (outflows) with the goal of dynamically maintaining a desired</a:t>
            </a:r>
            <a:r>
              <a:rPr lang="en-US" sz="2400" dirty="0">
                <a:solidFill>
                  <a:schemeClr val="tx2">
                    <a:lumMod val="75000"/>
                    <a:lumOff val="25000"/>
                  </a:schemeClr>
                </a:solidFill>
              </a:rPr>
              <a:t> </a:t>
            </a:r>
            <a:r>
              <a:rPr lang="en-US" sz="2400" b="1" i="1" dirty="0">
                <a:solidFill>
                  <a:srgbClr val="FF0000"/>
                </a:solidFill>
              </a:rPr>
              <a:t>target value</a:t>
            </a:r>
            <a:r>
              <a:rPr lang="en-US" sz="2400" dirty="0"/>
              <a:t>.</a:t>
            </a:r>
            <a:r>
              <a:rPr lang="en-US" dirty="0"/>
              <a:t> </a:t>
            </a:r>
          </a:p>
          <a:p>
            <a:r>
              <a:rPr lang="en-US" dirty="0"/>
              <a:t>This is typically referred to as </a:t>
            </a:r>
            <a:r>
              <a:rPr lang="en-US" b="1" i="1" dirty="0">
                <a:solidFill>
                  <a:srgbClr val="FF0000"/>
                </a:solidFill>
              </a:rPr>
              <a:t>closed-loop feedback control</a:t>
            </a:r>
            <a:r>
              <a:rPr lang="en-US" dirty="0"/>
              <a:t>, and while originally developed to control industrial processes, it also has applications in many other arenas, such as computer engineering, operations research and life sciences (e.g., many natural biological processes are controlled in this way).</a:t>
            </a:r>
          </a:p>
          <a:p>
            <a:endParaRPr lang="en-US" dirty="0"/>
          </a:p>
          <a:p>
            <a:pPr marL="0" indent="0">
              <a:buNone/>
            </a:pPr>
            <a:endParaRPr lang="en-US" dirty="0"/>
          </a:p>
          <a:p>
            <a:endParaRPr lang="en-US" sz="2200" dirty="0">
              <a:solidFill>
                <a:srgbClr val="FF0000"/>
              </a:solidFill>
            </a:endParaRP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1998890" y="2881561"/>
            <a:ext cx="8113223"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a:p>
          <a:p>
            <a:pPr marL="0" indent="0">
              <a:buNone/>
            </a:pPr>
            <a:endParaRPr lang="en-US" dirty="0"/>
          </a:p>
          <a:p>
            <a:endParaRPr lang="en-US" sz="2200" dirty="0">
              <a:solidFill>
                <a:srgbClr val="FF0000"/>
              </a:solidFill>
            </a:endParaRPr>
          </a:p>
        </p:txBody>
      </p:sp>
      <p:sp>
        <p:nvSpPr>
          <p:cNvPr id="6" name="Footer Placeholder 5">
            <a:extLst>
              <a:ext uri="{FF2B5EF4-FFF2-40B4-BE49-F238E27FC236}">
                <a16:creationId xmlns:a16="http://schemas.microsoft.com/office/drawing/2014/main" id="{9305EB54-1907-D4BD-6A72-10A297F48052}"/>
              </a:ext>
            </a:extLst>
          </p:cNvPr>
          <p:cNvSpPr>
            <a:spLocks noGrp="1"/>
          </p:cNvSpPr>
          <p:nvPr>
            <p:ph type="ftr" sz="quarter" idx="11"/>
          </p:nvPr>
        </p:nvSpPr>
        <p:spPr/>
        <p:txBody>
          <a:bodyPr/>
          <a:lstStyle/>
          <a:p>
            <a:r>
              <a:rPr lang="en-US">
                <a:cs typeface="Arial" charset="0"/>
              </a:rPr>
              <a:t>© GoldSim Technology Group LLC, 2024</a:t>
            </a:r>
            <a:endParaRPr lang="en-US" dirty="0">
              <a:cs typeface="Arial" charset="0"/>
            </a:endParaRPr>
          </a:p>
        </p:txBody>
      </p:sp>
    </p:spTree>
    <p:extLst>
      <p:ext uri="{BB962C8B-B14F-4D97-AF65-F5344CB8AC3E}">
        <p14:creationId xmlns:p14="http://schemas.microsoft.com/office/powerpoint/2010/main" val="26007977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Behavior of a </a:t>
            </a:r>
            <a:r>
              <a:rPr lang="en-US" dirty="0" err="1"/>
              <a:t>PID</a:t>
            </a:r>
            <a:r>
              <a:rPr lang="en-US" dirty="0"/>
              <a:t> Controller</a:t>
            </a:r>
          </a:p>
        </p:txBody>
      </p:sp>
      <p:sp>
        <p:nvSpPr>
          <p:cNvPr id="3" name="Content Placeholder 2"/>
          <p:cNvSpPr>
            <a:spLocks noGrp="1"/>
          </p:cNvSpPr>
          <p:nvPr>
            <p:ph idx="1"/>
          </p:nvPr>
        </p:nvSpPr>
        <p:spPr>
          <a:xfrm>
            <a:off x="469431" y="1683569"/>
            <a:ext cx="8113223" cy="1095704"/>
          </a:xfrm>
        </p:spPr>
        <p:txBody>
          <a:bodyPr>
            <a:noAutofit/>
          </a:bodyPr>
          <a:lstStyle/>
          <a:p>
            <a:r>
              <a:rPr lang="en-US" sz="2400" dirty="0"/>
              <a:t>Responds continuously (every timestep).</a:t>
            </a:r>
          </a:p>
          <a:p>
            <a:r>
              <a:rPr lang="en-US" sz="2400" dirty="0"/>
              <a:t>Impacted by timestep (smaller the timestep, more frequently flow is updated).</a:t>
            </a:r>
          </a:p>
          <a:p>
            <a:r>
              <a:rPr lang="en-US" sz="2400" dirty="0"/>
              <a:t>Works well even if the expected uncontrolled inflows and outflows have a significant trend or pattern.</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ED19B640-A92D-6343-8176-8331131B9DB0}"/>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28555882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Methods</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592926" y="1641780"/>
            <a:ext cx="9775717"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2200" dirty="0">
                <a:solidFill>
                  <a:srgbClr val="FF0000"/>
                </a:solidFill>
              </a:rPr>
              <a:t>Deadband</a:t>
            </a:r>
            <a:r>
              <a:rPr lang="en-US" sz="2200" dirty="0"/>
              <a:t>: Very flexible. Performs well.  Can oscillate. Often matches the  actual physical process well (e.g., thermostat).</a:t>
            </a:r>
          </a:p>
          <a:p>
            <a:r>
              <a:rPr lang="en-US" sz="2200" dirty="0">
                <a:solidFill>
                  <a:srgbClr val="FF0000"/>
                </a:solidFill>
              </a:rPr>
              <a:t>Proportional</a:t>
            </a:r>
            <a:r>
              <a:rPr lang="en-US" sz="2200" dirty="0"/>
              <a:t>: Performs well if uncontrolled flows are relatively constant. </a:t>
            </a:r>
          </a:p>
          <a:p>
            <a:r>
              <a:rPr lang="en-US" sz="2200" dirty="0" err="1">
                <a:solidFill>
                  <a:srgbClr val="FF0000"/>
                </a:solidFill>
              </a:rPr>
              <a:t>PID</a:t>
            </a:r>
            <a:r>
              <a:rPr lang="en-US" sz="2200" dirty="0"/>
              <a:t>: Performs well under almost all conditions. Multiple tuning parameters </a:t>
            </a:r>
          </a:p>
          <a:p>
            <a:r>
              <a:rPr lang="en-US" sz="2200" dirty="0">
                <a:solidFill>
                  <a:srgbClr val="FF0000"/>
                </a:solidFill>
              </a:rPr>
              <a:t>Proportional with Time-Variable Bias</a:t>
            </a:r>
            <a:r>
              <a:rPr lang="en-US" sz="2200" dirty="0"/>
              <a:t>: Performs well under all conditions. Can take some effort to collected uncontrolled flows.</a:t>
            </a:r>
            <a:endParaRPr lang="en-US" dirty="0"/>
          </a:p>
          <a:p>
            <a:pPr marL="201168" lvl="1" indent="0">
              <a:buNone/>
            </a:pPr>
            <a:endParaRPr lang="en-US" sz="2200" dirty="0"/>
          </a:p>
          <a:p>
            <a:endParaRPr lang="en-US" sz="2400" dirty="0"/>
          </a:p>
          <a:p>
            <a:endParaRPr lang="en-US" sz="2200" dirty="0">
              <a:solidFill>
                <a:srgbClr val="FF0000"/>
              </a:solidFill>
            </a:endParaRPr>
          </a:p>
        </p:txBody>
      </p:sp>
      <p:sp>
        <p:nvSpPr>
          <p:cNvPr id="3" name="Footer Placeholder 2">
            <a:extLst>
              <a:ext uri="{FF2B5EF4-FFF2-40B4-BE49-F238E27FC236}">
                <a16:creationId xmlns:a16="http://schemas.microsoft.com/office/drawing/2014/main" id="{02EAA562-AD71-2072-04ED-0309CAA35AC2}"/>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14919160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27" y="407184"/>
            <a:ext cx="9320375" cy="838200"/>
          </a:xfrm>
        </p:spPr>
        <p:txBody>
          <a:bodyPr>
            <a:normAutofit fontScale="90000"/>
          </a:bodyPr>
          <a:lstStyle/>
          <a:p>
            <a:r>
              <a:rPr lang="en-US" dirty="0"/>
              <a:t>Defining a Target that Represents an Upper or Lower Limit</a:t>
            </a:r>
          </a:p>
        </p:txBody>
      </p:sp>
      <p:sp>
        <p:nvSpPr>
          <p:cNvPr id="3" name="Content Placeholder 2"/>
          <p:cNvSpPr>
            <a:spLocks noGrp="1"/>
          </p:cNvSpPr>
          <p:nvPr>
            <p:ph idx="1"/>
          </p:nvPr>
        </p:nvSpPr>
        <p:spPr>
          <a:xfrm>
            <a:off x="850431" y="1842897"/>
            <a:ext cx="9658242" cy="1095704"/>
          </a:xfrm>
        </p:spPr>
        <p:txBody>
          <a:bodyPr>
            <a:noAutofit/>
          </a:bodyPr>
          <a:lstStyle/>
          <a:p>
            <a:r>
              <a:rPr lang="en-US" sz="2400" dirty="0"/>
              <a:t>In many cases, the goal is to control the process variable around a target level (e.g., a thermostat).</a:t>
            </a:r>
          </a:p>
          <a:p>
            <a:r>
              <a:rPr lang="en-US" sz="2400" dirty="0"/>
              <a:t>In others the goal may be to control the target level as it approaches an upper or lower limit.</a:t>
            </a:r>
          </a:p>
          <a:p>
            <a:pPr lvl="1"/>
            <a:r>
              <a:rPr lang="en-US" sz="2200" dirty="0"/>
              <a:t>There may be a hard or soft limit below or above which the process variable cannot go.</a:t>
            </a:r>
          </a:p>
          <a:p>
            <a:r>
              <a:rPr lang="en-US" sz="2400" dirty="0"/>
              <a:t>We can  readily represent this by setting the target to the upper or lower limit</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3E69F7A2-EBAB-5C2C-4544-97E4D37FBFEB}"/>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41466356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455" y="276310"/>
            <a:ext cx="7543800" cy="838200"/>
          </a:xfrm>
        </p:spPr>
        <p:txBody>
          <a:bodyPr>
            <a:normAutofit/>
          </a:bodyPr>
          <a:lstStyle/>
          <a:p>
            <a:r>
              <a:rPr lang="en-US" dirty="0"/>
              <a:t>Multiple Controllers</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325583" y="1543388"/>
            <a:ext cx="6072636" cy="43178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a:solidFill>
                <a:srgbClr val="FF0000"/>
              </a:solidFill>
            </a:endParaRPr>
          </a:p>
        </p:txBody>
      </p:sp>
      <p:sp>
        <p:nvSpPr>
          <p:cNvPr id="6" name="Content Placeholder 2">
            <a:extLst>
              <a:ext uri="{FF2B5EF4-FFF2-40B4-BE49-F238E27FC236}">
                <a16:creationId xmlns:a16="http://schemas.microsoft.com/office/drawing/2014/main" id="{C346D96C-B960-0A28-66A3-1B3B9721A6E2}"/>
              </a:ext>
            </a:extLst>
          </p:cNvPr>
          <p:cNvSpPr txBox="1">
            <a:spLocks/>
          </p:cNvSpPr>
          <p:nvPr/>
        </p:nvSpPr>
        <p:spPr>
          <a:xfrm>
            <a:off x="1821443" y="3891470"/>
            <a:ext cx="8321041" cy="56491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a:solidFill>
                <a:srgbClr val="FF0000"/>
              </a:solidFill>
            </a:endParaRPr>
          </a:p>
        </p:txBody>
      </p:sp>
      <p:pic>
        <p:nvPicPr>
          <p:cNvPr id="1026" name="Picture 2">
            <a:extLst>
              <a:ext uri="{FF2B5EF4-FFF2-40B4-BE49-F238E27FC236}">
                <a16:creationId xmlns:a16="http://schemas.microsoft.com/office/drawing/2014/main" id="{7B4BFF1E-6058-4390-E1F7-6D4D09ACC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3562" y="1081491"/>
            <a:ext cx="4133850" cy="4400550"/>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9952DA81-8085-5987-7EE3-B51103300738}"/>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
        <p:nvSpPr>
          <p:cNvPr id="8" name="Content Placeholder 2">
            <a:extLst>
              <a:ext uri="{FF2B5EF4-FFF2-40B4-BE49-F238E27FC236}">
                <a16:creationId xmlns:a16="http://schemas.microsoft.com/office/drawing/2014/main" id="{2B7D8E07-6070-33AD-F0FB-443A0E2EBEA4}"/>
              </a:ext>
            </a:extLst>
          </p:cNvPr>
          <p:cNvSpPr>
            <a:spLocks noGrp="1"/>
          </p:cNvSpPr>
          <p:nvPr>
            <p:ph idx="1"/>
          </p:nvPr>
        </p:nvSpPr>
        <p:spPr>
          <a:xfrm>
            <a:off x="143849" y="1697423"/>
            <a:ext cx="5702769" cy="1095704"/>
          </a:xfrm>
        </p:spPr>
        <p:txBody>
          <a:bodyPr>
            <a:noAutofit/>
          </a:bodyPr>
          <a:lstStyle/>
          <a:p>
            <a:r>
              <a:rPr lang="en-US" dirty="0"/>
              <a:t>In these examples, we have only considered uncontrolled inflows and using a single outflow to control the water level.</a:t>
            </a:r>
          </a:p>
          <a:p>
            <a:r>
              <a:rPr lang="en-US" dirty="0"/>
              <a:t>You will often have multiple Controllers.  Let’s look at an example first with multiple outflow Controllers.</a:t>
            </a:r>
          </a:p>
          <a:p>
            <a:r>
              <a:rPr lang="en-US" dirty="0">
                <a:solidFill>
                  <a:srgbClr val="13313C"/>
                </a:solidFill>
              </a:rPr>
              <a:t>You can also have both uncontrolled inflows and outflows and hence may need to use both inflows and outflows to control the water level.</a:t>
            </a:r>
          </a:p>
          <a:p>
            <a:pPr marL="0" indent="0">
              <a:buNone/>
            </a:pPr>
            <a:endParaRPr lang="en-US" sz="2400" dirty="0"/>
          </a:p>
          <a:p>
            <a:endParaRPr lang="en-US" sz="2200" dirty="0">
              <a:solidFill>
                <a:srgbClr val="FF0000"/>
              </a:solidFill>
            </a:endParaRPr>
          </a:p>
        </p:txBody>
      </p:sp>
    </p:spTree>
    <p:extLst>
      <p:ext uri="{BB962C8B-B14F-4D97-AF65-F5344CB8AC3E}">
        <p14:creationId xmlns:p14="http://schemas.microsoft.com/office/powerpoint/2010/main" val="41332324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345" y="268638"/>
            <a:ext cx="9379997" cy="838200"/>
          </a:xfrm>
        </p:spPr>
        <p:txBody>
          <a:bodyPr>
            <a:normAutofit fontScale="90000"/>
          </a:bodyPr>
          <a:lstStyle/>
          <a:p>
            <a:r>
              <a:rPr lang="en-US" dirty="0"/>
              <a:t>Using a Proxy for the Process Variable</a:t>
            </a:r>
          </a:p>
        </p:txBody>
      </p:sp>
      <p:sp>
        <p:nvSpPr>
          <p:cNvPr id="3" name="Content Placeholder 2"/>
          <p:cNvSpPr>
            <a:spLocks noGrp="1"/>
          </p:cNvSpPr>
          <p:nvPr>
            <p:ph idx="1"/>
          </p:nvPr>
        </p:nvSpPr>
        <p:spPr>
          <a:xfrm>
            <a:off x="483286" y="1330278"/>
            <a:ext cx="9505841" cy="1095704"/>
          </a:xfrm>
        </p:spPr>
        <p:txBody>
          <a:bodyPr>
            <a:noAutofit/>
          </a:bodyPr>
          <a:lstStyle/>
          <a:p>
            <a:r>
              <a:rPr lang="en-US" sz="2400" dirty="0"/>
              <a:t>The process variable and the output of the Controller must have consistent dimensions (e.g., m3 and m3/day).</a:t>
            </a:r>
          </a:p>
          <a:p>
            <a:r>
              <a:rPr lang="en-US" sz="2400" dirty="0"/>
              <a:t>In some cases, however, your target will not be defined in the same units as the process variable.</a:t>
            </a:r>
          </a:p>
          <a:p>
            <a:pPr lvl="1"/>
            <a:r>
              <a:rPr lang="en-US" sz="2200" dirty="0"/>
              <a:t>Target is temperature, not heat</a:t>
            </a:r>
          </a:p>
          <a:p>
            <a:pPr lvl="1"/>
            <a:r>
              <a:rPr lang="en-US" sz="2200" dirty="0"/>
              <a:t>Target is water elevation, not volume</a:t>
            </a:r>
          </a:p>
          <a:p>
            <a:r>
              <a:rPr lang="en-US" sz="2400" dirty="0"/>
              <a:t>In these cases, the targets are proxies (e.g., water elevation) that then need to be converted (e.g., to volume).</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5F80A83A-14DE-0DBC-1276-7E93B575A37B}"/>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12958655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268638"/>
            <a:ext cx="9324578" cy="838200"/>
          </a:xfrm>
        </p:spPr>
        <p:txBody>
          <a:bodyPr>
            <a:normAutofit fontScale="90000"/>
          </a:bodyPr>
          <a:lstStyle/>
          <a:p>
            <a:r>
              <a:rPr lang="en-US" dirty="0"/>
              <a:t>Using a Proxy for the Process Variable</a:t>
            </a:r>
          </a:p>
        </p:txBody>
      </p:sp>
      <p:sp>
        <p:nvSpPr>
          <p:cNvPr id="3" name="Content Placeholder 2"/>
          <p:cNvSpPr>
            <a:spLocks noGrp="1"/>
          </p:cNvSpPr>
          <p:nvPr>
            <p:ph idx="1"/>
          </p:nvPr>
        </p:nvSpPr>
        <p:spPr>
          <a:xfrm>
            <a:off x="323958" y="1475751"/>
            <a:ext cx="8113223" cy="1095704"/>
          </a:xfrm>
        </p:spPr>
        <p:txBody>
          <a:bodyPr>
            <a:noAutofit/>
          </a:bodyPr>
          <a:lstStyle/>
          <a:p>
            <a:r>
              <a:rPr lang="en-US" sz="2400" dirty="0"/>
              <a:t>In some cases, the conversion factor is simply a constant</a:t>
            </a:r>
          </a:p>
          <a:p>
            <a:pPr lvl="1"/>
            <a:r>
              <a:rPr lang="en-US" sz="2200" dirty="0"/>
              <a:t>Water level in a tank to volume</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pic>
        <p:nvPicPr>
          <p:cNvPr id="5" name="Picture 4">
            <a:extLst>
              <a:ext uri="{FF2B5EF4-FFF2-40B4-BE49-F238E27FC236}">
                <a16:creationId xmlns:a16="http://schemas.microsoft.com/office/drawing/2014/main" id="{90CC7ACE-E0B3-5168-6F00-3C5D5166E9C0}"/>
              </a:ext>
            </a:extLst>
          </p:cNvPr>
          <p:cNvPicPr>
            <a:picLocks noChangeAspect="1"/>
          </p:cNvPicPr>
          <p:nvPr/>
        </p:nvPicPr>
        <p:blipFill>
          <a:blip r:embed="rId3"/>
          <a:stretch>
            <a:fillRect/>
          </a:stretch>
        </p:blipFill>
        <p:spPr>
          <a:xfrm>
            <a:off x="544838" y="2723550"/>
            <a:ext cx="4216617" cy="2413124"/>
          </a:xfrm>
          <a:prstGeom prst="rect">
            <a:avLst/>
          </a:prstGeom>
        </p:spPr>
      </p:pic>
      <p:pic>
        <p:nvPicPr>
          <p:cNvPr id="7" name="Picture 6">
            <a:extLst>
              <a:ext uri="{FF2B5EF4-FFF2-40B4-BE49-F238E27FC236}">
                <a16:creationId xmlns:a16="http://schemas.microsoft.com/office/drawing/2014/main" id="{118FB3C6-0A0D-9DFC-E209-DE7683519A26}"/>
              </a:ext>
            </a:extLst>
          </p:cNvPr>
          <p:cNvPicPr>
            <a:picLocks noChangeAspect="1"/>
          </p:cNvPicPr>
          <p:nvPr/>
        </p:nvPicPr>
        <p:blipFill>
          <a:blip r:embed="rId4"/>
          <a:stretch>
            <a:fillRect/>
          </a:stretch>
        </p:blipFill>
        <p:spPr>
          <a:xfrm>
            <a:off x="5296789" y="2812934"/>
            <a:ext cx="4267419" cy="3403775"/>
          </a:xfrm>
          <a:prstGeom prst="rect">
            <a:avLst/>
          </a:prstGeom>
        </p:spPr>
      </p:pic>
      <p:sp>
        <p:nvSpPr>
          <p:cNvPr id="4" name="Footer Placeholder 3">
            <a:extLst>
              <a:ext uri="{FF2B5EF4-FFF2-40B4-BE49-F238E27FC236}">
                <a16:creationId xmlns:a16="http://schemas.microsoft.com/office/drawing/2014/main" id="{5A6B21FE-B56D-0E1E-087F-ECEAB199AFDA}"/>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321556545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673" y="268638"/>
            <a:ext cx="9220669" cy="838200"/>
          </a:xfrm>
        </p:spPr>
        <p:txBody>
          <a:bodyPr>
            <a:normAutofit fontScale="90000"/>
          </a:bodyPr>
          <a:lstStyle/>
          <a:p>
            <a:r>
              <a:rPr lang="en-US" dirty="0"/>
              <a:t>Using a Proxy for the Process Variable</a:t>
            </a:r>
          </a:p>
        </p:txBody>
      </p:sp>
      <p:sp>
        <p:nvSpPr>
          <p:cNvPr id="3" name="Content Placeholder 2"/>
          <p:cNvSpPr>
            <a:spLocks noGrp="1"/>
          </p:cNvSpPr>
          <p:nvPr>
            <p:ph idx="1"/>
          </p:nvPr>
        </p:nvSpPr>
        <p:spPr>
          <a:xfrm>
            <a:off x="545630" y="1198660"/>
            <a:ext cx="8113223" cy="1095704"/>
          </a:xfrm>
        </p:spPr>
        <p:txBody>
          <a:bodyPr>
            <a:noAutofit/>
          </a:bodyPr>
          <a:lstStyle/>
          <a:p>
            <a:r>
              <a:rPr lang="en-US" sz="2400" dirty="0"/>
              <a:t>In other cases, the conversion factor is not a constant</a:t>
            </a:r>
          </a:p>
          <a:p>
            <a:pPr lvl="1"/>
            <a:r>
              <a:rPr lang="en-US" sz="2200" dirty="0"/>
              <a:t>Water level in a pond to volume</a:t>
            </a:r>
          </a:p>
          <a:p>
            <a:pPr lvl="1"/>
            <a:r>
              <a:rPr lang="en-US" sz="2200" dirty="0"/>
              <a:t>Requires a lookup table</a:t>
            </a:r>
          </a:p>
          <a:p>
            <a:endParaRPr lang="en-US" sz="2400" dirty="0"/>
          </a:p>
          <a:p>
            <a:endParaRPr lang="en-US" sz="2400" dirty="0"/>
          </a:p>
          <a:p>
            <a:endParaRPr lang="en-US" sz="2400" dirty="0"/>
          </a:p>
          <a:p>
            <a:endParaRPr lang="en-US" sz="2400" dirty="0"/>
          </a:p>
          <a:p>
            <a:pPr marL="0" indent="0">
              <a:buNone/>
            </a:pPr>
            <a:endParaRPr lang="en-US" dirty="0"/>
          </a:p>
          <a:p>
            <a:endParaRPr lang="en-US" sz="2200" dirty="0">
              <a:solidFill>
                <a:srgbClr val="FF0000"/>
              </a:solidFill>
            </a:endParaRPr>
          </a:p>
        </p:txBody>
      </p:sp>
      <p:pic>
        <p:nvPicPr>
          <p:cNvPr id="6" name="Picture 5">
            <a:extLst>
              <a:ext uri="{FF2B5EF4-FFF2-40B4-BE49-F238E27FC236}">
                <a16:creationId xmlns:a16="http://schemas.microsoft.com/office/drawing/2014/main" id="{F8D64C8F-8C93-11CB-75BD-0D5A875F4F09}"/>
              </a:ext>
            </a:extLst>
          </p:cNvPr>
          <p:cNvPicPr>
            <a:picLocks noChangeAspect="1"/>
          </p:cNvPicPr>
          <p:nvPr/>
        </p:nvPicPr>
        <p:blipFill>
          <a:blip r:embed="rId3"/>
          <a:stretch>
            <a:fillRect/>
          </a:stretch>
        </p:blipFill>
        <p:spPr>
          <a:xfrm>
            <a:off x="941673" y="2566909"/>
            <a:ext cx="4235668" cy="2432175"/>
          </a:xfrm>
          <a:prstGeom prst="rect">
            <a:avLst/>
          </a:prstGeom>
        </p:spPr>
      </p:pic>
      <p:pic>
        <p:nvPicPr>
          <p:cNvPr id="9" name="Picture 8">
            <a:extLst>
              <a:ext uri="{FF2B5EF4-FFF2-40B4-BE49-F238E27FC236}">
                <a16:creationId xmlns:a16="http://schemas.microsoft.com/office/drawing/2014/main" id="{477E8E39-6568-CB35-6DD7-7FDDAE55A824}"/>
              </a:ext>
            </a:extLst>
          </p:cNvPr>
          <p:cNvPicPr>
            <a:picLocks noChangeAspect="1"/>
          </p:cNvPicPr>
          <p:nvPr/>
        </p:nvPicPr>
        <p:blipFill>
          <a:blip r:embed="rId4"/>
          <a:stretch>
            <a:fillRect/>
          </a:stretch>
        </p:blipFill>
        <p:spPr>
          <a:xfrm>
            <a:off x="6406938" y="2520967"/>
            <a:ext cx="4089610" cy="3505380"/>
          </a:xfrm>
          <a:prstGeom prst="rect">
            <a:avLst/>
          </a:prstGeom>
        </p:spPr>
      </p:pic>
      <p:sp>
        <p:nvSpPr>
          <p:cNvPr id="4" name="Footer Placeholder 3">
            <a:extLst>
              <a:ext uri="{FF2B5EF4-FFF2-40B4-BE49-F238E27FC236}">
                <a16:creationId xmlns:a16="http://schemas.microsoft.com/office/drawing/2014/main" id="{5543B9AB-02F4-CFC3-354C-E8D1134ADB1B}"/>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185420004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201" y="255529"/>
            <a:ext cx="10769856" cy="838200"/>
          </a:xfrm>
        </p:spPr>
        <p:txBody>
          <a:bodyPr>
            <a:normAutofit/>
          </a:bodyPr>
          <a:lstStyle/>
          <a:p>
            <a:r>
              <a:rPr lang="en-US" dirty="0"/>
              <a:t>Controllers Can be Turned On and Off</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1916036" y="1295416"/>
            <a:ext cx="8113223" cy="43178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400" dirty="0"/>
          </a:p>
          <a:p>
            <a:endParaRPr lang="en-US" dirty="0"/>
          </a:p>
          <a:p>
            <a:endParaRPr lang="en-US" sz="2200" dirty="0">
              <a:solidFill>
                <a:srgbClr val="FF0000"/>
              </a:solidFill>
            </a:endParaRPr>
          </a:p>
        </p:txBody>
      </p:sp>
      <p:sp>
        <p:nvSpPr>
          <p:cNvPr id="6" name="Content Placeholder 2">
            <a:extLst>
              <a:ext uri="{FF2B5EF4-FFF2-40B4-BE49-F238E27FC236}">
                <a16:creationId xmlns:a16="http://schemas.microsoft.com/office/drawing/2014/main" id="{C346D96C-B960-0A28-66A3-1B3B9721A6E2}"/>
              </a:ext>
            </a:extLst>
          </p:cNvPr>
          <p:cNvSpPr txBox="1">
            <a:spLocks/>
          </p:cNvSpPr>
          <p:nvPr/>
        </p:nvSpPr>
        <p:spPr>
          <a:xfrm>
            <a:off x="1821443" y="3891470"/>
            <a:ext cx="8321041" cy="56491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a:solidFill>
                <a:srgbClr val="FF0000"/>
              </a:solidFill>
            </a:endParaRPr>
          </a:p>
        </p:txBody>
      </p:sp>
      <p:sp>
        <p:nvSpPr>
          <p:cNvPr id="3" name="Footer Placeholder 2">
            <a:extLst>
              <a:ext uri="{FF2B5EF4-FFF2-40B4-BE49-F238E27FC236}">
                <a16:creationId xmlns:a16="http://schemas.microsoft.com/office/drawing/2014/main" id="{4946E199-72B0-A43C-BFBD-76F2588A3493}"/>
              </a:ext>
            </a:extLst>
          </p:cNvPr>
          <p:cNvSpPr>
            <a:spLocks noGrp="1"/>
          </p:cNvSpPr>
          <p:nvPr>
            <p:ph type="ftr" sz="quarter" idx="11"/>
          </p:nvPr>
        </p:nvSpPr>
        <p:spPr>
          <a:xfrm>
            <a:off x="235528" y="6345382"/>
            <a:ext cx="4114800" cy="365125"/>
          </a:xfrm>
        </p:spPr>
        <p:txBody>
          <a:bodyPr/>
          <a:lstStyle/>
          <a:p>
            <a:r>
              <a:rPr lang="en-US" dirty="0">
                <a:cs typeface="Arial" charset="0"/>
              </a:rPr>
              <a:t>© GoldSim Technology Group LLC, 2024</a:t>
            </a:r>
            <a:endParaRPr lang="en-US" cap="none" dirty="0">
              <a:cs typeface="Arial" charset="0"/>
            </a:endParaRPr>
          </a:p>
        </p:txBody>
      </p:sp>
      <p:sp>
        <p:nvSpPr>
          <p:cNvPr id="5" name="Content Placeholder 2">
            <a:extLst>
              <a:ext uri="{FF2B5EF4-FFF2-40B4-BE49-F238E27FC236}">
                <a16:creationId xmlns:a16="http://schemas.microsoft.com/office/drawing/2014/main" id="{8FB3760F-F8ED-12FB-DB4C-5E157558945E}"/>
              </a:ext>
            </a:extLst>
          </p:cNvPr>
          <p:cNvSpPr>
            <a:spLocks noGrp="1"/>
          </p:cNvSpPr>
          <p:nvPr>
            <p:ph idx="1"/>
          </p:nvPr>
        </p:nvSpPr>
        <p:spPr>
          <a:xfrm>
            <a:off x="497140" y="1503459"/>
            <a:ext cx="8113223" cy="1095704"/>
          </a:xfrm>
        </p:spPr>
        <p:txBody>
          <a:bodyPr>
            <a:noAutofit/>
          </a:bodyPr>
          <a:lstStyle/>
          <a:p>
            <a:r>
              <a:rPr lang="en-US" dirty="0"/>
              <a:t>Can be used to simulate:</a:t>
            </a:r>
          </a:p>
          <a:p>
            <a:pPr lvl="1"/>
            <a:r>
              <a:rPr lang="en-US" dirty="0"/>
              <a:t>Equipment failures</a:t>
            </a:r>
          </a:p>
          <a:p>
            <a:pPr lvl="1"/>
            <a:r>
              <a:rPr lang="en-US" dirty="0"/>
              <a:t>Control logic</a:t>
            </a:r>
          </a:p>
          <a:p>
            <a:endParaRPr lang="en-US" sz="2200" dirty="0">
              <a:solidFill>
                <a:srgbClr val="FF0000"/>
              </a:solidFill>
            </a:endParaRPr>
          </a:p>
        </p:txBody>
      </p:sp>
    </p:spTree>
    <p:extLst>
      <p:ext uri="{BB962C8B-B14F-4D97-AF65-F5344CB8AC3E}">
        <p14:creationId xmlns:p14="http://schemas.microsoft.com/office/powerpoint/2010/main" val="20676404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201" y="255529"/>
            <a:ext cx="7543800" cy="838200"/>
          </a:xfrm>
        </p:spPr>
        <p:txBody>
          <a:bodyPr>
            <a:normAutofit/>
          </a:bodyPr>
          <a:lstStyle/>
          <a:p>
            <a:r>
              <a:rPr lang="en-US" dirty="0"/>
              <a:t>Summary</a:t>
            </a: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1916036" y="1295416"/>
            <a:ext cx="8113223" cy="43178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400" dirty="0"/>
          </a:p>
          <a:p>
            <a:endParaRPr lang="en-US" dirty="0"/>
          </a:p>
          <a:p>
            <a:endParaRPr lang="en-US" sz="2200" dirty="0">
              <a:solidFill>
                <a:srgbClr val="FF0000"/>
              </a:solidFill>
            </a:endParaRPr>
          </a:p>
        </p:txBody>
      </p:sp>
      <p:sp>
        <p:nvSpPr>
          <p:cNvPr id="6" name="Content Placeholder 2">
            <a:extLst>
              <a:ext uri="{FF2B5EF4-FFF2-40B4-BE49-F238E27FC236}">
                <a16:creationId xmlns:a16="http://schemas.microsoft.com/office/drawing/2014/main" id="{C346D96C-B960-0A28-66A3-1B3B9721A6E2}"/>
              </a:ext>
            </a:extLst>
          </p:cNvPr>
          <p:cNvSpPr txBox="1">
            <a:spLocks/>
          </p:cNvSpPr>
          <p:nvPr/>
        </p:nvSpPr>
        <p:spPr>
          <a:xfrm>
            <a:off x="1821443" y="3891470"/>
            <a:ext cx="8321041" cy="56491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a:solidFill>
                <a:srgbClr val="FF0000"/>
              </a:solidFill>
            </a:endParaRPr>
          </a:p>
        </p:txBody>
      </p:sp>
      <p:sp>
        <p:nvSpPr>
          <p:cNvPr id="3" name="Footer Placeholder 2">
            <a:extLst>
              <a:ext uri="{FF2B5EF4-FFF2-40B4-BE49-F238E27FC236}">
                <a16:creationId xmlns:a16="http://schemas.microsoft.com/office/drawing/2014/main" id="{4946E199-72B0-A43C-BFBD-76F2588A3493}"/>
              </a:ext>
            </a:extLst>
          </p:cNvPr>
          <p:cNvSpPr>
            <a:spLocks noGrp="1"/>
          </p:cNvSpPr>
          <p:nvPr>
            <p:ph type="ftr" sz="quarter" idx="11"/>
          </p:nvPr>
        </p:nvSpPr>
        <p:spPr>
          <a:xfrm>
            <a:off x="235528" y="6345382"/>
            <a:ext cx="4114800" cy="365125"/>
          </a:xfrm>
        </p:spPr>
        <p:txBody>
          <a:bodyPr/>
          <a:lstStyle/>
          <a:p>
            <a:r>
              <a:rPr lang="en-US" dirty="0">
                <a:cs typeface="Arial" charset="0"/>
              </a:rPr>
              <a:t>© GoldSim Technology Group LLC, 2024</a:t>
            </a:r>
            <a:endParaRPr lang="en-US" cap="none" dirty="0">
              <a:cs typeface="Arial" charset="0"/>
            </a:endParaRPr>
          </a:p>
        </p:txBody>
      </p:sp>
      <p:sp>
        <p:nvSpPr>
          <p:cNvPr id="5" name="Content Placeholder 2">
            <a:extLst>
              <a:ext uri="{FF2B5EF4-FFF2-40B4-BE49-F238E27FC236}">
                <a16:creationId xmlns:a16="http://schemas.microsoft.com/office/drawing/2014/main" id="{8FB3760F-F8ED-12FB-DB4C-5E157558945E}"/>
              </a:ext>
            </a:extLst>
          </p:cNvPr>
          <p:cNvSpPr>
            <a:spLocks noGrp="1"/>
          </p:cNvSpPr>
          <p:nvPr>
            <p:ph idx="1"/>
          </p:nvPr>
        </p:nvSpPr>
        <p:spPr>
          <a:xfrm>
            <a:off x="497140" y="1503459"/>
            <a:ext cx="10181746" cy="1095704"/>
          </a:xfrm>
        </p:spPr>
        <p:txBody>
          <a:bodyPr>
            <a:noAutofit/>
          </a:bodyPr>
          <a:lstStyle/>
          <a:p>
            <a:r>
              <a:rPr lang="en-US" dirty="0"/>
              <a:t>Active feedback control systems commonly need to be simulated.</a:t>
            </a:r>
          </a:p>
          <a:p>
            <a:r>
              <a:rPr lang="en-US" dirty="0"/>
              <a:t>The new Controller element makes it easy to represent such systems in a realistic and powerful way.</a:t>
            </a:r>
          </a:p>
          <a:p>
            <a:r>
              <a:rPr lang="en-US" dirty="0"/>
              <a:t>The Controller provides different methods for responding to changes in the process variable. Which one is best for your situation will require experimentation (and tuning). Use the easiest method that meets your needs. </a:t>
            </a:r>
            <a:endParaRPr lang="en-US" dirty="0">
              <a:solidFill>
                <a:srgbClr val="FF0000"/>
              </a:solidFill>
            </a:endParaRPr>
          </a:p>
          <a:p>
            <a:endParaRPr lang="en-US" sz="2200" dirty="0">
              <a:solidFill>
                <a:srgbClr val="FF0000"/>
              </a:solidFill>
            </a:endParaRPr>
          </a:p>
        </p:txBody>
      </p:sp>
    </p:spTree>
    <p:extLst>
      <p:ext uri="{BB962C8B-B14F-4D97-AF65-F5344CB8AC3E}">
        <p14:creationId xmlns:p14="http://schemas.microsoft.com/office/powerpoint/2010/main" val="10275347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Feedback Control</a:t>
            </a:r>
          </a:p>
        </p:txBody>
      </p:sp>
      <p:sp>
        <p:nvSpPr>
          <p:cNvPr id="3" name="Content Placeholder 2"/>
          <p:cNvSpPr>
            <a:spLocks noGrp="1"/>
          </p:cNvSpPr>
          <p:nvPr>
            <p:ph idx="1"/>
          </p:nvPr>
        </p:nvSpPr>
        <p:spPr>
          <a:xfrm>
            <a:off x="556977" y="1581875"/>
            <a:ext cx="9880418" cy="1095704"/>
          </a:xfrm>
        </p:spPr>
        <p:txBody>
          <a:bodyPr>
            <a:noAutofit/>
          </a:bodyPr>
          <a:lstStyle/>
          <a:p>
            <a:r>
              <a:rPr lang="en-US" sz="2400" dirty="0"/>
              <a:t>Common Examples:</a:t>
            </a:r>
          </a:p>
          <a:p>
            <a:pPr lvl="1"/>
            <a:r>
              <a:rPr lang="en-US" sz="2200" dirty="0"/>
              <a:t>You might want to control the water level in a pond  (that is receiving rainfall and is evaporating)  by turning on and off pumps that add or subtract water from the pond.</a:t>
            </a:r>
          </a:p>
          <a:p>
            <a:pPr lvl="1"/>
            <a:r>
              <a:rPr lang="en-US" sz="2200" dirty="0"/>
              <a:t>You might want to control the temperature in a house by turning on and off the furnace (i.e., a </a:t>
            </a:r>
            <a:r>
              <a:rPr lang="en-US" sz="2200" b="1" i="1" dirty="0">
                <a:solidFill>
                  <a:srgbClr val="FF0000"/>
                </a:solidFill>
              </a:rPr>
              <a:t>thermostat</a:t>
            </a:r>
            <a:r>
              <a:rPr lang="en-US" sz="2200" dirty="0"/>
              <a:t> is an example of a Controller). </a:t>
            </a:r>
          </a:p>
          <a:p>
            <a:pPr lvl="1"/>
            <a:r>
              <a:rPr lang="en-US" sz="2200" dirty="0"/>
              <a:t>You might want to maintain a particular inventory level of some item by modifying the production rate up or down.</a:t>
            </a:r>
          </a:p>
          <a:p>
            <a:r>
              <a:rPr lang="en-US" dirty="0"/>
              <a:t>In the examples in this session we are going to focus on using active feedback control to control the water volume (or water level) in a pond by adjusting inflows and outflows.</a:t>
            </a:r>
          </a:p>
          <a:p>
            <a:r>
              <a:rPr lang="en-US" dirty="0"/>
              <a:t>Note: We often see badly designed feedback control systems in models!</a:t>
            </a:r>
          </a:p>
          <a:p>
            <a:pPr lvl="1"/>
            <a:endParaRPr lang="en-US" dirty="0"/>
          </a:p>
          <a:p>
            <a:pPr marL="0" indent="0">
              <a:buNone/>
            </a:pPr>
            <a:endParaRPr lang="en-US" dirty="0"/>
          </a:p>
          <a:p>
            <a:endParaRPr lang="en-US" sz="2200" dirty="0">
              <a:solidFill>
                <a:srgbClr val="FF0000"/>
              </a:solidFill>
            </a:endParaRPr>
          </a:p>
        </p:txBody>
      </p:sp>
      <p:sp>
        <p:nvSpPr>
          <p:cNvPr id="4" name="Content Placeholder 2">
            <a:extLst>
              <a:ext uri="{FF2B5EF4-FFF2-40B4-BE49-F238E27FC236}">
                <a16:creationId xmlns:a16="http://schemas.microsoft.com/office/drawing/2014/main" id="{329A697C-C764-E3FB-C0B8-7B3B6CC6D39B}"/>
              </a:ext>
            </a:extLst>
          </p:cNvPr>
          <p:cNvSpPr txBox="1">
            <a:spLocks/>
          </p:cNvSpPr>
          <p:nvPr/>
        </p:nvSpPr>
        <p:spPr>
          <a:xfrm>
            <a:off x="360948" y="1881920"/>
            <a:ext cx="9673674"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a:p>
          <a:p>
            <a:pPr marL="0" indent="0">
              <a:buNone/>
            </a:pPr>
            <a:endParaRPr lang="en-US" dirty="0"/>
          </a:p>
          <a:p>
            <a:endParaRPr lang="en-US" sz="2200" dirty="0">
              <a:solidFill>
                <a:srgbClr val="FF0000"/>
              </a:solidFill>
            </a:endParaRPr>
          </a:p>
        </p:txBody>
      </p:sp>
      <p:sp>
        <p:nvSpPr>
          <p:cNvPr id="5" name="Content Placeholder 2">
            <a:extLst>
              <a:ext uri="{FF2B5EF4-FFF2-40B4-BE49-F238E27FC236}">
                <a16:creationId xmlns:a16="http://schemas.microsoft.com/office/drawing/2014/main" id="{932A070C-6203-CCD1-AC49-C868EEB2DD7A}"/>
              </a:ext>
            </a:extLst>
          </p:cNvPr>
          <p:cNvSpPr txBox="1">
            <a:spLocks/>
          </p:cNvSpPr>
          <p:nvPr/>
        </p:nvSpPr>
        <p:spPr>
          <a:xfrm>
            <a:off x="623151" y="5124509"/>
            <a:ext cx="8113223"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a:p>
          <a:p>
            <a:pPr marL="0" indent="0">
              <a:buNone/>
            </a:pPr>
            <a:endParaRPr lang="en-US" dirty="0"/>
          </a:p>
          <a:p>
            <a:endParaRPr lang="en-US" sz="2200" dirty="0">
              <a:solidFill>
                <a:srgbClr val="FF0000"/>
              </a:solidFill>
            </a:endParaRPr>
          </a:p>
        </p:txBody>
      </p:sp>
      <p:sp>
        <p:nvSpPr>
          <p:cNvPr id="6" name="Footer Placeholder 5">
            <a:extLst>
              <a:ext uri="{FF2B5EF4-FFF2-40B4-BE49-F238E27FC236}">
                <a16:creationId xmlns:a16="http://schemas.microsoft.com/office/drawing/2014/main" id="{6F31B92D-6493-4347-1542-5BC207164C30}"/>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342704617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Controller Element</a:t>
            </a:r>
          </a:p>
        </p:txBody>
      </p:sp>
      <p:sp>
        <p:nvSpPr>
          <p:cNvPr id="3" name="Content Placeholder 2"/>
          <p:cNvSpPr>
            <a:spLocks noGrp="1"/>
          </p:cNvSpPr>
          <p:nvPr>
            <p:ph idx="1"/>
          </p:nvPr>
        </p:nvSpPr>
        <p:spPr>
          <a:xfrm>
            <a:off x="409074" y="1666096"/>
            <a:ext cx="9701226" cy="1095704"/>
          </a:xfrm>
        </p:spPr>
        <p:txBody>
          <a:bodyPr>
            <a:noAutofit/>
          </a:bodyPr>
          <a:lstStyle/>
          <a:p>
            <a:r>
              <a:rPr lang="en-US" sz="2400" dirty="0"/>
              <a:t>Feedback control can be programmed using standard GoldSim elements. But the </a:t>
            </a:r>
            <a:r>
              <a:rPr lang="en-US" sz="2400" b="1" i="1" dirty="0">
                <a:solidFill>
                  <a:srgbClr val="FF0000"/>
                </a:solidFill>
              </a:rPr>
              <a:t>Controller element </a:t>
            </a:r>
            <a:r>
              <a:rPr lang="en-US" sz="2400" dirty="0"/>
              <a:t>makes it much easier to do so.</a:t>
            </a:r>
          </a:p>
          <a:p>
            <a:r>
              <a:rPr lang="en-US" sz="2400" dirty="0"/>
              <a:t>Controllers use feedback control to influence the </a:t>
            </a:r>
            <a:r>
              <a:rPr lang="en-US" sz="2400" b="1" i="1" dirty="0">
                <a:solidFill>
                  <a:srgbClr val="FF0000"/>
                </a:solidFill>
              </a:rPr>
              <a:t>state</a:t>
            </a:r>
            <a:r>
              <a:rPr lang="en-US" sz="2400" b="1" i="1" dirty="0"/>
              <a:t> </a:t>
            </a:r>
            <a:r>
              <a:rPr lang="en-US" sz="2400" dirty="0"/>
              <a:t>of a </a:t>
            </a:r>
            <a:r>
              <a:rPr lang="en-US" sz="2400" b="1" i="1" dirty="0">
                <a:solidFill>
                  <a:srgbClr val="FF0000"/>
                </a:solidFill>
              </a:rPr>
              <a:t>process</a:t>
            </a:r>
            <a:r>
              <a:rPr lang="en-US" sz="2400" dirty="0"/>
              <a:t> and adjust it to a desired value (a </a:t>
            </a:r>
            <a:r>
              <a:rPr lang="en-US" sz="2400" b="1" i="1" dirty="0">
                <a:solidFill>
                  <a:srgbClr val="FF0000"/>
                </a:solidFill>
              </a:rPr>
              <a:t>target</a:t>
            </a:r>
            <a:r>
              <a:rPr lang="en-US" sz="2400" dirty="0"/>
              <a:t>). A process could conceptually involve something quite complex (e.g., an entire chemical plant), but typically will be something much more specific (e.g., a single tank in that plant). </a:t>
            </a:r>
          </a:p>
          <a:p>
            <a:r>
              <a:rPr lang="en-US" sz="2400" dirty="0"/>
              <a:t>The state is some property of the process that we want to control (e.g., the volume of water in the tank). The state is referred to as the </a:t>
            </a:r>
            <a:r>
              <a:rPr lang="en-US" sz="2400" b="1" i="1" dirty="0">
                <a:solidFill>
                  <a:srgbClr val="FF0000"/>
                </a:solidFill>
              </a:rPr>
              <a:t>process variable</a:t>
            </a:r>
            <a:r>
              <a:rPr lang="en-US" sz="2400" dirty="0"/>
              <a:t>. In GoldSim, the process variable is usually the main output of a Pool or Reservoir (and hence a state variable). </a:t>
            </a:r>
          </a:p>
          <a:p>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30FC7C06-A709-9F21-FEA2-4FF64BB020CC}"/>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7747335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C0C0C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C0C0C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Controller Element</a:t>
            </a:r>
          </a:p>
        </p:txBody>
      </p:sp>
      <p:sp>
        <p:nvSpPr>
          <p:cNvPr id="3" name="Content Placeholder 2"/>
          <p:cNvSpPr>
            <a:spLocks noGrp="1"/>
          </p:cNvSpPr>
          <p:nvPr>
            <p:ph idx="1"/>
          </p:nvPr>
        </p:nvSpPr>
        <p:spPr>
          <a:xfrm>
            <a:off x="354932" y="1605938"/>
            <a:ext cx="9665131" cy="1095704"/>
          </a:xfrm>
        </p:spPr>
        <p:txBody>
          <a:bodyPr>
            <a:noAutofit/>
          </a:bodyPr>
          <a:lstStyle/>
          <a:p>
            <a:r>
              <a:rPr lang="en-US" sz="2400" dirty="0"/>
              <a:t>Controllers produce a single output (</a:t>
            </a:r>
            <a:r>
              <a:rPr lang="en-US" sz="2400" b="1" i="1" dirty="0">
                <a:solidFill>
                  <a:srgbClr val="FF0000"/>
                </a:solidFill>
              </a:rPr>
              <a:t>which is always a flow</a:t>
            </a:r>
            <a:r>
              <a:rPr lang="en-US" sz="2400" dirty="0"/>
              <a:t>).</a:t>
            </a:r>
          </a:p>
          <a:p>
            <a:r>
              <a:rPr lang="en-US" sz="2400" dirty="0"/>
              <a:t>This flow is then intended to be connected back to the process (e.g., a Pool element representing the volume of water in a tank) in order to adjust the value toward the target. </a:t>
            </a:r>
          </a:p>
          <a:p>
            <a:r>
              <a:rPr lang="en-US" sz="2400" dirty="0"/>
              <a:t>The Controller requires as input a </a:t>
            </a:r>
            <a:r>
              <a:rPr lang="en-US" sz="2400" b="1" i="1" dirty="0">
                <a:solidFill>
                  <a:srgbClr val="FF0000"/>
                </a:solidFill>
              </a:rPr>
              <a:t>process variable </a:t>
            </a:r>
            <a:r>
              <a:rPr lang="en-US" sz="2400" dirty="0"/>
              <a:t>(which will typically be the primary output of a Pool or Reservoir) and in turn produces a </a:t>
            </a:r>
            <a:r>
              <a:rPr lang="en-US" sz="2400" b="1" i="1" dirty="0">
                <a:solidFill>
                  <a:srgbClr val="FF0000"/>
                </a:solidFill>
              </a:rPr>
              <a:t>flow</a:t>
            </a:r>
            <a:r>
              <a:rPr lang="en-US" sz="2400" dirty="0"/>
              <a:t> that is then directed back to impact that process variable (e.g., an inflow or an outflow to the Pool or Reservoir defining the process variable). </a:t>
            </a:r>
          </a:p>
          <a:p>
            <a:r>
              <a:rPr lang="en-US" sz="2400" dirty="0"/>
              <a:t>This forms a feedback loop.</a:t>
            </a:r>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CB975157-15C4-CA92-C4E6-7F3C7FF8E478}"/>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27025462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002" y="230607"/>
            <a:ext cx="7543800" cy="838200"/>
          </a:xfrm>
        </p:spPr>
        <p:txBody>
          <a:bodyPr anchor="b">
            <a:normAutofit/>
          </a:bodyPr>
          <a:lstStyle/>
          <a:p>
            <a:r>
              <a:rPr lang="en-US" dirty="0"/>
              <a:t>Active Feedback Control</a:t>
            </a:r>
          </a:p>
        </p:txBody>
      </p:sp>
      <p:grpSp>
        <p:nvGrpSpPr>
          <p:cNvPr id="4" name="Group 3">
            <a:extLst>
              <a:ext uri="{FF2B5EF4-FFF2-40B4-BE49-F238E27FC236}">
                <a16:creationId xmlns:a16="http://schemas.microsoft.com/office/drawing/2014/main" id="{0B9A31F9-417C-67D2-0959-41A86FAD5DE5}"/>
              </a:ext>
            </a:extLst>
          </p:cNvPr>
          <p:cNvGrpSpPr/>
          <p:nvPr/>
        </p:nvGrpSpPr>
        <p:grpSpPr>
          <a:xfrm>
            <a:off x="1236627" y="1475875"/>
            <a:ext cx="7982606" cy="4603530"/>
            <a:chOff x="2054774" y="1524001"/>
            <a:chExt cx="7982606" cy="4603530"/>
          </a:xfrm>
        </p:grpSpPr>
        <p:sp>
          <p:nvSpPr>
            <p:cNvPr id="11" name="Flowchart: Process 10">
              <a:extLst>
                <a:ext uri="{FF2B5EF4-FFF2-40B4-BE49-F238E27FC236}">
                  <a16:creationId xmlns:a16="http://schemas.microsoft.com/office/drawing/2014/main" id="{6E7DF7EC-080C-7BC2-3158-37CB5C531DE3}"/>
                </a:ext>
              </a:extLst>
            </p:cNvPr>
            <p:cNvSpPr/>
            <p:nvPr/>
          </p:nvSpPr>
          <p:spPr>
            <a:xfrm>
              <a:off x="4813739" y="1524001"/>
              <a:ext cx="1849821" cy="945931"/>
            </a:xfrm>
            <a:prstGeom prst="flowChart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Process </a:t>
              </a:r>
              <a:br>
                <a:rPr lang="en-US" dirty="0"/>
              </a:br>
              <a:r>
                <a:rPr lang="en-US" dirty="0"/>
                <a:t>(e.g., a pond)</a:t>
              </a:r>
            </a:p>
          </p:txBody>
        </p:sp>
        <p:sp>
          <p:nvSpPr>
            <p:cNvPr id="12" name="Flowchart: Alternate Process 11">
              <a:extLst>
                <a:ext uri="{FF2B5EF4-FFF2-40B4-BE49-F238E27FC236}">
                  <a16:creationId xmlns:a16="http://schemas.microsoft.com/office/drawing/2014/main" id="{C4316508-2716-FF1D-CB95-D0031448A37A}"/>
                </a:ext>
              </a:extLst>
            </p:cNvPr>
            <p:cNvSpPr/>
            <p:nvPr/>
          </p:nvSpPr>
          <p:spPr>
            <a:xfrm>
              <a:off x="7693574" y="2764221"/>
              <a:ext cx="2186151" cy="987972"/>
            </a:xfrm>
            <a:prstGeom prst="flowChartAlternateProcess">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Process Variable(s) </a:t>
              </a:r>
              <a:br>
                <a:rPr lang="en-US" dirty="0">
                  <a:solidFill>
                    <a:schemeClr val="tx1"/>
                  </a:solidFill>
                </a:rPr>
              </a:br>
              <a:r>
                <a:rPr lang="en-US" dirty="0">
                  <a:solidFill>
                    <a:schemeClr val="tx1"/>
                  </a:solidFill>
                </a:rPr>
                <a:t>(e.g., Water Volume)</a:t>
              </a:r>
            </a:p>
          </p:txBody>
        </p:sp>
        <p:sp>
          <p:nvSpPr>
            <p:cNvPr id="13" name="Flowchart: Process 12">
              <a:extLst>
                <a:ext uri="{FF2B5EF4-FFF2-40B4-BE49-F238E27FC236}">
                  <a16:creationId xmlns:a16="http://schemas.microsoft.com/office/drawing/2014/main" id="{4A392843-D523-4748-9420-B862FADAC17E}"/>
                </a:ext>
              </a:extLst>
            </p:cNvPr>
            <p:cNvSpPr/>
            <p:nvPr/>
          </p:nvSpPr>
          <p:spPr>
            <a:xfrm>
              <a:off x="4913587" y="3988678"/>
              <a:ext cx="1849821" cy="945931"/>
            </a:xfrm>
            <a:prstGeom prst="flowChartProcess">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Controller </a:t>
              </a:r>
              <a:br>
                <a:rPr lang="en-US" dirty="0"/>
              </a:br>
              <a:endParaRPr lang="en-US" dirty="0"/>
            </a:p>
          </p:txBody>
        </p:sp>
        <p:sp>
          <p:nvSpPr>
            <p:cNvPr id="14" name="Flowchart: Alternate Process 13">
              <a:extLst>
                <a:ext uri="{FF2B5EF4-FFF2-40B4-BE49-F238E27FC236}">
                  <a16:creationId xmlns:a16="http://schemas.microsoft.com/office/drawing/2014/main" id="{3F0FEC5E-F110-2A85-3A04-9BD687E39E97}"/>
                </a:ext>
              </a:extLst>
            </p:cNvPr>
            <p:cNvSpPr/>
            <p:nvPr/>
          </p:nvSpPr>
          <p:spPr>
            <a:xfrm>
              <a:off x="2054774" y="2832537"/>
              <a:ext cx="2186151" cy="987972"/>
            </a:xfrm>
            <a:prstGeom prst="flowChartAlternateProcess">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Controller Output</a:t>
              </a:r>
              <a:br>
                <a:rPr lang="en-US" dirty="0">
                  <a:solidFill>
                    <a:schemeClr val="tx1"/>
                  </a:solidFill>
                </a:rPr>
              </a:br>
              <a:r>
                <a:rPr lang="en-US" dirty="0">
                  <a:solidFill>
                    <a:schemeClr val="tx1"/>
                  </a:solidFill>
                </a:rPr>
                <a:t>(e.g., Requested Outflow)</a:t>
              </a:r>
            </a:p>
          </p:txBody>
        </p:sp>
        <p:sp>
          <p:nvSpPr>
            <p:cNvPr id="15" name="Flowchart: Alternate Process 14">
              <a:extLst>
                <a:ext uri="{FF2B5EF4-FFF2-40B4-BE49-F238E27FC236}">
                  <a16:creationId xmlns:a16="http://schemas.microsoft.com/office/drawing/2014/main" id="{2B3AC296-599D-A55A-5AC4-447709971E45}"/>
                </a:ext>
              </a:extLst>
            </p:cNvPr>
            <p:cNvSpPr/>
            <p:nvPr/>
          </p:nvSpPr>
          <p:spPr>
            <a:xfrm>
              <a:off x="7714594" y="4918841"/>
              <a:ext cx="2322786" cy="1208690"/>
            </a:xfrm>
            <a:prstGeom prst="flowChartAlternateProcess">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(e.g., Desired Water Volume) and Other Parameters for Controller</a:t>
              </a:r>
            </a:p>
          </p:txBody>
        </p:sp>
        <p:cxnSp>
          <p:nvCxnSpPr>
            <p:cNvPr id="17" name="Connector: Elbow 16">
              <a:extLst>
                <a:ext uri="{FF2B5EF4-FFF2-40B4-BE49-F238E27FC236}">
                  <a16:creationId xmlns:a16="http://schemas.microsoft.com/office/drawing/2014/main" id="{CA3B8D5A-4FDB-F4BF-8AB3-7FDEE345623A}"/>
                </a:ext>
              </a:extLst>
            </p:cNvPr>
            <p:cNvCxnSpPr>
              <a:stCxn id="11" idx="3"/>
              <a:endCxn id="12" idx="0"/>
            </p:cNvCxnSpPr>
            <p:nvPr/>
          </p:nvCxnSpPr>
          <p:spPr>
            <a:xfrm>
              <a:off x="6663559" y="1996967"/>
              <a:ext cx="2123090" cy="767255"/>
            </a:xfrm>
            <a:prstGeom prst="bentConnector2">
              <a:avLst/>
            </a:prstGeom>
            <a:ln w="381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13D8C86D-BDA0-94D5-A0A6-8102CB361E6B}"/>
                </a:ext>
              </a:extLst>
            </p:cNvPr>
            <p:cNvCxnSpPr>
              <a:cxnSpLocks/>
            </p:cNvCxnSpPr>
            <p:nvPr/>
          </p:nvCxnSpPr>
          <p:spPr>
            <a:xfrm rot="10800000" flipV="1">
              <a:off x="6731878" y="3804745"/>
              <a:ext cx="2117837" cy="709450"/>
            </a:xfrm>
            <a:prstGeom prst="bentConnector3">
              <a:avLst>
                <a:gd name="adj1" fmla="val -1613"/>
              </a:avLst>
            </a:prstGeom>
            <a:ln w="381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D2938089-4951-0F1B-8304-F6EF0B7FE04B}"/>
                </a:ext>
              </a:extLst>
            </p:cNvPr>
            <p:cNvCxnSpPr>
              <a:cxnSpLocks/>
              <a:stCxn id="13" idx="1"/>
              <a:endCxn id="14" idx="2"/>
            </p:cNvCxnSpPr>
            <p:nvPr/>
          </p:nvCxnSpPr>
          <p:spPr>
            <a:xfrm rot="10800000">
              <a:off x="3147851" y="3820509"/>
              <a:ext cx="1765737" cy="641134"/>
            </a:xfrm>
            <a:prstGeom prst="bentConnector2">
              <a:avLst/>
            </a:prstGeom>
            <a:ln w="381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F11E0E6E-EE55-F20E-CA2C-634806E5CAC0}"/>
                </a:ext>
              </a:extLst>
            </p:cNvPr>
            <p:cNvCxnSpPr>
              <a:cxnSpLocks/>
              <a:stCxn id="14" idx="0"/>
              <a:endCxn id="11" idx="1"/>
            </p:cNvCxnSpPr>
            <p:nvPr/>
          </p:nvCxnSpPr>
          <p:spPr>
            <a:xfrm rot="5400000" flipH="1" flipV="1">
              <a:off x="3563009" y="1581809"/>
              <a:ext cx="835571" cy="1665889"/>
            </a:xfrm>
            <a:prstGeom prst="bentConnector2">
              <a:avLst/>
            </a:prstGeom>
            <a:ln w="381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46B81818-2C55-7E60-6E4D-DD6A224F2699}"/>
                </a:ext>
              </a:extLst>
            </p:cNvPr>
            <p:cNvCxnSpPr>
              <a:cxnSpLocks/>
            </p:cNvCxnSpPr>
            <p:nvPr/>
          </p:nvCxnSpPr>
          <p:spPr>
            <a:xfrm rot="10800000">
              <a:off x="5875285" y="4950371"/>
              <a:ext cx="1765737" cy="641134"/>
            </a:xfrm>
            <a:prstGeom prst="bentConnector2">
              <a:avLst/>
            </a:prstGeom>
            <a:ln w="381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3" name="Footer Placeholder 2">
            <a:extLst>
              <a:ext uri="{FF2B5EF4-FFF2-40B4-BE49-F238E27FC236}">
                <a16:creationId xmlns:a16="http://schemas.microsoft.com/office/drawing/2014/main" id="{A86B2A63-D115-1D4E-9D9D-79BF0F1F0EAF}"/>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Tree>
    <p:extLst>
      <p:ext uri="{BB962C8B-B14F-4D97-AF65-F5344CB8AC3E}">
        <p14:creationId xmlns:p14="http://schemas.microsoft.com/office/powerpoint/2010/main" val="247358141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Controller Element</a:t>
            </a:r>
          </a:p>
        </p:txBody>
      </p:sp>
      <p:sp>
        <p:nvSpPr>
          <p:cNvPr id="3" name="Content Placeholder 2"/>
          <p:cNvSpPr>
            <a:spLocks noGrp="1"/>
          </p:cNvSpPr>
          <p:nvPr>
            <p:ph idx="1"/>
          </p:nvPr>
        </p:nvSpPr>
        <p:spPr>
          <a:xfrm>
            <a:off x="487280" y="1587891"/>
            <a:ext cx="9659116" cy="1095704"/>
          </a:xfrm>
        </p:spPr>
        <p:txBody>
          <a:bodyPr>
            <a:noAutofit/>
          </a:bodyPr>
          <a:lstStyle/>
          <a:p>
            <a:r>
              <a:rPr lang="en-US" sz="2400" dirty="0"/>
              <a:t>Controllers are defined as either </a:t>
            </a:r>
            <a:r>
              <a:rPr lang="en-US" sz="2400" b="1" i="1" dirty="0">
                <a:solidFill>
                  <a:srgbClr val="FF0000"/>
                </a:solidFill>
              </a:rPr>
              <a:t>Inflow Controllers</a:t>
            </a:r>
            <a:r>
              <a:rPr lang="en-US" sz="2400" dirty="0">
                <a:solidFill>
                  <a:srgbClr val="FF0000"/>
                </a:solidFill>
              </a:rPr>
              <a:t> </a:t>
            </a:r>
            <a:r>
              <a:rPr lang="en-US" sz="2400" dirty="0"/>
              <a:t>or </a:t>
            </a:r>
            <a:r>
              <a:rPr lang="en-US" sz="2400" b="1" i="1" dirty="0">
                <a:solidFill>
                  <a:srgbClr val="FF0000"/>
                </a:solidFill>
              </a:rPr>
              <a:t>Outflow Controllers</a:t>
            </a:r>
            <a:r>
              <a:rPr lang="en-US" sz="2400" dirty="0"/>
              <a:t>. </a:t>
            </a:r>
          </a:p>
          <a:p>
            <a:r>
              <a:rPr lang="en-US" sz="2400" dirty="0"/>
              <a:t>Inflow Controllers </a:t>
            </a:r>
            <a:r>
              <a:rPr lang="en-US" sz="2400" b="1" i="1" dirty="0">
                <a:solidFill>
                  <a:srgbClr val="FF0000"/>
                </a:solidFill>
              </a:rPr>
              <a:t>increase</a:t>
            </a:r>
            <a:r>
              <a:rPr lang="en-US" sz="2400" dirty="0"/>
              <a:t> the process variable (in response to the process variable </a:t>
            </a:r>
            <a:r>
              <a:rPr lang="en-US" sz="2400" b="1" i="1" dirty="0">
                <a:solidFill>
                  <a:srgbClr val="FF0000"/>
                </a:solidFill>
              </a:rPr>
              <a:t>decreasing</a:t>
            </a:r>
            <a:r>
              <a:rPr lang="en-US" sz="2400" dirty="0"/>
              <a:t>).  The output of an Inflow Controller is intended to be used as an inflow to the process (e.g., an inflow to the Pool or Reservoir being controlled.</a:t>
            </a:r>
          </a:p>
          <a:p>
            <a:r>
              <a:rPr lang="en-US" sz="2400" dirty="0"/>
              <a:t>Outflow Controllers </a:t>
            </a:r>
            <a:r>
              <a:rPr lang="en-US" sz="2400" b="1" i="1" dirty="0">
                <a:solidFill>
                  <a:srgbClr val="FF0000"/>
                </a:solidFill>
              </a:rPr>
              <a:t>decrease</a:t>
            </a:r>
            <a:r>
              <a:rPr lang="en-US" sz="2400" dirty="0"/>
              <a:t> the process variable (in response to the process variable </a:t>
            </a:r>
            <a:r>
              <a:rPr lang="en-US" sz="2400" b="1" i="1" dirty="0">
                <a:solidFill>
                  <a:srgbClr val="FF0000"/>
                </a:solidFill>
              </a:rPr>
              <a:t>increasing</a:t>
            </a:r>
            <a:r>
              <a:rPr lang="en-US" sz="2400" dirty="0"/>
              <a:t>).  The output of an Outflow Controller is intended to be used as an outflow to the process (e.g., an outflow to the Pool or Reservoir being controlled.</a:t>
            </a:r>
          </a:p>
          <a:p>
            <a:r>
              <a:rPr lang="en-US" dirty="0"/>
              <a:t>Many systems will have both Inflow and Outflow Controllers.</a:t>
            </a:r>
            <a:endParaRPr lang="en-US" sz="2400" dirty="0"/>
          </a:p>
          <a:p>
            <a:pPr marL="0" indent="0">
              <a:buNone/>
            </a:pPr>
            <a:endParaRPr lang="en-US" dirty="0"/>
          </a:p>
          <a:p>
            <a:endParaRPr lang="en-US" sz="2200" dirty="0">
              <a:solidFill>
                <a:srgbClr val="FF0000"/>
              </a:solidFill>
            </a:endParaRPr>
          </a:p>
        </p:txBody>
      </p:sp>
      <p:sp>
        <p:nvSpPr>
          <p:cNvPr id="4" name="Footer Placeholder 3">
            <a:extLst>
              <a:ext uri="{FF2B5EF4-FFF2-40B4-BE49-F238E27FC236}">
                <a16:creationId xmlns:a16="http://schemas.microsoft.com/office/drawing/2014/main" id="{D10B4B9D-0A57-E931-27E7-0CF43421F360}"/>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5233725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Controller Element</a:t>
            </a:r>
          </a:p>
        </p:txBody>
      </p:sp>
      <p:sp>
        <p:nvSpPr>
          <p:cNvPr id="3" name="Content Placeholder 2"/>
          <p:cNvSpPr>
            <a:spLocks noGrp="1"/>
          </p:cNvSpPr>
          <p:nvPr>
            <p:ph idx="1"/>
          </p:nvPr>
        </p:nvSpPr>
        <p:spPr>
          <a:xfrm>
            <a:off x="691820" y="1543769"/>
            <a:ext cx="9565101" cy="1095704"/>
          </a:xfrm>
        </p:spPr>
        <p:txBody>
          <a:bodyPr>
            <a:noAutofit/>
          </a:bodyPr>
          <a:lstStyle/>
          <a:p>
            <a:r>
              <a:rPr lang="en-US" dirty="0"/>
              <a:t>Controllers can act in a </a:t>
            </a:r>
            <a:r>
              <a:rPr lang="en-US" b="1" i="1" dirty="0">
                <a:solidFill>
                  <a:srgbClr val="FF0000"/>
                </a:solidFill>
              </a:rPr>
              <a:t>discrete</a:t>
            </a:r>
            <a:r>
              <a:rPr lang="en-US" dirty="0"/>
              <a:t> manner (turning a flow on or off when specified conditions are met), or in a </a:t>
            </a:r>
            <a:r>
              <a:rPr lang="en-US" b="1" i="1" dirty="0">
                <a:solidFill>
                  <a:srgbClr val="FF0000"/>
                </a:solidFill>
              </a:rPr>
              <a:t>continuous</a:t>
            </a:r>
            <a:r>
              <a:rPr lang="en-US" dirty="0"/>
              <a:t> (or near continuous) manner, constantly adjusting flows every timestep.</a:t>
            </a:r>
          </a:p>
          <a:p>
            <a:r>
              <a:rPr lang="en-US" sz="2400" dirty="0"/>
              <a:t>In some cases, we may indeed want to represent those various discrete actions as “events”. A thermostat is an example of such a Controller. </a:t>
            </a:r>
          </a:p>
          <a:p>
            <a:r>
              <a:rPr lang="en-US" dirty="0"/>
              <a:t>In other cases, we want to continuously adjust the flows.</a:t>
            </a:r>
          </a:p>
          <a:p>
            <a:pPr lvl="1"/>
            <a:r>
              <a:rPr lang="en-US" sz="2200" dirty="0"/>
              <a:t>This could represent that actual near continuous adjustment of flow rates.</a:t>
            </a:r>
          </a:p>
          <a:p>
            <a:pPr lvl="1"/>
            <a:r>
              <a:rPr lang="en-US" sz="2200" dirty="0"/>
              <a:t>More commonly in water resource models, we are trying to represent </a:t>
            </a:r>
            <a:r>
              <a:rPr lang="en-US" sz="2200" u="sng" dirty="0"/>
              <a:t>the lumped effect of the discrete actions of the system’s operators (people) </a:t>
            </a:r>
            <a:r>
              <a:rPr lang="en-US" sz="2200" dirty="0"/>
              <a:t>over the simulated timestep (e.g., 1 day). That is, we typically are not simulating the discrete actions themselves, only their lumped effect (which over the timestep appears continuous).</a:t>
            </a:r>
          </a:p>
          <a:p>
            <a:endParaRPr lang="en-US" dirty="0">
              <a:solidFill>
                <a:schemeClr val="tx2">
                  <a:lumMod val="75000"/>
                  <a:lumOff val="25000"/>
                </a:schemeClr>
              </a:solidFill>
            </a:endParaRPr>
          </a:p>
          <a:p>
            <a:endParaRPr lang="en-US" sz="2400" dirty="0"/>
          </a:p>
          <a:p>
            <a:endParaRPr lang="en-US" sz="2400" dirty="0"/>
          </a:p>
          <a:p>
            <a:endParaRPr lang="en-US" sz="2200" dirty="0">
              <a:solidFill>
                <a:srgbClr val="FF0000"/>
              </a:solidFill>
            </a:endParaRPr>
          </a:p>
        </p:txBody>
      </p:sp>
      <p:sp>
        <p:nvSpPr>
          <p:cNvPr id="5" name="Content Placeholder 2">
            <a:extLst>
              <a:ext uri="{FF2B5EF4-FFF2-40B4-BE49-F238E27FC236}">
                <a16:creationId xmlns:a16="http://schemas.microsoft.com/office/drawing/2014/main" id="{463BB624-8432-66B6-A02F-AD0BDEB00612}"/>
              </a:ext>
            </a:extLst>
          </p:cNvPr>
          <p:cNvSpPr txBox="1">
            <a:spLocks/>
          </p:cNvSpPr>
          <p:nvPr/>
        </p:nvSpPr>
        <p:spPr>
          <a:xfrm>
            <a:off x="1167883" y="4358914"/>
            <a:ext cx="8113223"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1"/>
            <a:endParaRPr lang="en-US" sz="2200" dirty="0">
              <a:solidFill>
                <a:schemeClr val="tx2">
                  <a:lumMod val="75000"/>
                  <a:lumOff val="25000"/>
                </a:schemeClr>
              </a:solidFill>
            </a:endParaRPr>
          </a:p>
        </p:txBody>
      </p:sp>
      <p:sp>
        <p:nvSpPr>
          <p:cNvPr id="6" name="Content Placeholder 2">
            <a:extLst>
              <a:ext uri="{FF2B5EF4-FFF2-40B4-BE49-F238E27FC236}">
                <a16:creationId xmlns:a16="http://schemas.microsoft.com/office/drawing/2014/main" id="{F798CF14-1AA0-8DF3-4359-D474AD4AC02F}"/>
              </a:ext>
            </a:extLst>
          </p:cNvPr>
          <p:cNvSpPr txBox="1">
            <a:spLocks/>
          </p:cNvSpPr>
          <p:nvPr/>
        </p:nvSpPr>
        <p:spPr>
          <a:xfrm>
            <a:off x="1431759" y="1096425"/>
            <a:ext cx="8554996" cy="109570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Tx/>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Tx/>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a:solidFill>
                <a:srgbClr val="FF0000"/>
              </a:solidFill>
            </a:endParaRPr>
          </a:p>
        </p:txBody>
      </p:sp>
      <p:sp>
        <p:nvSpPr>
          <p:cNvPr id="4" name="Footer Placeholder 3">
            <a:extLst>
              <a:ext uri="{FF2B5EF4-FFF2-40B4-BE49-F238E27FC236}">
                <a16:creationId xmlns:a16="http://schemas.microsoft.com/office/drawing/2014/main" id="{2DACB191-809E-0069-F64C-22D11C490CB0}"/>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5516396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nodePh="1">
                                  <p:stCondLst>
                                    <p:cond delay="0"/>
                                  </p:stCondLst>
                                  <p:endCondLst>
                                    <p:cond evt="begin" delay="0">
                                      <p:tn val="31"/>
                                    </p:cond>
                                  </p:end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Controller Inputs</a:t>
            </a:r>
          </a:p>
        </p:txBody>
      </p:sp>
      <p:sp>
        <p:nvSpPr>
          <p:cNvPr id="3" name="Footer Placeholder 2">
            <a:extLst>
              <a:ext uri="{FF2B5EF4-FFF2-40B4-BE49-F238E27FC236}">
                <a16:creationId xmlns:a16="http://schemas.microsoft.com/office/drawing/2014/main" id="{59365559-9313-1959-41A5-E8EA496A6286}"/>
              </a:ext>
            </a:extLst>
          </p:cNvPr>
          <p:cNvSpPr>
            <a:spLocks noGrp="1"/>
          </p:cNvSpPr>
          <p:nvPr>
            <p:ph type="ftr" sz="quarter" idx="11"/>
          </p:nvPr>
        </p:nvSpPr>
        <p:spPr/>
        <p:txBody>
          <a:bodyPr/>
          <a:lstStyle/>
          <a:p>
            <a:r>
              <a:rPr lang="en-US" dirty="0">
                <a:cs typeface="Arial" charset="0"/>
              </a:rPr>
              <a:t>© GoldSim Technology Group LLC, 2024</a:t>
            </a:r>
            <a:endParaRPr lang="en-US" cap="none" dirty="0">
              <a:cs typeface="Arial" charset="0"/>
            </a:endParaRPr>
          </a:p>
        </p:txBody>
      </p:sp>
      <p:sp>
        <p:nvSpPr>
          <p:cNvPr id="4" name="TextBox 3">
            <a:extLst>
              <a:ext uri="{FF2B5EF4-FFF2-40B4-BE49-F238E27FC236}">
                <a16:creationId xmlns:a16="http://schemas.microsoft.com/office/drawing/2014/main" id="{2CF8E92A-4972-E970-D771-275975735B95}"/>
              </a:ext>
            </a:extLst>
          </p:cNvPr>
          <p:cNvSpPr txBox="1"/>
          <p:nvPr/>
        </p:nvSpPr>
        <p:spPr>
          <a:xfrm>
            <a:off x="288759" y="1520517"/>
            <a:ext cx="9538868" cy="4378635"/>
          </a:xfrm>
          <a:prstGeom prst="rect">
            <a:avLst/>
          </a:prstGeom>
          <a:noFill/>
        </p:spPr>
        <p:txBody>
          <a:bodyPr wrap="square">
            <a:spAutoFit/>
          </a:bodyPr>
          <a:lstStyle/>
          <a:p>
            <a:pPr marL="457200">
              <a:lnSpc>
                <a:spcPct val="115000"/>
              </a:lnSpc>
              <a:spcAft>
                <a:spcPts val="800"/>
              </a:spcAft>
            </a:pPr>
            <a:r>
              <a:rPr lang="en-US" sz="2000" b="1" kern="100" dirty="0">
                <a:latin typeface="Aptos" panose="020B0004020202020204" pitchFamily="34" charset="0"/>
                <a:ea typeface="Aptos" panose="020B0004020202020204" pitchFamily="34" charset="0"/>
                <a:cs typeface="Times New Roman" panose="02020603050405020304" pitchFamily="18" charset="0"/>
              </a:rPr>
              <a:t>Flow Units: </a:t>
            </a:r>
            <a:r>
              <a:rPr lang="en-US" sz="2000" kern="100" dirty="0">
                <a:latin typeface="Aptos" panose="020B0004020202020204" pitchFamily="34" charset="0"/>
                <a:ea typeface="Aptos" panose="020B0004020202020204" pitchFamily="34" charset="0"/>
                <a:cs typeface="Times New Roman" panose="02020603050405020304" pitchFamily="18" charset="0"/>
              </a:rPr>
              <a:t>These are the display units for the output of the Controller. Must be a flow rate of some kind. </a:t>
            </a:r>
          </a:p>
          <a:p>
            <a:pPr marL="457200">
              <a:lnSpc>
                <a:spcPct val="115000"/>
              </a:lnSpc>
              <a:spcAft>
                <a:spcPts val="800"/>
              </a:spcAft>
            </a:pPr>
            <a:r>
              <a:rPr lang="en-US" sz="2000" b="1" kern="100" dirty="0">
                <a:latin typeface="Aptos" panose="020B0004020202020204" pitchFamily="34" charset="0"/>
                <a:ea typeface="Aptos" panose="020B0004020202020204" pitchFamily="34" charset="0"/>
                <a:cs typeface="Times New Roman" panose="02020603050405020304" pitchFamily="18" charset="0"/>
              </a:rPr>
              <a:t>Quantity Units:</a:t>
            </a:r>
            <a:r>
              <a:rPr lang="en-US" sz="2000" kern="100" dirty="0">
                <a:latin typeface="Aptos" panose="020B0004020202020204" pitchFamily="34" charset="0"/>
                <a:ea typeface="Aptos" panose="020B0004020202020204" pitchFamily="34" charset="0"/>
                <a:cs typeface="Times New Roman" panose="02020603050405020304" pitchFamily="18" charset="0"/>
              </a:rPr>
              <a:t> These are the display units for the Process Variable and the Target. </a:t>
            </a:r>
            <a:r>
              <a:rPr lang="en-US" sz="2000" kern="100" dirty="0">
                <a:solidFill>
                  <a:srgbClr val="FF0000"/>
                </a:solidFill>
                <a:latin typeface="Aptos" panose="020B0004020202020204" pitchFamily="34" charset="0"/>
                <a:ea typeface="Aptos" panose="020B0004020202020204" pitchFamily="34" charset="0"/>
                <a:cs typeface="Times New Roman" panose="02020603050405020304" pitchFamily="18" charset="0"/>
              </a:rPr>
              <a:t>They must “match” the Flow Units in that they must have dimensions of the Flow Units times Time.</a:t>
            </a:r>
          </a:p>
          <a:p>
            <a:pPr marL="457200">
              <a:lnSpc>
                <a:spcPct val="115000"/>
              </a:lnSpc>
              <a:spcAft>
                <a:spcPts val="800"/>
              </a:spcAft>
            </a:pPr>
            <a:r>
              <a:rPr lang="en-US" sz="2000" b="1" kern="100" dirty="0">
                <a:latin typeface="Aptos" panose="020B0004020202020204" pitchFamily="34" charset="0"/>
                <a:ea typeface="Aptos" panose="020B0004020202020204" pitchFamily="34" charset="0"/>
                <a:cs typeface="Times New Roman" panose="02020603050405020304" pitchFamily="18" charset="0"/>
              </a:rPr>
              <a:t>Process Variable: </a:t>
            </a:r>
            <a:r>
              <a:rPr lang="en-US" sz="2000" kern="100" dirty="0">
                <a:latin typeface="Aptos" panose="020B0004020202020204" pitchFamily="34" charset="0"/>
                <a:ea typeface="Aptos" panose="020B0004020202020204" pitchFamily="34" charset="0"/>
                <a:cs typeface="Times New Roman" panose="02020603050405020304" pitchFamily="18" charset="0"/>
              </a:rPr>
              <a:t>This is the variable that is being monitored and controlled by the Controller. </a:t>
            </a:r>
          </a:p>
          <a:p>
            <a:pPr marL="457200">
              <a:lnSpc>
                <a:spcPct val="115000"/>
              </a:lnSpc>
              <a:spcAft>
                <a:spcPts val="800"/>
              </a:spcAft>
            </a:pPr>
            <a:r>
              <a:rPr lang="en-US" sz="2000" b="1" kern="100" dirty="0">
                <a:latin typeface="Aptos" panose="020B0004020202020204" pitchFamily="34" charset="0"/>
                <a:ea typeface="Aptos" panose="020B0004020202020204" pitchFamily="34" charset="0"/>
                <a:cs typeface="Times New Roman" panose="02020603050405020304" pitchFamily="18" charset="0"/>
              </a:rPr>
              <a:t>Flow Direction:</a:t>
            </a:r>
            <a:r>
              <a:rPr lang="en-US" sz="2000" kern="100" dirty="0">
                <a:latin typeface="Aptos" panose="020B0004020202020204" pitchFamily="34" charset="0"/>
                <a:ea typeface="Aptos" panose="020B0004020202020204" pitchFamily="34" charset="0"/>
                <a:cs typeface="Times New Roman" panose="02020603050405020304" pitchFamily="18" charset="0"/>
              </a:rPr>
              <a:t> Either “Inflow” or “Outflow”. </a:t>
            </a:r>
          </a:p>
          <a:p>
            <a:pPr marL="457200">
              <a:lnSpc>
                <a:spcPct val="115000"/>
              </a:lnSpc>
              <a:spcAft>
                <a:spcPts val="800"/>
              </a:spcAft>
            </a:pPr>
            <a:r>
              <a:rPr lang="en-US" sz="2000" b="1" kern="100" dirty="0">
                <a:latin typeface="Aptos" panose="020B0004020202020204" pitchFamily="34" charset="0"/>
                <a:ea typeface="Aptos" panose="020B0004020202020204" pitchFamily="34" charset="0"/>
                <a:cs typeface="Times New Roman" panose="02020603050405020304" pitchFamily="18" charset="0"/>
              </a:rPr>
              <a:t>Flow Capacity</a:t>
            </a:r>
            <a:r>
              <a:rPr lang="en-US" sz="2000" kern="100" dirty="0">
                <a:latin typeface="Aptos" panose="020B0004020202020204" pitchFamily="34" charset="0"/>
                <a:ea typeface="Aptos" panose="020B0004020202020204" pitchFamily="34" charset="0"/>
                <a:cs typeface="Times New Roman" panose="02020603050405020304" pitchFamily="18" charset="0"/>
              </a:rPr>
              <a:t>: This is the maximum value that the output of the Controller can take on.  It is typically associated with some physical limitation (e.g., the size of a pump). </a:t>
            </a:r>
          </a:p>
        </p:txBody>
      </p:sp>
    </p:spTree>
    <p:extLst>
      <p:ext uri="{BB962C8B-B14F-4D97-AF65-F5344CB8AC3E}">
        <p14:creationId xmlns:p14="http://schemas.microsoft.com/office/powerpoint/2010/main" val="1705363521"/>
      </p:ext>
    </p:extLst>
  </p:cSld>
  <p:clrMapOvr>
    <a:masterClrMapping/>
  </p:clrMapOvr>
  <p:transition>
    <p:wipe dir="r"/>
  </p:transition>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eb5bcae-f64f-4747-a8c2-b120e4c13e87">
      <UserInfo>
        <DisplayName/>
        <AccountId xsi:nil="true"/>
        <AccountType/>
      </UserInfo>
    </SharedWithUsers>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78E934-1887-43BB-ACB3-119EB66FC86D}">
  <ds:schemaRefs>
    <ds:schemaRef ds:uri="http://purl.org/dc/dcmitype/"/>
    <ds:schemaRef ds:uri="http://www.w3.org/XML/1998/namespace"/>
    <ds:schemaRef ds:uri="4eb5bcae-f64f-4747-a8c2-b120e4c13e87"/>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3f9896a8-20b3-411f-aa6c-383e0c4d4710"/>
    <ds:schemaRef ds:uri="http://purl.org/dc/terms/"/>
  </ds:schemaRefs>
</ds:datastoreItem>
</file>

<file path=customXml/itemProps2.xml><?xml version="1.0" encoding="utf-8"?>
<ds:datastoreItem xmlns:ds="http://schemas.openxmlformats.org/officeDocument/2006/customXml" ds:itemID="{525C2C01-21E6-4250-B7B3-58D03030FA20}">
  <ds:schemaRefs>
    <ds:schemaRef ds:uri="http://schemas.microsoft.com/sharepoint/v3/contenttype/forms"/>
  </ds:schemaRefs>
</ds:datastoreItem>
</file>

<file path=customXml/itemProps3.xml><?xml version="1.0" encoding="utf-8"?>
<ds:datastoreItem xmlns:ds="http://schemas.openxmlformats.org/officeDocument/2006/customXml" ds:itemID="{76D2F779-FF87-4C0C-8AE6-47D7CDD34F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4161</TotalTime>
  <Words>2652</Words>
  <Application>Microsoft Office PowerPoint</Application>
  <PresentationFormat>Widescreen</PresentationFormat>
  <Paragraphs>271</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Aptos</vt:lpstr>
      <vt:lpstr>Aptos ExtraBold</vt:lpstr>
      <vt:lpstr>Arial</vt:lpstr>
      <vt:lpstr>Calibri</vt:lpstr>
      <vt:lpstr>GoldSim 16_9 2024</vt:lpstr>
      <vt:lpstr>Simulating Feedback Control Systems Using the New Controller Element </vt:lpstr>
      <vt:lpstr>Active Feedback Control</vt:lpstr>
      <vt:lpstr>Active Feedback Control</vt:lpstr>
      <vt:lpstr>The Controller Element</vt:lpstr>
      <vt:lpstr>The Controller Element</vt:lpstr>
      <vt:lpstr>Active Feedback Control</vt:lpstr>
      <vt:lpstr>The Controller Element</vt:lpstr>
      <vt:lpstr>The Controller Element</vt:lpstr>
      <vt:lpstr>Basic Controller Inputs</vt:lpstr>
      <vt:lpstr>Controller Methods</vt:lpstr>
      <vt:lpstr>Deadband Controller</vt:lpstr>
      <vt:lpstr>Defining a Deadband Controller</vt:lpstr>
      <vt:lpstr>Behavior of a Deadband Controller</vt:lpstr>
      <vt:lpstr>Proportional Controller</vt:lpstr>
      <vt:lpstr>Defining a Proportional Controller</vt:lpstr>
      <vt:lpstr>Behavior of a Proportional Controller</vt:lpstr>
      <vt:lpstr>Defining a Time-Variable Bias</vt:lpstr>
      <vt:lpstr>PID Controller</vt:lpstr>
      <vt:lpstr>Defining a PID Controller</vt:lpstr>
      <vt:lpstr>Behavior of a PID Controller</vt:lpstr>
      <vt:lpstr>Comparing Methods</vt:lpstr>
      <vt:lpstr>Defining a Target that Represents an Upper or Lower Limit</vt:lpstr>
      <vt:lpstr>Multiple Controllers</vt:lpstr>
      <vt:lpstr>Using a Proxy for the Process Variable</vt:lpstr>
      <vt:lpstr>Using a Proxy for the Process Variable</vt:lpstr>
      <vt:lpstr>Using a Proxy for the Process Variable</vt:lpstr>
      <vt:lpstr>Controllers Can be Turned On and Off</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GoldSim</dc:title>
  <dc:creator>Jason Lillywhite</dc:creator>
  <cp:lastModifiedBy>Rick Kossik</cp:lastModifiedBy>
  <cp:revision>218</cp:revision>
  <cp:lastPrinted>2023-09-18T19:43:17Z</cp:lastPrinted>
  <dcterms:created xsi:type="dcterms:W3CDTF">2018-05-03T22:44:59Z</dcterms:created>
  <dcterms:modified xsi:type="dcterms:W3CDTF">2024-08-22T20:10:50Z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Order">
    <vt:r8>4729100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