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6" r:id="rId4"/>
    <p:sldId id="262" r:id="rId5"/>
    <p:sldId id="265" r:id="rId6"/>
    <p:sldId id="258" r:id="rId7"/>
    <p:sldId id="272" r:id="rId8"/>
    <p:sldId id="269" r:id="rId9"/>
    <p:sldId id="291" r:id="rId10"/>
    <p:sldId id="285" r:id="rId11"/>
    <p:sldId id="292" r:id="rId12"/>
    <p:sldId id="293" r:id="rId13"/>
    <p:sldId id="295" r:id="rId14"/>
    <p:sldId id="296" r:id="rId15"/>
    <p:sldId id="298" r:id="rId16"/>
    <p:sldId id="279" r:id="rId17"/>
    <p:sldId id="28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7" autoAdjust="0"/>
    <p:restoredTop sz="94638" autoAdjust="0"/>
  </p:normalViewPr>
  <p:slideViewPr>
    <p:cSldViewPr snapToGrid="0">
      <p:cViewPr varScale="1">
        <p:scale>
          <a:sx n="72" d="100"/>
          <a:sy n="72" d="100"/>
        </p:scale>
        <p:origin x="78" y="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1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microsoft.com/office/2016/11/relationships/changesInfo" Target="changesInfos/changesInfo1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k Kossik" userId="003ff419-6788-4db9-aeea-eec0fd804c84" providerId="ADAL" clId="{B831DB10-9375-41AA-95C3-89C63AD1ECA5}"/>
    <pc:docChg chg="custSel delSld modSld">
      <pc:chgData name="Rick Kossik" userId="003ff419-6788-4db9-aeea-eec0fd804c84" providerId="ADAL" clId="{B831DB10-9375-41AA-95C3-89C63AD1ECA5}" dt="2024-09-09T15:26:09.863" v="110" actId="47"/>
      <pc:docMkLst>
        <pc:docMk/>
      </pc:docMkLst>
      <pc:sldChg chg="modSp mod">
        <pc:chgData name="Rick Kossik" userId="003ff419-6788-4db9-aeea-eec0fd804c84" providerId="ADAL" clId="{B831DB10-9375-41AA-95C3-89C63AD1ECA5}" dt="2024-09-09T15:11:47.695" v="27" actId="20577"/>
        <pc:sldMkLst>
          <pc:docMk/>
          <pc:sldMk cId="2406136363" sldId="256"/>
        </pc:sldMkLst>
        <pc:spChg chg="mod">
          <ac:chgData name="Rick Kossik" userId="003ff419-6788-4db9-aeea-eec0fd804c84" providerId="ADAL" clId="{B831DB10-9375-41AA-95C3-89C63AD1ECA5}" dt="2024-09-09T15:11:47.695" v="27" actId="20577"/>
          <ac:spMkLst>
            <pc:docMk/>
            <pc:sldMk cId="2406136363" sldId="256"/>
            <ac:spMk id="2" creationId="{34895267-9A2B-2FC6-DC1F-FF64E0D0E12F}"/>
          </ac:spMkLst>
        </pc:spChg>
      </pc:sldChg>
      <pc:sldChg chg="del">
        <pc:chgData name="Rick Kossik" userId="003ff419-6788-4db9-aeea-eec0fd804c84" providerId="ADAL" clId="{B831DB10-9375-41AA-95C3-89C63AD1ECA5}" dt="2024-09-09T15:10:52.182" v="0" actId="47"/>
        <pc:sldMkLst>
          <pc:docMk/>
          <pc:sldMk cId="2932748845" sldId="257"/>
        </pc:sldMkLst>
      </pc:sldChg>
      <pc:sldChg chg="del">
        <pc:chgData name="Rick Kossik" userId="003ff419-6788-4db9-aeea-eec0fd804c84" providerId="ADAL" clId="{B831DB10-9375-41AA-95C3-89C63AD1ECA5}" dt="2024-09-09T15:26:09.863" v="110" actId="47"/>
        <pc:sldMkLst>
          <pc:docMk/>
          <pc:sldMk cId="44563221" sldId="261"/>
        </pc:sldMkLst>
      </pc:sldChg>
      <pc:sldChg chg="modSp mod">
        <pc:chgData name="Rick Kossik" userId="003ff419-6788-4db9-aeea-eec0fd804c84" providerId="ADAL" clId="{B831DB10-9375-41AA-95C3-89C63AD1ECA5}" dt="2024-09-09T15:12:33.193" v="82" actId="20577"/>
        <pc:sldMkLst>
          <pc:docMk/>
          <pc:sldMk cId="1051533802" sldId="265"/>
        </pc:sldMkLst>
        <pc:spChg chg="mod">
          <ac:chgData name="Rick Kossik" userId="003ff419-6788-4db9-aeea-eec0fd804c84" providerId="ADAL" clId="{B831DB10-9375-41AA-95C3-89C63AD1ECA5}" dt="2024-09-09T15:12:33.193" v="82" actId="20577"/>
          <ac:spMkLst>
            <pc:docMk/>
            <pc:sldMk cId="1051533802" sldId="265"/>
            <ac:spMk id="6" creationId="{B70CA44C-F02A-7144-9198-09C635BEC21E}"/>
          </ac:spMkLst>
        </pc:spChg>
      </pc:sldChg>
      <pc:sldChg chg="modSp mod">
        <pc:chgData name="Rick Kossik" userId="003ff419-6788-4db9-aeea-eec0fd804c84" providerId="ADAL" clId="{B831DB10-9375-41AA-95C3-89C63AD1ECA5}" dt="2024-09-09T15:15:46.553" v="108" actId="5793"/>
        <pc:sldMkLst>
          <pc:docMk/>
          <pc:sldMk cId="121332607" sldId="279"/>
        </pc:sldMkLst>
        <pc:spChg chg="mod">
          <ac:chgData name="Rick Kossik" userId="003ff419-6788-4db9-aeea-eec0fd804c84" providerId="ADAL" clId="{B831DB10-9375-41AA-95C3-89C63AD1ECA5}" dt="2024-09-09T15:15:46.553" v="108" actId="5793"/>
          <ac:spMkLst>
            <pc:docMk/>
            <pc:sldMk cId="121332607" sldId="279"/>
            <ac:spMk id="2" creationId="{F0947BD3-6BB2-E220-12EA-988FB3F273BC}"/>
          </ac:spMkLst>
        </pc:spChg>
      </pc:sldChg>
      <pc:sldChg chg="modSp mod">
        <pc:chgData name="Rick Kossik" userId="003ff419-6788-4db9-aeea-eec0fd804c84" providerId="ADAL" clId="{B831DB10-9375-41AA-95C3-89C63AD1ECA5}" dt="2024-09-09T15:25:52.433" v="109" actId="14100"/>
        <pc:sldMkLst>
          <pc:docMk/>
          <pc:sldMk cId="1334548097" sldId="280"/>
        </pc:sldMkLst>
        <pc:spChg chg="mod">
          <ac:chgData name="Rick Kossik" userId="003ff419-6788-4db9-aeea-eec0fd804c84" providerId="ADAL" clId="{B831DB10-9375-41AA-95C3-89C63AD1ECA5}" dt="2024-09-09T15:25:52.433" v="109" actId="14100"/>
          <ac:spMkLst>
            <pc:docMk/>
            <pc:sldMk cId="1334548097" sldId="280"/>
            <ac:spMk id="4" creationId="{C7CE229E-241B-F590-0BE4-B8C9812D7DA6}"/>
          </ac:spMkLst>
        </pc:spChg>
      </pc:sldChg>
      <pc:sldChg chg="delSp mod">
        <pc:chgData name="Rick Kossik" userId="003ff419-6788-4db9-aeea-eec0fd804c84" providerId="ADAL" clId="{B831DB10-9375-41AA-95C3-89C63AD1ECA5}" dt="2024-09-09T15:13:01.290" v="83" actId="478"/>
        <pc:sldMkLst>
          <pc:docMk/>
          <pc:sldMk cId="1334548097" sldId="282"/>
        </pc:sldMkLst>
        <pc:spChg chg="del">
          <ac:chgData name="Rick Kossik" userId="003ff419-6788-4db9-aeea-eec0fd804c84" providerId="ADAL" clId="{B831DB10-9375-41AA-95C3-89C63AD1ECA5}" dt="2024-09-09T15:13:01.290" v="83" actId="478"/>
          <ac:spMkLst>
            <pc:docMk/>
            <pc:sldMk cId="1334548097" sldId="282"/>
            <ac:spMk id="10" creationId="{B70CA44C-F02A-7144-9198-09C635BEC21E}"/>
          </ac:spMkLst>
        </pc:spChg>
      </pc:sldChg>
      <pc:sldChg chg="modSp mod">
        <pc:chgData name="Rick Kossik" userId="003ff419-6788-4db9-aeea-eec0fd804c84" providerId="ADAL" clId="{B831DB10-9375-41AA-95C3-89C63AD1ECA5}" dt="2024-09-09T15:14:42.848" v="84" actId="6549"/>
        <pc:sldMkLst>
          <pc:docMk/>
          <pc:sldMk cId="3161510756" sldId="285"/>
        </pc:sldMkLst>
        <pc:spChg chg="mod">
          <ac:chgData name="Rick Kossik" userId="003ff419-6788-4db9-aeea-eec0fd804c84" providerId="ADAL" clId="{B831DB10-9375-41AA-95C3-89C63AD1ECA5}" dt="2024-09-09T15:14:42.848" v="84" actId="6549"/>
          <ac:spMkLst>
            <pc:docMk/>
            <pc:sldMk cId="3161510756" sldId="285"/>
            <ac:spMk id="5" creationId="{B70CA44C-F02A-7144-9198-09C635BEC21E}"/>
          </ac:spMkLst>
        </pc:spChg>
      </pc:sldChg>
      <pc:sldChg chg="modSp mod">
        <pc:chgData name="Rick Kossik" userId="003ff419-6788-4db9-aeea-eec0fd804c84" providerId="ADAL" clId="{B831DB10-9375-41AA-95C3-89C63AD1ECA5}" dt="2024-09-09T15:15:05.632" v="85" actId="14100"/>
        <pc:sldMkLst>
          <pc:docMk/>
          <pc:sldMk cId="2850547758" sldId="286"/>
        </pc:sldMkLst>
        <pc:spChg chg="mod">
          <ac:chgData name="Rick Kossik" userId="003ff419-6788-4db9-aeea-eec0fd804c84" providerId="ADAL" clId="{B831DB10-9375-41AA-95C3-89C63AD1ECA5}" dt="2024-09-09T15:15:05.632" v="85" actId="14100"/>
          <ac:spMkLst>
            <pc:docMk/>
            <pc:sldMk cId="2850547758" sldId="286"/>
            <ac:spMk id="5" creationId="{626013D2-FF48-92B7-FBD0-C1656EFBC39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A0DEA490-6BC1-B14C-AB27-6F5668331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18CA7D-7C75-7644-A798-A6E62EBDC0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92771"/>
            <a:ext cx="9144000" cy="1075449"/>
          </a:xfrm>
        </p:spPr>
        <p:txBody>
          <a:bodyPr anchor="b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C7A4C2-9669-9D4A-8E4C-F2B2CC09D6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8333"/>
            <a:ext cx="9144000" cy="62603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08B1DF-00C9-9FC0-6E45-AAC6B78D44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410623" y="555009"/>
            <a:ext cx="3370754" cy="58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795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C5B0793-3BF0-E14D-BB90-43EF19044AA1}"/>
              </a:ext>
            </a:extLst>
          </p:cNvPr>
          <p:cNvSpPr/>
          <p:nvPr/>
        </p:nvSpPr>
        <p:spPr>
          <a:xfrm>
            <a:off x="0" y="6907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BC7A4DED-616F-604A-9ADB-B22E40BB22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252" b="8691"/>
          <a:stretch/>
        </p:blipFill>
        <p:spPr>
          <a:xfrm>
            <a:off x="1524" y="4453812"/>
            <a:ext cx="12188952" cy="240609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F9E614-9211-3A41-9CA9-DE4DE2D830AD}"/>
              </a:ext>
            </a:extLst>
          </p:cNvPr>
          <p:cNvSpPr/>
          <p:nvPr/>
        </p:nvSpPr>
        <p:spPr>
          <a:xfrm>
            <a:off x="1524" y="4453812"/>
            <a:ext cx="12188952" cy="2404188"/>
          </a:xfrm>
          <a:prstGeom prst="rect">
            <a:avLst/>
          </a:prstGeom>
          <a:solidFill>
            <a:schemeClr val="accent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E248F9-D7BE-8645-921D-9F4080BDD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56395"/>
            <a:ext cx="10515600" cy="2852737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F14D2D-0841-0F49-AFAF-0C4F138BE9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236120"/>
            <a:ext cx="10515600" cy="33239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45EF6-5167-9041-BF59-652DDB18E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80D8A-9D96-3D4B-8091-8869EE7C7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08857DD-4BB3-48AF-85E5-7CAF89B563E6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A99DA44-42CB-54DB-6CB9-B7C25D18D93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778893" y="6356349"/>
            <a:ext cx="1568557" cy="2743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EF66B20-61AE-E570-76B1-944F6714B5F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5400000">
            <a:off x="5586476" y="-2150569"/>
            <a:ext cx="1016000" cy="1218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008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2BD72-F941-A14E-97BD-32E59E832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AAEA8D-C5D3-7542-90D0-CD9253FD4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14AA1-387B-0E4F-9ADB-44B1D1B3A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>
                <a:latin typeface="Aptos" panose="020B00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9FCA62-BBDE-BF45-AE3B-4BD555C3B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008857DD-4BB3-48AF-85E5-7CAF89B56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058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EB5AA-B54C-9C4F-920B-14EEE5A35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E93EE-E2F4-8A4C-AC67-47D37AF2A3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5EAAAE-7472-3F47-A9D1-75CA1D09B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39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F54E21-3CCA-1044-AADE-E2D2BD7FF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9D2A4-B005-6C45-8FBD-CE0E23924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857DD-4BB3-48AF-85E5-7CAF89B56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214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47F15-9B9A-EA40-8B40-2073B784B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B7568F-1006-1447-B114-B401136C8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00B513-0CF1-8944-AE8F-C0EF62F09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857DD-4BB3-48AF-85E5-7CAF89B56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002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91DFC9-5333-F941-A29E-96D7F90EF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47B2E8-7C5C-3746-84F9-55744362F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857DD-4BB3-48AF-85E5-7CAF89B56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259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65A134E-23F4-6D97-FD74-8E3CC7E4E3C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1176000" y="0"/>
            <a:ext cx="1016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C8089D-E8EC-1849-B6D5-4AD09095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BD129-3E04-954E-9364-8C60B7173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5286" y="1825625"/>
            <a:ext cx="10515600" cy="158755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2A347-883D-984D-B08A-4C9EBA0968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600" y="632460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/>
                </a:solidFill>
                <a:latin typeface="Aptos" panose="020B00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3A949F-686D-0F4D-8D75-7FD63B2983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2520" y="6356350"/>
            <a:ext cx="517109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008857DD-4BB3-48AF-85E5-7CAF89B563E6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079EEF-E3A2-E5B9-194D-CF614A8A1BE9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9780517" y="6355715"/>
            <a:ext cx="1568553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186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2"/>
          </a:solidFill>
          <a:latin typeface="Aptos ExtraBold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895267-9A2B-2FC6-DC1F-FF64E0D0E1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92771"/>
            <a:ext cx="9144000" cy="891629"/>
          </a:xfrm>
        </p:spPr>
        <p:txBody>
          <a:bodyPr/>
          <a:lstStyle/>
          <a:p>
            <a:r>
              <a:rPr lang="en-US" dirty="0"/>
              <a:t>Advanced Dashboard Design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752B5F-87C0-E3F1-FE91-BE54BD7C5C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8333"/>
            <a:ext cx="9144000" cy="332399"/>
          </a:xfrm>
        </p:spPr>
        <p:txBody>
          <a:bodyPr/>
          <a:lstStyle/>
          <a:p>
            <a:r>
              <a:rPr lang="en-US" dirty="0"/>
              <a:t>Adding Usability and Functionality to Your GoldSim Models</a:t>
            </a:r>
          </a:p>
        </p:txBody>
      </p:sp>
    </p:spTree>
    <p:extLst>
      <p:ext uri="{BB962C8B-B14F-4D97-AF65-F5344CB8AC3E}">
        <p14:creationId xmlns:p14="http://schemas.microsoft.com/office/powerpoint/2010/main" val="24061363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5D912-66C9-D108-5D76-E90207ECD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5"/>
            <a:ext cx="11160038" cy="1325563"/>
          </a:xfrm>
        </p:spPr>
        <p:txBody>
          <a:bodyPr/>
          <a:lstStyle/>
          <a:p>
            <a:r>
              <a:rPr lang="en-US" dirty="0"/>
              <a:t>Displaying Statistical Results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D7720B-1380-A73D-ACB5-5988DDCB2C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8330" y="1379418"/>
            <a:ext cx="3960427" cy="5027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7708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5D912-66C9-D108-5D76-E90207ECD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5"/>
            <a:ext cx="11160038" cy="1325563"/>
          </a:xfrm>
        </p:spPr>
        <p:txBody>
          <a:bodyPr/>
          <a:lstStyle/>
          <a:p>
            <a:r>
              <a:rPr lang="en-US" dirty="0"/>
              <a:t>Using the Result Window Control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BCEFF6-6997-BA1D-1FDC-3F606079BB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2059" y="1365350"/>
            <a:ext cx="3988563" cy="506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9256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5D912-66C9-D108-5D76-E90207ECD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5"/>
            <a:ext cx="11160038" cy="1325563"/>
          </a:xfrm>
        </p:spPr>
        <p:txBody>
          <a:bodyPr/>
          <a:lstStyle/>
          <a:p>
            <a:r>
              <a:rPr lang="en-US" dirty="0"/>
              <a:t>Setting the Tab Order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8692D6-2453-137E-914B-07A76C1168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538" y="1686441"/>
            <a:ext cx="8801720" cy="458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83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993B4-1158-F256-ACD0-A8674EFA4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Documenting Your Dashboard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E78CAA-D299-9CA4-B4E6-382787F790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286" y="1825625"/>
            <a:ext cx="10515600" cy="2637710"/>
          </a:xfrm>
        </p:spPr>
        <p:txBody>
          <a:bodyPr/>
          <a:lstStyle/>
          <a:p>
            <a:r>
              <a:rPr lang="en-US" dirty="0"/>
              <a:t>Text</a:t>
            </a:r>
          </a:p>
          <a:p>
            <a:r>
              <a:rPr lang="en-US" dirty="0"/>
              <a:t>Text Boxes</a:t>
            </a:r>
          </a:p>
          <a:p>
            <a:r>
              <a:rPr lang="en-US" dirty="0"/>
              <a:t>Photos</a:t>
            </a:r>
          </a:p>
          <a:p>
            <a:r>
              <a:rPr lang="en-US" dirty="0"/>
              <a:t>Drawings</a:t>
            </a:r>
          </a:p>
          <a:p>
            <a:r>
              <a:rPr lang="en-US" dirty="0"/>
              <a:t>Tool tips</a:t>
            </a:r>
          </a:p>
          <a:p>
            <a:r>
              <a:rPr lang="en-US" dirty="0"/>
              <a:t>Button Message</a:t>
            </a:r>
          </a:p>
        </p:txBody>
      </p:sp>
    </p:spTree>
    <p:extLst>
      <p:ext uri="{BB962C8B-B14F-4D97-AF65-F5344CB8AC3E}">
        <p14:creationId xmlns:p14="http://schemas.microsoft.com/office/powerpoint/2010/main" val="32391517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47BD3-6BB2-E220-12EA-988FB3F27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Dashboard Examples…</a:t>
            </a:r>
          </a:p>
        </p:txBody>
      </p:sp>
    </p:spTree>
    <p:extLst>
      <p:ext uri="{BB962C8B-B14F-4D97-AF65-F5344CB8AC3E}">
        <p14:creationId xmlns:p14="http://schemas.microsoft.com/office/powerpoint/2010/main" val="121332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85" y="649930"/>
            <a:ext cx="9431837" cy="521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098" y="451511"/>
            <a:ext cx="7366001" cy="5881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175" y="580559"/>
            <a:ext cx="7570787" cy="568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">
            <a:extLst>
              <a:ext uri="{FF2B5EF4-FFF2-40B4-BE49-F238E27FC236}">
                <a16:creationId xmlns:a16="http://schemas.microsoft.com/office/drawing/2014/main" id="{97900CE4-F5F5-08AA-8BAB-E6EC581C96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107" y="395869"/>
            <a:ext cx="7772400" cy="511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5D516A5D-7B1A-51B6-C1BB-F6B4B92A4F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358" y="591014"/>
            <a:ext cx="8286750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">
            <a:extLst>
              <a:ext uri="{FF2B5EF4-FFF2-40B4-BE49-F238E27FC236}">
                <a16:creationId xmlns:a16="http://schemas.microsoft.com/office/drawing/2014/main" id="{F0B0CC2E-EE84-0173-BBBE-EAE61E9823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839" y="328184"/>
            <a:ext cx="5928154" cy="6384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>
            <a:extLst>
              <a:ext uri="{FF2B5EF4-FFF2-40B4-BE49-F238E27FC236}">
                <a16:creationId xmlns:a16="http://schemas.microsoft.com/office/drawing/2014/main" id="{B65C50EA-0658-1EBF-B13A-4E8D0DC5597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897" y="527825"/>
            <a:ext cx="7756525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1B4BB7B1-1B10-8187-2664-13AF8642C374}"/>
              </a:ext>
            </a:extLst>
          </p:cNvPr>
          <p:cNvGrpSpPr/>
          <p:nvPr/>
        </p:nvGrpSpPr>
        <p:grpSpPr>
          <a:xfrm>
            <a:off x="919986" y="947271"/>
            <a:ext cx="9252945" cy="5100638"/>
            <a:chOff x="886533" y="969574"/>
            <a:chExt cx="9252945" cy="5100638"/>
          </a:xfrm>
        </p:grpSpPr>
        <p:pic>
          <p:nvPicPr>
            <p:cNvPr id="9" name="Picture 2">
              <a:extLst>
                <a:ext uri="{FF2B5EF4-FFF2-40B4-BE49-F238E27FC236}">
                  <a16:creationId xmlns:a16="http://schemas.microsoft.com/office/drawing/2014/main" id="{4DA26305-1511-95A5-ACA5-47B9ED3E3E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6533" y="969574"/>
              <a:ext cx="5359582" cy="5100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496FDD88-783D-A891-9D1D-ED76B359BD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4258" y="1793024"/>
              <a:ext cx="3665220" cy="3657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716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47BD3-6BB2-E220-12EA-988FB3F27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56396"/>
            <a:ext cx="10515600" cy="783292"/>
          </a:xfrm>
        </p:spPr>
        <p:txBody>
          <a:bodyPr/>
          <a:lstStyle/>
          <a:p>
            <a:r>
              <a:rPr lang="en-US" dirty="0"/>
              <a:t>Why Dashboards?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12962F-57FD-0115-D0B1-35B5415FD1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404730"/>
            <a:ext cx="10515600" cy="2174954"/>
          </a:xfrm>
        </p:spPr>
        <p:txBody>
          <a:bodyPr/>
          <a:lstStyle/>
          <a:p>
            <a:r>
              <a:rPr lang="en-US" dirty="0"/>
              <a:t>Dashboards </a:t>
            </a:r>
            <a:r>
              <a:rPr lang="en-US" b="1" dirty="0"/>
              <a:t>greatly</a:t>
            </a:r>
            <a:r>
              <a:rPr lang="en-US" dirty="0"/>
              <a:t> </a:t>
            </a:r>
            <a:r>
              <a:rPr lang="en-US" b="1" dirty="0"/>
              <a:t>increase the functionality</a:t>
            </a:r>
            <a:r>
              <a:rPr lang="en-US" dirty="0"/>
              <a:t> of a GoldSim model.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Some Dashboard controls aid in model inputs and control of behavior.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Some show results as values, graphs, and indicators.</a:t>
            </a:r>
          </a:p>
          <a:p>
            <a:endParaRPr lang="en-US" dirty="0"/>
          </a:p>
          <a:p>
            <a:r>
              <a:rPr lang="en-US" dirty="0"/>
              <a:t>Dashboards allow </a:t>
            </a:r>
            <a:r>
              <a:rPr lang="en-US" b="1" dirty="0"/>
              <a:t>sharing of a model</a:t>
            </a:r>
            <a:r>
              <a:rPr lang="en-US" dirty="0"/>
              <a:t> in a highly controlled fashion.</a:t>
            </a:r>
          </a:p>
        </p:txBody>
      </p:sp>
    </p:spTree>
    <p:extLst>
      <p:ext uri="{BB962C8B-B14F-4D97-AF65-F5344CB8AC3E}">
        <p14:creationId xmlns:p14="http://schemas.microsoft.com/office/powerpoint/2010/main" val="2880388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7CE229E-241B-F590-0BE4-B8C9812D7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6"/>
            <a:ext cx="10515600" cy="787814"/>
          </a:xfrm>
        </p:spPr>
        <p:txBody>
          <a:bodyPr>
            <a:normAutofit fontScale="90000"/>
          </a:bodyPr>
          <a:lstStyle/>
          <a:p>
            <a:r>
              <a:rPr lang="en-US" dirty="0"/>
              <a:t>Adding Dashboards to your GoldSim model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70CA44C-F02A-7144-9198-09C635BEC2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3269" y="1515512"/>
            <a:ext cx="4678017" cy="758549"/>
          </a:xfrm>
        </p:spPr>
        <p:txBody>
          <a:bodyPr/>
          <a:lstStyle/>
          <a:p>
            <a:r>
              <a:rPr lang="en-US" dirty="0"/>
              <a:t>Adding a Dashboard is a simple as adding a Container.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74" y="1515512"/>
            <a:ext cx="76200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756" y="1298507"/>
            <a:ext cx="4200525" cy="5400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B70CA44C-F02A-7144-9198-09C635BEC21E}"/>
              </a:ext>
            </a:extLst>
          </p:cNvPr>
          <p:cNvSpPr txBox="1">
            <a:spLocks/>
          </p:cNvSpPr>
          <p:nvPr/>
        </p:nvSpPr>
        <p:spPr>
          <a:xfrm>
            <a:off x="511243" y="4518872"/>
            <a:ext cx="6321287" cy="14599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You can add a Dashboard anywhere in your model.</a:t>
            </a:r>
          </a:p>
          <a:p>
            <a:r>
              <a:rPr lang="en-US" dirty="0"/>
              <a:t>May want to place all Dashboards in the same Container.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174" y="2465319"/>
            <a:ext cx="484822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1533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7CE229E-241B-F590-0BE4-B8C9812D7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6"/>
            <a:ext cx="10515600" cy="628788"/>
          </a:xfrm>
        </p:spPr>
        <p:txBody>
          <a:bodyPr/>
          <a:lstStyle/>
          <a:p>
            <a:r>
              <a:rPr lang="en-US" dirty="0"/>
              <a:t>Clarifying Complex Models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70CA44C-F02A-7144-9198-09C635BEC2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87" y="1052879"/>
            <a:ext cx="10361752" cy="33239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Go from the GoldSim model (left) to an intelligible Dashboard (right).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3072" y="1385278"/>
            <a:ext cx="5599459" cy="537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45" y="1396677"/>
            <a:ext cx="5599459" cy="5348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2322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7CE229E-241B-F590-0BE4-B8C9812D7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6"/>
            <a:ext cx="10515600" cy="628788"/>
          </a:xfrm>
        </p:spPr>
        <p:txBody>
          <a:bodyPr/>
          <a:lstStyle/>
          <a:p>
            <a:r>
              <a:rPr lang="en-US" dirty="0"/>
              <a:t>Let’s Break it Down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70CA44C-F02A-7144-9198-09C635BEC2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90383" y="2270315"/>
            <a:ext cx="2213113" cy="33239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  Input Grid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654" y="1226254"/>
            <a:ext cx="5599459" cy="537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B70CA44C-F02A-7144-9198-09C635BEC21E}"/>
              </a:ext>
            </a:extLst>
          </p:cNvPr>
          <p:cNvSpPr txBox="1">
            <a:spLocks/>
          </p:cNvSpPr>
          <p:nvPr/>
        </p:nvSpPr>
        <p:spPr>
          <a:xfrm>
            <a:off x="324679" y="1508317"/>
            <a:ext cx="2484782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dirty="0"/>
              <a:t>Buttons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B70CA44C-F02A-7144-9198-09C635BEC21E}"/>
              </a:ext>
            </a:extLst>
          </p:cNvPr>
          <p:cNvSpPr txBox="1">
            <a:spLocks/>
          </p:cNvSpPr>
          <p:nvPr/>
        </p:nvSpPr>
        <p:spPr>
          <a:xfrm>
            <a:off x="324679" y="2270316"/>
            <a:ext cx="2484782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dirty="0"/>
              <a:t>simple text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B70CA44C-F02A-7144-9198-09C635BEC21E}"/>
              </a:ext>
            </a:extLst>
          </p:cNvPr>
          <p:cNvSpPr txBox="1">
            <a:spLocks/>
          </p:cNvSpPr>
          <p:nvPr/>
        </p:nvSpPr>
        <p:spPr>
          <a:xfrm>
            <a:off x="324679" y="3363621"/>
            <a:ext cx="2484782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dirty="0"/>
              <a:t>Result Windows</a:t>
            </a: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B70CA44C-F02A-7144-9198-09C635BEC21E}"/>
              </a:ext>
            </a:extLst>
          </p:cNvPr>
          <p:cNvSpPr txBox="1">
            <a:spLocks/>
          </p:cNvSpPr>
          <p:nvPr/>
        </p:nvSpPr>
        <p:spPr>
          <a:xfrm>
            <a:off x="324679" y="2755115"/>
            <a:ext cx="2484782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dirty="0"/>
              <a:t>Input Edit Boxes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B70CA44C-F02A-7144-9198-09C635BEC21E}"/>
              </a:ext>
            </a:extLst>
          </p:cNvPr>
          <p:cNvSpPr txBox="1">
            <a:spLocks/>
          </p:cNvSpPr>
          <p:nvPr/>
        </p:nvSpPr>
        <p:spPr>
          <a:xfrm>
            <a:off x="324679" y="4735221"/>
            <a:ext cx="2484782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dirty="0"/>
              <a:t>Result Displays</a:t>
            </a: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B70CA44C-F02A-7144-9198-09C635BEC21E}"/>
              </a:ext>
            </a:extLst>
          </p:cNvPr>
          <p:cNvSpPr txBox="1">
            <a:spLocks/>
          </p:cNvSpPr>
          <p:nvPr/>
        </p:nvSpPr>
        <p:spPr>
          <a:xfrm>
            <a:off x="324679" y="5497220"/>
            <a:ext cx="2484782" cy="9971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dirty="0"/>
              <a:t>an illustration using GoldSim drawing tools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B70CA44C-F02A-7144-9198-09C635BEC21E}"/>
              </a:ext>
            </a:extLst>
          </p:cNvPr>
          <p:cNvSpPr txBox="1">
            <a:spLocks/>
          </p:cNvSpPr>
          <p:nvPr/>
        </p:nvSpPr>
        <p:spPr>
          <a:xfrm>
            <a:off x="9190384" y="4571326"/>
            <a:ext cx="2213113" cy="33239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  Thermometer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B70CA44C-F02A-7144-9198-09C635BEC21E}"/>
              </a:ext>
            </a:extLst>
          </p:cNvPr>
          <p:cNvSpPr txBox="1">
            <a:spLocks/>
          </p:cNvSpPr>
          <p:nvPr/>
        </p:nvSpPr>
        <p:spPr>
          <a:xfrm>
            <a:off x="9190383" y="893855"/>
            <a:ext cx="2213113" cy="33239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  simple text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B70CA44C-F02A-7144-9198-09C635BEC21E}"/>
              </a:ext>
            </a:extLst>
          </p:cNvPr>
          <p:cNvSpPr txBox="1">
            <a:spLocks/>
          </p:cNvSpPr>
          <p:nvPr/>
        </p:nvSpPr>
        <p:spPr>
          <a:xfrm>
            <a:off x="9190384" y="3363621"/>
            <a:ext cx="2498035" cy="9971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  boxes and lines organize information</a:t>
            </a:r>
          </a:p>
        </p:txBody>
      </p:sp>
      <p:cxnSp>
        <p:nvCxnSpPr>
          <p:cNvPr id="3" name="Straight Connector 2"/>
          <p:cNvCxnSpPr>
            <a:endCxn id="13" idx="1"/>
          </p:cNvCxnSpPr>
          <p:nvPr/>
        </p:nvCxnSpPr>
        <p:spPr>
          <a:xfrm flipV="1">
            <a:off x="5652052" y="1060055"/>
            <a:ext cx="3538331" cy="304922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968487" y="2436515"/>
            <a:ext cx="1086678" cy="318600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968487" y="1674517"/>
            <a:ext cx="914400" cy="595799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266043" y="3529820"/>
            <a:ext cx="924340" cy="0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" idx="1"/>
          </p:cNvCxnSpPr>
          <p:nvPr/>
        </p:nvCxnSpPr>
        <p:spPr>
          <a:xfrm flipV="1">
            <a:off x="7341704" y="2436515"/>
            <a:ext cx="1848679" cy="318600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endCxn id="12" idx="1"/>
          </p:cNvCxnSpPr>
          <p:nvPr/>
        </p:nvCxnSpPr>
        <p:spPr>
          <a:xfrm>
            <a:off x="6970643" y="4737526"/>
            <a:ext cx="2219741" cy="0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2968487" y="2921315"/>
            <a:ext cx="1696278" cy="166199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2968487" y="3529820"/>
            <a:ext cx="2531165" cy="657869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2968487" y="4571326"/>
            <a:ext cx="1543878" cy="330095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3120887" y="5844211"/>
            <a:ext cx="2219739" cy="151608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2968487" y="4903725"/>
            <a:ext cx="4002156" cy="367522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V="1">
            <a:off x="2968487" y="3087514"/>
            <a:ext cx="2683565" cy="442306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2106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7CE229E-241B-F590-0BE4-B8C9812D7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Dashboard Controls and Drawing Tools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70CA44C-F02A-7144-9198-09C635BEC2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042" y="1749288"/>
            <a:ext cx="10515600" cy="332399"/>
          </a:xfrm>
        </p:spPr>
        <p:txBody>
          <a:bodyPr/>
          <a:lstStyle/>
          <a:p>
            <a:r>
              <a:rPr lang="en-US" dirty="0"/>
              <a:t>All Dashboard controls (inputs and outputs) are collected on the toolbar.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49" y="2181304"/>
            <a:ext cx="10819986" cy="69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B70CA44C-F02A-7144-9198-09C635BEC21E}"/>
              </a:ext>
            </a:extLst>
          </p:cNvPr>
          <p:cNvSpPr txBox="1">
            <a:spLocks/>
          </p:cNvSpPr>
          <p:nvPr/>
        </p:nvSpPr>
        <p:spPr>
          <a:xfrm>
            <a:off x="517042" y="3816079"/>
            <a:ext cx="10515600" cy="33239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All other graphic controls in GoldSim are also available in the Dashboard.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566" y="4324497"/>
            <a:ext cx="6274551" cy="60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B70CA44C-F02A-7144-9198-09C635BEC21E}"/>
              </a:ext>
            </a:extLst>
          </p:cNvPr>
          <p:cNvSpPr txBox="1">
            <a:spLocks/>
          </p:cNvSpPr>
          <p:nvPr/>
        </p:nvSpPr>
        <p:spPr>
          <a:xfrm>
            <a:off x="517042" y="5646521"/>
            <a:ext cx="9481930" cy="334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Let’s quickly walk through the controls…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1272209" y="3069325"/>
            <a:ext cx="1828800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140765" y="3069325"/>
            <a:ext cx="4333461" cy="0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553740" y="3069325"/>
            <a:ext cx="3631095" cy="0"/>
          </a:xfrm>
          <a:prstGeom prst="line">
            <a:avLst/>
          </a:prstGeom>
          <a:ln w="508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B70CA44C-F02A-7144-9198-09C635BEC21E}"/>
              </a:ext>
            </a:extLst>
          </p:cNvPr>
          <p:cNvSpPr txBox="1">
            <a:spLocks/>
          </p:cNvSpPr>
          <p:nvPr/>
        </p:nvSpPr>
        <p:spPr>
          <a:xfrm>
            <a:off x="1272209" y="3120340"/>
            <a:ext cx="1828800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/>
              <a:t>controls</a:t>
            </a: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B70CA44C-F02A-7144-9198-09C635BEC21E}"/>
              </a:ext>
            </a:extLst>
          </p:cNvPr>
          <p:cNvSpPr txBox="1">
            <a:spLocks/>
          </p:cNvSpPr>
          <p:nvPr/>
        </p:nvSpPr>
        <p:spPr>
          <a:xfrm>
            <a:off x="3140764" y="3120339"/>
            <a:ext cx="4333461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/>
              <a:t>inputs</a:t>
            </a:r>
          </a:p>
        </p:txBody>
      </p:sp>
      <p:sp>
        <p:nvSpPr>
          <p:cNvPr id="26" name="Content Placeholder 4">
            <a:extLst>
              <a:ext uri="{FF2B5EF4-FFF2-40B4-BE49-F238E27FC236}">
                <a16:creationId xmlns:a16="http://schemas.microsoft.com/office/drawing/2014/main" id="{B70CA44C-F02A-7144-9198-09C635BEC21E}"/>
              </a:ext>
            </a:extLst>
          </p:cNvPr>
          <p:cNvSpPr txBox="1">
            <a:spLocks/>
          </p:cNvSpPr>
          <p:nvPr/>
        </p:nvSpPr>
        <p:spPr>
          <a:xfrm>
            <a:off x="7553739" y="3120340"/>
            <a:ext cx="3631095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/>
              <a:t>outputs</a:t>
            </a:r>
          </a:p>
        </p:txBody>
      </p:sp>
    </p:spTree>
    <p:extLst>
      <p:ext uri="{BB962C8B-B14F-4D97-AF65-F5344CB8AC3E}">
        <p14:creationId xmlns:p14="http://schemas.microsoft.com/office/powerpoint/2010/main" val="2186289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5D912-66C9-D108-5D76-E90207ECD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Look Closer at the Button Control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00A99D-80E2-799C-09E7-9D974C3F64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9454" y="1496470"/>
            <a:ext cx="3523809" cy="4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921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7CE229E-241B-F590-0BE4-B8C9812D7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6"/>
            <a:ext cx="10515600" cy="586478"/>
          </a:xfrm>
        </p:spPr>
        <p:txBody>
          <a:bodyPr>
            <a:normAutofit fontScale="90000"/>
          </a:bodyPr>
          <a:lstStyle/>
          <a:p>
            <a:r>
              <a:rPr lang="en-US" dirty="0"/>
              <a:t>Using Buttons as “Tabs”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70CA44C-F02A-7144-9198-09C635BEC2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497" y="1207060"/>
            <a:ext cx="4035836" cy="245714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Buttons can be used as a way to simulate the GUI concept of tabbed dialog boxes.</a:t>
            </a:r>
          </a:p>
          <a:p>
            <a:pPr marL="0" indent="0">
              <a:buNone/>
            </a:pPr>
            <a:r>
              <a:rPr lang="en-US" dirty="0"/>
              <a:t>Here a row of 7 buttons near the  top of the Dashboard takes the user to one of 7 similar Dashboards.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259" y="951603"/>
            <a:ext cx="6656389" cy="5798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>
            <a:cxnSpLocks/>
          </p:cNvCxnSpPr>
          <p:nvPr/>
        </p:nvCxnSpPr>
        <p:spPr>
          <a:xfrm>
            <a:off x="4259766" y="2384722"/>
            <a:ext cx="497541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259" y="1727314"/>
            <a:ext cx="6468686" cy="4856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258" y="1727314"/>
            <a:ext cx="6474039" cy="4856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151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5D912-66C9-D108-5D76-E90207ECD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5"/>
            <a:ext cx="11160038" cy="1325563"/>
          </a:xfrm>
        </p:spPr>
        <p:txBody>
          <a:bodyPr/>
          <a:lstStyle/>
          <a:p>
            <a:r>
              <a:rPr lang="en-US" dirty="0"/>
              <a:t>Dynamically Disabling and Hiding Controls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6678F4-9F9E-B70B-FC45-FAECCC3972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8036" y="1442861"/>
            <a:ext cx="3769827" cy="507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781392"/>
      </p:ext>
    </p:extLst>
  </p:cSld>
  <p:clrMapOvr>
    <a:masterClrMapping/>
  </p:clrMapOvr>
</p:sld>
</file>

<file path=ppt/theme/theme1.xml><?xml version="1.0" encoding="utf-8"?>
<a:theme xmlns:a="http://schemas.openxmlformats.org/drawingml/2006/main" name="GoldSim 16_9 2024">
  <a:themeElements>
    <a:clrScheme name="GoldSim2024">
      <a:dk1>
        <a:srgbClr val="212121"/>
      </a:dk1>
      <a:lt1>
        <a:srgbClr val="FFFFFF"/>
      </a:lt1>
      <a:dk2>
        <a:srgbClr val="ED9E2D"/>
      </a:dk2>
      <a:lt2>
        <a:srgbClr val="00A3DA"/>
      </a:lt2>
      <a:accent1>
        <a:srgbClr val="9DC73C"/>
      </a:accent1>
      <a:accent2>
        <a:srgbClr val="0073AF"/>
      </a:accent2>
      <a:accent3>
        <a:srgbClr val="6CB644"/>
      </a:accent3>
      <a:accent4>
        <a:srgbClr val="F8C522"/>
      </a:accent4>
      <a:accent5>
        <a:srgbClr val="B8D137"/>
      </a:accent5>
      <a:accent6>
        <a:srgbClr val="E6792B"/>
      </a:accent6>
      <a:hlink>
        <a:srgbClr val="B8D137"/>
      </a:hlink>
      <a:folHlink>
        <a:srgbClr val="F2B22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ldSim 16_9 2024" id="{284B63C7-16EA-44E9-A5FF-89EC303FAE77}" vid="{9A5FAD7C-F897-4E60-8018-A07F0B9D54E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4924310D11B244A5F6AAA98A9D07D1" ma:contentTypeVersion="18" ma:contentTypeDescription="Create a new document." ma:contentTypeScope="" ma:versionID="b421590995696c6826c78d17b967f11d">
  <xsd:schema xmlns:xsd="http://www.w3.org/2001/XMLSchema" xmlns:xs="http://www.w3.org/2001/XMLSchema" xmlns:p="http://schemas.microsoft.com/office/2006/metadata/properties" xmlns:ns2="4eb5bcae-f64f-4747-a8c2-b120e4c13e87" xmlns:ns3="3f9896a8-20b3-411f-aa6c-383e0c4d4710" targetNamespace="http://schemas.microsoft.com/office/2006/metadata/properties" ma:root="true" ma:fieldsID="958e025e0186b7cfa75937c83e52fe83" ns2:_="" ns3:_="">
    <xsd:import namespace="4eb5bcae-f64f-4747-a8c2-b120e4c13e87"/>
    <xsd:import namespace="3f9896a8-20b3-411f-aa6c-383e0c4d471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b5bcae-f64f-4747-a8c2-b120e4c13e8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b06a840-bd28-4c39-bf06-1d964d590c00}" ma:internalName="TaxCatchAll" ma:showField="CatchAllData" ma:web="4eb5bcae-f64f-4747-a8c2-b120e4c13e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9896a8-20b3-411f-aa6c-383e0c4d47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a34866f-7e80-4a6f-a04f-4cdfeff80e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FE435B0-C106-433A-AD49-D4E690E5C7A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eb5bcae-f64f-4747-a8c2-b120e4c13e87"/>
    <ds:schemaRef ds:uri="3f9896a8-20b3-411f-aa6c-383e0c4d47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A023FE4-9457-4F7E-A0DA-00C7F62AEC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GoldSim 16_9 2024</Template>
  <TotalTime>10392</TotalTime>
  <Words>275</Words>
  <Application>Microsoft Office PowerPoint</Application>
  <PresentationFormat>Widescreen</PresentationFormat>
  <Paragraphs>48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Aptos</vt:lpstr>
      <vt:lpstr>Aptos ExtraBold</vt:lpstr>
      <vt:lpstr>Arial</vt:lpstr>
      <vt:lpstr>Calibri</vt:lpstr>
      <vt:lpstr>GoldSim 16_9 2024</vt:lpstr>
      <vt:lpstr>Advanced Dashboard Design</vt:lpstr>
      <vt:lpstr>Why Dashboards?</vt:lpstr>
      <vt:lpstr>Adding Dashboards to your GoldSim model</vt:lpstr>
      <vt:lpstr>Clarifying Complex Models</vt:lpstr>
      <vt:lpstr>Let’s Break it Down</vt:lpstr>
      <vt:lpstr>Dashboard Controls and Drawing Tools</vt:lpstr>
      <vt:lpstr>Let’s Look Closer at the Button Control</vt:lpstr>
      <vt:lpstr>Using Buttons as “Tabs”</vt:lpstr>
      <vt:lpstr>Dynamically Disabling and Hiding Controls</vt:lpstr>
      <vt:lpstr>Displaying Statistical Results</vt:lpstr>
      <vt:lpstr>Using the Result Window Control</vt:lpstr>
      <vt:lpstr>Setting the Tab Order</vt:lpstr>
      <vt:lpstr>Documenting Your Dashboard</vt:lpstr>
      <vt:lpstr>Dashboard Examples…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Lillywhite</dc:creator>
  <cp:lastModifiedBy>Rick Kossik</cp:lastModifiedBy>
  <cp:revision>64</cp:revision>
  <dcterms:created xsi:type="dcterms:W3CDTF">2024-07-12T16:28:13Z</dcterms:created>
  <dcterms:modified xsi:type="dcterms:W3CDTF">2024-09-09T21:49:12Z</dcterms:modified>
</cp:coreProperties>
</file>