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2" r:id="rId4"/>
  </p:sldMasterIdLst>
  <p:notesMasterIdLst>
    <p:notesMasterId r:id="rId27"/>
  </p:notesMasterIdLst>
  <p:handoutMasterIdLst>
    <p:handoutMasterId r:id="rId28"/>
  </p:handoutMasterIdLst>
  <p:sldIdLst>
    <p:sldId id="410" r:id="rId5"/>
    <p:sldId id="412" r:id="rId6"/>
    <p:sldId id="335" r:id="rId7"/>
    <p:sldId id="416" r:id="rId8"/>
    <p:sldId id="417" r:id="rId9"/>
    <p:sldId id="418" r:id="rId10"/>
    <p:sldId id="419" r:id="rId11"/>
    <p:sldId id="421" r:id="rId12"/>
    <p:sldId id="415" r:id="rId13"/>
    <p:sldId id="420" r:id="rId14"/>
    <p:sldId id="422" r:id="rId15"/>
    <p:sldId id="424" r:id="rId16"/>
    <p:sldId id="425" r:id="rId17"/>
    <p:sldId id="426" r:id="rId18"/>
    <p:sldId id="427" r:id="rId19"/>
    <p:sldId id="428" r:id="rId20"/>
    <p:sldId id="429" r:id="rId21"/>
    <p:sldId id="430" r:id="rId22"/>
    <p:sldId id="431" r:id="rId23"/>
    <p:sldId id="432" r:id="rId24"/>
    <p:sldId id="433" r:id="rId25"/>
    <p:sldId id="434" r:id="rId26"/>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Page" id="{6BF7C279-2B88-4CF3-898A-89BCA9750331}">
          <p14:sldIdLst>
            <p14:sldId id="410"/>
            <p14:sldId id="412"/>
            <p14:sldId id="335"/>
            <p14:sldId id="416"/>
            <p14:sldId id="417"/>
            <p14:sldId id="418"/>
            <p14:sldId id="419"/>
            <p14:sldId id="421"/>
            <p14:sldId id="415"/>
            <p14:sldId id="420"/>
            <p14:sldId id="422"/>
            <p14:sldId id="424"/>
            <p14:sldId id="425"/>
            <p14:sldId id="426"/>
            <p14:sldId id="427"/>
            <p14:sldId id="428"/>
            <p14:sldId id="429"/>
            <p14:sldId id="430"/>
            <p14:sldId id="431"/>
            <p14:sldId id="432"/>
            <p14:sldId id="433"/>
            <p14:sldId id="43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5DA5"/>
    <a:srgbClr val="CDB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56" autoAdjust="0"/>
    <p:restoredTop sz="86370" autoAdjust="0"/>
  </p:normalViewPr>
  <p:slideViewPr>
    <p:cSldViewPr>
      <p:cViewPr varScale="1">
        <p:scale>
          <a:sx n="75" d="100"/>
          <a:sy n="75" d="100"/>
        </p:scale>
        <p:origin x="52" y="332"/>
      </p:cViewPr>
      <p:guideLst>
        <p:guide orient="horz" pos="2160"/>
        <p:guide pos="3840"/>
      </p:guideLst>
    </p:cSldViewPr>
  </p:slideViewPr>
  <p:outlineViewPr>
    <p:cViewPr>
      <p:scale>
        <a:sx n="33" d="100"/>
        <a:sy n="33" d="100"/>
      </p:scale>
      <p:origin x="0" y="-4410"/>
    </p:cViewPr>
  </p:outlineViewPr>
  <p:notesTextViewPr>
    <p:cViewPr>
      <p:scale>
        <a:sx n="1" d="1"/>
        <a:sy n="1" d="1"/>
      </p:scale>
      <p:origin x="0" y="0"/>
    </p:cViewPr>
  </p:notesTextViewPr>
  <p:sorterViewPr>
    <p:cViewPr varScale="1">
      <p:scale>
        <a:sx n="100" d="100"/>
        <a:sy n="100" d="100"/>
      </p:scale>
      <p:origin x="0" y="0"/>
    </p:cViewPr>
  </p:sorterViewPr>
  <p:notesViewPr>
    <p:cSldViewPr>
      <p:cViewPr>
        <p:scale>
          <a:sx n="120" d="100"/>
          <a:sy n="120" d="100"/>
        </p:scale>
        <p:origin x="1152" y="-52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k Kossik" userId="003ff419-6788-4db9-aeea-eec0fd804c84" providerId="ADAL" clId="{B0333727-56E3-4DA0-A4BD-65594DE3831C}"/>
    <pc:docChg chg="modSld">
      <pc:chgData name="Rick Kossik" userId="003ff419-6788-4db9-aeea-eec0fd804c84" providerId="ADAL" clId="{B0333727-56E3-4DA0-A4BD-65594DE3831C}" dt="2024-08-22T18:36:53.912" v="1" actId="6549"/>
      <pc:docMkLst>
        <pc:docMk/>
      </pc:docMkLst>
      <pc:sldChg chg="modNotesTx">
        <pc:chgData name="Rick Kossik" userId="003ff419-6788-4db9-aeea-eec0fd804c84" providerId="ADAL" clId="{B0333727-56E3-4DA0-A4BD-65594DE3831C}" dt="2024-08-22T18:35:58.915" v="0" actId="6549"/>
        <pc:sldMkLst>
          <pc:docMk/>
          <pc:sldMk cId="4092887533" sldId="412"/>
        </pc:sldMkLst>
      </pc:sldChg>
      <pc:sldChg chg="modNotesTx">
        <pc:chgData name="Rick Kossik" userId="003ff419-6788-4db9-aeea-eec0fd804c84" providerId="ADAL" clId="{B0333727-56E3-4DA0-A4BD-65594DE3831C}" dt="2024-08-22T18:36:53.912" v="1" actId="6549"/>
        <pc:sldMkLst>
          <pc:docMk/>
          <pc:sldMk cId="2356773440" sldId="43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4" cy="465455"/>
          </a:xfrm>
          <a:prstGeom prst="rect">
            <a:avLst/>
          </a:prstGeom>
        </p:spPr>
        <p:txBody>
          <a:bodyPr vert="horz" lIns="93315" tIns="46658" rIns="93315" bIns="46658" rtlCol="0"/>
          <a:lstStyle>
            <a:lvl1pPr algn="l">
              <a:defRPr sz="1200"/>
            </a:lvl1pPr>
          </a:lstStyle>
          <a:p>
            <a:endParaRPr lang="en-US"/>
          </a:p>
        </p:txBody>
      </p:sp>
      <p:sp>
        <p:nvSpPr>
          <p:cNvPr id="3" name="Date Placeholder 2"/>
          <p:cNvSpPr>
            <a:spLocks noGrp="1"/>
          </p:cNvSpPr>
          <p:nvPr>
            <p:ph type="dt" sz="quarter" idx="1"/>
          </p:nvPr>
        </p:nvSpPr>
        <p:spPr>
          <a:xfrm>
            <a:off x="3978131" y="0"/>
            <a:ext cx="3043344" cy="465455"/>
          </a:xfrm>
          <a:prstGeom prst="rect">
            <a:avLst/>
          </a:prstGeom>
        </p:spPr>
        <p:txBody>
          <a:bodyPr vert="horz" lIns="93315" tIns="46658" rIns="93315" bIns="46658" rtlCol="0"/>
          <a:lstStyle>
            <a:lvl1pPr algn="r">
              <a:defRPr sz="1200"/>
            </a:lvl1pPr>
          </a:lstStyle>
          <a:p>
            <a:fld id="{3082B3C9-0378-441B-A3AE-03F9B265DA66}" type="datetimeFigureOut">
              <a:rPr lang="en-US" smtClean="0"/>
              <a:t>8/22/2024</a:t>
            </a:fld>
            <a:endParaRPr lang="en-US"/>
          </a:p>
        </p:txBody>
      </p:sp>
      <p:sp>
        <p:nvSpPr>
          <p:cNvPr id="4" name="Footer Placeholder 3"/>
          <p:cNvSpPr>
            <a:spLocks noGrp="1"/>
          </p:cNvSpPr>
          <p:nvPr>
            <p:ph type="ftr" sz="quarter" idx="2"/>
          </p:nvPr>
        </p:nvSpPr>
        <p:spPr>
          <a:xfrm>
            <a:off x="0" y="8842030"/>
            <a:ext cx="3043344" cy="465455"/>
          </a:xfrm>
          <a:prstGeom prst="rect">
            <a:avLst/>
          </a:prstGeom>
        </p:spPr>
        <p:txBody>
          <a:bodyPr vert="horz" lIns="93315" tIns="46658" rIns="93315" bIns="46658" rtlCol="0" anchor="b"/>
          <a:lstStyle>
            <a:lvl1pPr algn="l">
              <a:defRPr sz="1200"/>
            </a:lvl1pPr>
          </a:lstStyle>
          <a:p>
            <a:endParaRPr lang="en-US"/>
          </a:p>
        </p:txBody>
      </p:sp>
      <p:sp>
        <p:nvSpPr>
          <p:cNvPr id="5" name="Slide Number Placeholder 4"/>
          <p:cNvSpPr>
            <a:spLocks noGrp="1"/>
          </p:cNvSpPr>
          <p:nvPr>
            <p:ph type="sldNum" sz="quarter" idx="3"/>
          </p:nvPr>
        </p:nvSpPr>
        <p:spPr>
          <a:xfrm>
            <a:off x="3978131" y="8842030"/>
            <a:ext cx="3043344" cy="465455"/>
          </a:xfrm>
          <a:prstGeom prst="rect">
            <a:avLst/>
          </a:prstGeom>
        </p:spPr>
        <p:txBody>
          <a:bodyPr vert="horz" lIns="93315" tIns="46658" rIns="93315" bIns="46658" rtlCol="0" anchor="b"/>
          <a:lstStyle>
            <a:lvl1pPr algn="r">
              <a:defRPr sz="1200"/>
            </a:lvl1pPr>
          </a:lstStyle>
          <a:p>
            <a:fld id="{7E13F34C-EEE0-4C22-AAA6-05E6358C25FF}" type="slidenum">
              <a:rPr lang="en-US" smtClean="0"/>
              <a:t>‹#›</a:t>
            </a:fld>
            <a:endParaRPr lang="en-US"/>
          </a:p>
        </p:txBody>
      </p:sp>
    </p:spTree>
    <p:extLst>
      <p:ext uri="{BB962C8B-B14F-4D97-AF65-F5344CB8AC3E}">
        <p14:creationId xmlns:p14="http://schemas.microsoft.com/office/powerpoint/2010/main" val="4256038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026" cy="465297"/>
          </a:xfrm>
          <a:prstGeom prst="rect">
            <a:avLst/>
          </a:prstGeom>
        </p:spPr>
        <p:txBody>
          <a:bodyPr vert="horz" lIns="91467" tIns="45734" rIns="91467" bIns="45734" rtlCol="0"/>
          <a:lstStyle>
            <a:lvl1pPr algn="l">
              <a:defRPr sz="1200"/>
            </a:lvl1pPr>
          </a:lstStyle>
          <a:p>
            <a:endParaRPr lang="en-US"/>
          </a:p>
        </p:txBody>
      </p:sp>
      <p:sp>
        <p:nvSpPr>
          <p:cNvPr id="3" name="Date Placeholder 2"/>
          <p:cNvSpPr>
            <a:spLocks noGrp="1"/>
          </p:cNvSpPr>
          <p:nvPr>
            <p:ph type="dt" idx="1"/>
          </p:nvPr>
        </p:nvSpPr>
        <p:spPr>
          <a:xfrm>
            <a:off x="3978486" y="0"/>
            <a:ext cx="3043026" cy="465297"/>
          </a:xfrm>
          <a:prstGeom prst="rect">
            <a:avLst/>
          </a:prstGeom>
        </p:spPr>
        <p:txBody>
          <a:bodyPr vert="horz" lIns="91467" tIns="45734" rIns="91467" bIns="45734" rtlCol="0"/>
          <a:lstStyle>
            <a:lvl1pPr algn="r">
              <a:defRPr sz="1200"/>
            </a:lvl1pPr>
          </a:lstStyle>
          <a:p>
            <a:fld id="{4330E61F-4997-411F-A07F-873330C97D81}" type="datetimeFigureOut">
              <a:rPr lang="en-US" smtClean="0"/>
              <a:t>8/22/2024</a:t>
            </a:fld>
            <a:endParaRPr lang="en-US"/>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1467" tIns="45734" rIns="91467" bIns="45734" rtlCol="0" anchor="ctr"/>
          <a:lstStyle/>
          <a:p>
            <a:endParaRPr lang="en-US"/>
          </a:p>
        </p:txBody>
      </p:sp>
      <p:sp>
        <p:nvSpPr>
          <p:cNvPr id="5" name="Notes Placeholder 4"/>
          <p:cNvSpPr>
            <a:spLocks noGrp="1"/>
          </p:cNvSpPr>
          <p:nvPr>
            <p:ph type="body" sz="quarter" idx="3"/>
          </p:nvPr>
        </p:nvSpPr>
        <p:spPr>
          <a:xfrm>
            <a:off x="701993" y="4421108"/>
            <a:ext cx="5619115" cy="4189254"/>
          </a:xfrm>
          <a:prstGeom prst="rect">
            <a:avLst/>
          </a:prstGeom>
        </p:spPr>
        <p:txBody>
          <a:bodyPr vert="horz" lIns="91467" tIns="45734" rIns="91467" bIns="4573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216"/>
            <a:ext cx="3043026" cy="465297"/>
          </a:xfrm>
          <a:prstGeom prst="rect">
            <a:avLst/>
          </a:prstGeom>
        </p:spPr>
        <p:txBody>
          <a:bodyPr vert="horz" lIns="91467" tIns="45734" rIns="91467" bIns="45734" rtlCol="0" anchor="b"/>
          <a:lstStyle>
            <a:lvl1pPr algn="l">
              <a:defRPr sz="1200"/>
            </a:lvl1pPr>
          </a:lstStyle>
          <a:p>
            <a:endParaRPr lang="en-US"/>
          </a:p>
        </p:txBody>
      </p:sp>
      <p:sp>
        <p:nvSpPr>
          <p:cNvPr id="7" name="Slide Number Placeholder 6"/>
          <p:cNvSpPr>
            <a:spLocks noGrp="1"/>
          </p:cNvSpPr>
          <p:nvPr>
            <p:ph type="sldNum" sz="quarter" idx="5"/>
          </p:nvPr>
        </p:nvSpPr>
        <p:spPr>
          <a:xfrm>
            <a:off x="3978486" y="8842216"/>
            <a:ext cx="3043026" cy="465297"/>
          </a:xfrm>
          <a:prstGeom prst="rect">
            <a:avLst/>
          </a:prstGeom>
        </p:spPr>
        <p:txBody>
          <a:bodyPr vert="horz" lIns="91467" tIns="45734" rIns="91467" bIns="45734" rtlCol="0" anchor="b"/>
          <a:lstStyle>
            <a:lvl1pPr algn="r">
              <a:defRPr sz="1200"/>
            </a:lvl1pPr>
          </a:lstStyle>
          <a:p>
            <a:fld id="{DC026D1C-2AD4-474D-B077-6F0FEE97B510}" type="slidenum">
              <a:rPr lang="en-US" smtClean="0"/>
              <a:t>‹#›</a:t>
            </a:fld>
            <a:endParaRPr lang="en-US"/>
          </a:p>
        </p:txBody>
      </p:sp>
    </p:spTree>
    <p:extLst>
      <p:ext uri="{BB962C8B-B14F-4D97-AF65-F5344CB8AC3E}">
        <p14:creationId xmlns:p14="http://schemas.microsoft.com/office/powerpoint/2010/main" val="2890808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026D1C-2AD4-474D-B077-6F0FEE97B510}" type="slidenum">
              <a:rPr lang="en-US" smtClean="0"/>
              <a:t>1</a:t>
            </a:fld>
            <a:endParaRPr lang="en-US"/>
          </a:p>
        </p:txBody>
      </p:sp>
    </p:spTree>
    <p:extLst>
      <p:ext uri="{BB962C8B-B14F-4D97-AF65-F5344CB8AC3E}">
        <p14:creationId xmlns:p14="http://schemas.microsoft.com/office/powerpoint/2010/main" val="41066940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026D1C-2AD4-474D-B077-6F0FEE97B510}" type="slidenum">
              <a:rPr lang="en-US" smtClean="0"/>
              <a:t>10</a:t>
            </a:fld>
            <a:endParaRPr lang="en-US"/>
          </a:p>
        </p:txBody>
      </p:sp>
    </p:spTree>
    <p:extLst>
      <p:ext uri="{BB962C8B-B14F-4D97-AF65-F5344CB8AC3E}">
        <p14:creationId xmlns:p14="http://schemas.microsoft.com/office/powerpoint/2010/main" val="18202040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Source2_Degradation</a:t>
            </a:r>
          </a:p>
        </p:txBody>
      </p:sp>
      <p:sp>
        <p:nvSpPr>
          <p:cNvPr id="4" name="Slide Number Placeholder 3"/>
          <p:cNvSpPr>
            <a:spLocks noGrp="1"/>
          </p:cNvSpPr>
          <p:nvPr>
            <p:ph type="sldNum" sz="quarter" idx="10"/>
          </p:nvPr>
        </p:nvSpPr>
        <p:spPr/>
        <p:txBody>
          <a:bodyPr/>
          <a:lstStyle/>
          <a:p>
            <a:fld id="{DC026D1C-2AD4-474D-B077-6F0FEE97B510}" type="slidenum">
              <a:rPr lang="en-US" smtClean="0"/>
              <a:t>11</a:t>
            </a:fld>
            <a:endParaRPr lang="en-US"/>
          </a:p>
        </p:txBody>
      </p:sp>
    </p:spTree>
    <p:extLst>
      <p:ext uri="{BB962C8B-B14F-4D97-AF65-F5344CB8AC3E}">
        <p14:creationId xmlns:p14="http://schemas.microsoft.com/office/powerpoint/2010/main" val="5338117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Source3_Multiple_Packages</a:t>
            </a:r>
          </a:p>
          <a:p>
            <a:endParaRPr lang="en-US" dirty="0"/>
          </a:p>
        </p:txBody>
      </p:sp>
      <p:sp>
        <p:nvSpPr>
          <p:cNvPr id="4" name="Slide Number Placeholder 3"/>
          <p:cNvSpPr>
            <a:spLocks noGrp="1"/>
          </p:cNvSpPr>
          <p:nvPr>
            <p:ph type="sldNum" sz="quarter" idx="10"/>
          </p:nvPr>
        </p:nvSpPr>
        <p:spPr/>
        <p:txBody>
          <a:bodyPr/>
          <a:lstStyle/>
          <a:p>
            <a:fld id="{DC026D1C-2AD4-474D-B077-6F0FEE97B510}" type="slidenum">
              <a:rPr lang="en-US" smtClean="0"/>
              <a:t>12</a:t>
            </a:fld>
            <a:endParaRPr lang="en-US"/>
          </a:p>
        </p:txBody>
      </p:sp>
    </p:spTree>
    <p:extLst>
      <p:ext uri="{BB962C8B-B14F-4D97-AF65-F5344CB8AC3E}">
        <p14:creationId xmlns:p14="http://schemas.microsoft.com/office/powerpoint/2010/main" val="9840758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Source4_Complex_Container_Failure</a:t>
            </a:r>
          </a:p>
        </p:txBody>
      </p:sp>
      <p:sp>
        <p:nvSpPr>
          <p:cNvPr id="4" name="Slide Number Placeholder 3"/>
          <p:cNvSpPr>
            <a:spLocks noGrp="1"/>
          </p:cNvSpPr>
          <p:nvPr>
            <p:ph type="sldNum" sz="quarter" idx="5"/>
          </p:nvPr>
        </p:nvSpPr>
        <p:spPr/>
        <p:txBody>
          <a:bodyPr/>
          <a:lstStyle/>
          <a:p>
            <a:fld id="{DC026D1C-2AD4-474D-B077-6F0FEE97B510}" type="slidenum">
              <a:rPr lang="en-US" smtClean="0"/>
              <a:t>13</a:t>
            </a:fld>
            <a:endParaRPr lang="en-US"/>
          </a:p>
        </p:txBody>
      </p:sp>
    </p:spTree>
    <p:extLst>
      <p:ext uri="{BB962C8B-B14F-4D97-AF65-F5344CB8AC3E}">
        <p14:creationId xmlns:p14="http://schemas.microsoft.com/office/powerpoint/2010/main" val="931376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026D1C-2AD4-474D-B077-6F0FEE97B510}" type="slidenum">
              <a:rPr lang="en-US" smtClean="0"/>
              <a:t>14</a:t>
            </a:fld>
            <a:endParaRPr lang="en-US"/>
          </a:p>
        </p:txBody>
      </p:sp>
    </p:spTree>
    <p:extLst>
      <p:ext uri="{BB962C8B-B14F-4D97-AF65-F5344CB8AC3E}">
        <p14:creationId xmlns:p14="http://schemas.microsoft.com/office/powerpoint/2010/main" val="6339621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Source5_Vault</a:t>
            </a:r>
          </a:p>
        </p:txBody>
      </p:sp>
      <p:sp>
        <p:nvSpPr>
          <p:cNvPr id="4" name="Slide Number Placeholder 3"/>
          <p:cNvSpPr>
            <a:spLocks noGrp="1"/>
          </p:cNvSpPr>
          <p:nvPr>
            <p:ph type="sldNum" sz="quarter" idx="10"/>
          </p:nvPr>
        </p:nvSpPr>
        <p:spPr/>
        <p:txBody>
          <a:bodyPr/>
          <a:lstStyle/>
          <a:p>
            <a:fld id="{DC026D1C-2AD4-474D-B077-6F0FEE97B510}" type="slidenum">
              <a:rPr lang="en-US" smtClean="0"/>
              <a:t>15</a:t>
            </a:fld>
            <a:endParaRPr lang="en-US"/>
          </a:p>
        </p:txBody>
      </p:sp>
    </p:spTree>
    <p:extLst>
      <p:ext uri="{BB962C8B-B14F-4D97-AF65-F5344CB8AC3E}">
        <p14:creationId xmlns:p14="http://schemas.microsoft.com/office/powerpoint/2010/main" val="19929096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026D1C-2AD4-474D-B077-6F0FEE97B510}" type="slidenum">
              <a:rPr lang="en-US" smtClean="0"/>
              <a:t>16</a:t>
            </a:fld>
            <a:endParaRPr lang="en-US"/>
          </a:p>
        </p:txBody>
      </p:sp>
    </p:spTree>
    <p:extLst>
      <p:ext uri="{BB962C8B-B14F-4D97-AF65-F5344CB8AC3E}">
        <p14:creationId xmlns:p14="http://schemas.microsoft.com/office/powerpoint/2010/main" val="3163027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Source6_Multiple_Vaults</a:t>
            </a:r>
          </a:p>
        </p:txBody>
      </p:sp>
      <p:sp>
        <p:nvSpPr>
          <p:cNvPr id="4" name="Slide Number Placeholder 3"/>
          <p:cNvSpPr>
            <a:spLocks noGrp="1"/>
          </p:cNvSpPr>
          <p:nvPr>
            <p:ph type="sldNum" sz="quarter" idx="10"/>
          </p:nvPr>
        </p:nvSpPr>
        <p:spPr/>
        <p:txBody>
          <a:bodyPr/>
          <a:lstStyle/>
          <a:p>
            <a:fld id="{DC026D1C-2AD4-474D-B077-6F0FEE97B510}" type="slidenum">
              <a:rPr lang="en-US" smtClean="0"/>
              <a:t>17</a:t>
            </a:fld>
            <a:endParaRPr lang="en-US"/>
          </a:p>
        </p:txBody>
      </p:sp>
    </p:spTree>
    <p:extLst>
      <p:ext uri="{BB962C8B-B14F-4D97-AF65-F5344CB8AC3E}">
        <p14:creationId xmlns:p14="http://schemas.microsoft.com/office/powerpoint/2010/main" val="27621498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026D1C-2AD4-474D-B077-6F0FEE97B510}" type="slidenum">
              <a:rPr lang="en-US" smtClean="0"/>
              <a:t>18</a:t>
            </a:fld>
            <a:endParaRPr lang="en-US"/>
          </a:p>
        </p:txBody>
      </p:sp>
    </p:spTree>
    <p:extLst>
      <p:ext uri="{BB962C8B-B14F-4D97-AF65-F5344CB8AC3E}">
        <p14:creationId xmlns:p14="http://schemas.microsoft.com/office/powerpoint/2010/main" val="2941837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Source7a_Isotopes, Source7b_Isotopes</a:t>
            </a:r>
          </a:p>
        </p:txBody>
      </p:sp>
      <p:sp>
        <p:nvSpPr>
          <p:cNvPr id="4" name="Slide Number Placeholder 3"/>
          <p:cNvSpPr>
            <a:spLocks noGrp="1"/>
          </p:cNvSpPr>
          <p:nvPr>
            <p:ph type="sldNum" sz="quarter" idx="5"/>
          </p:nvPr>
        </p:nvSpPr>
        <p:spPr/>
        <p:txBody>
          <a:bodyPr/>
          <a:lstStyle/>
          <a:p>
            <a:fld id="{DC026D1C-2AD4-474D-B077-6F0FEE97B510}" type="slidenum">
              <a:rPr lang="en-US" smtClean="0"/>
              <a:t>19</a:t>
            </a:fld>
            <a:endParaRPr lang="en-US"/>
          </a:p>
        </p:txBody>
      </p:sp>
    </p:spTree>
    <p:extLst>
      <p:ext uri="{BB962C8B-B14F-4D97-AF65-F5344CB8AC3E}">
        <p14:creationId xmlns:p14="http://schemas.microsoft.com/office/powerpoint/2010/main" val="3843375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026D1C-2AD4-474D-B077-6F0FEE97B510}" type="slidenum">
              <a:rPr lang="en-US" smtClean="0"/>
              <a:t>2</a:t>
            </a:fld>
            <a:endParaRPr lang="en-US"/>
          </a:p>
        </p:txBody>
      </p:sp>
    </p:spTree>
    <p:extLst>
      <p:ext uri="{BB962C8B-B14F-4D97-AF65-F5344CB8AC3E}">
        <p14:creationId xmlns:p14="http://schemas.microsoft.com/office/powerpoint/2010/main" val="9813949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Source8_Correlation</a:t>
            </a:r>
          </a:p>
        </p:txBody>
      </p:sp>
      <p:sp>
        <p:nvSpPr>
          <p:cNvPr id="4" name="Slide Number Placeholder 3"/>
          <p:cNvSpPr>
            <a:spLocks noGrp="1"/>
          </p:cNvSpPr>
          <p:nvPr>
            <p:ph type="sldNum" sz="quarter" idx="5"/>
          </p:nvPr>
        </p:nvSpPr>
        <p:spPr/>
        <p:txBody>
          <a:bodyPr/>
          <a:lstStyle/>
          <a:p>
            <a:fld id="{DC026D1C-2AD4-474D-B077-6F0FEE97B510}" type="slidenum">
              <a:rPr lang="en-US" smtClean="0"/>
              <a:t>20</a:t>
            </a:fld>
            <a:endParaRPr lang="en-US"/>
          </a:p>
        </p:txBody>
      </p:sp>
    </p:spTree>
    <p:extLst>
      <p:ext uri="{BB962C8B-B14F-4D97-AF65-F5344CB8AC3E}">
        <p14:creationId xmlns:p14="http://schemas.microsoft.com/office/powerpoint/2010/main" val="2243748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026D1C-2AD4-474D-B077-6F0FEE97B510}" type="slidenum">
              <a:rPr lang="en-US" smtClean="0"/>
              <a:t>21</a:t>
            </a:fld>
            <a:endParaRPr lang="en-US"/>
          </a:p>
        </p:txBody>
      </p:sp>
    </p:spTree>
    <p:extLst>
      <p:ext uri="{BB962C8B-B14F-4D97-AF65-F5344CB8AC3E}">
        <p14:creationId xmlns:p14="http://schemas.microsoft.com/office/powerpoint/2010/main" val="562369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a:t>Source9_Cylindrical_Diffusion</a:t>
            </a:r>
            <a:endParaRPr lang="en-US" dirty="0"/>
          </a:p>
        </p:txBody>
      </p:sp>
      <p:sp>
        <p:nvSpPr>
          <p:cNvPr id="4" name="Slide Number Placeholder 3"/>
          <p:cNvSpPr>
            <a:spLocks noGrp="1"/>
          </p:cNvSpPr>
          <p:nvPr>
            <p:ph type="sldNum" sz="quarter" idx="5"/>
          </p:nvPr>
        </p:nvSpPr>
        <p:spPr/>
        <p:txBody>
          <a:bodyPr/>
          <a:lstStyle/>
          <a:p>
            <a:fld id="{DC026D1C-2AD4-474D-B077-6F0FEE97B510}" type="slidenum">
              <a:rPr lang="en-US" smtClean="0"/>
              <a:t>22</a:t>
            </a:fld>
            <a:endParaRPr lang="en-US"/>
          </a:p>
        </p:txBody>
      </p:sp>
    </p:spTree>
    <p:extLst>
      <p:ext uri="{BB962C8B-B14F-4D97-AF65-F5344CB8AC3E}">
        <p14:creationId xmlns:p14="http://schemas.microsoft.com/office/powerpoint/2010/main" val="3535051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026D1C-2AD4-474D-B077-6F0FEE97B510}" type="slidenum">
              <a:rPr lang="en-US" smtClean="0"/>
              <a:t>3</a:t>
            </a:fld>
            <a:endParaRPr lang="en-US"/>
          </a:p>
        </p:txBody>
      </p:sp>
    </p:spTree>
    <p:extLst>
      <p:ext uri="{BB962C8B-B14F-4D97-AF65-F5344CB8AC3E}">
        <p14:creationId xmlns:p14="http://schemas.microsoft.com/office/powerpoint/2010/main" val="12014747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026D1C-2AD4-474D-B077-6F0FEE97B510}" type="slidenum">
              <a:rPr lang="en-US" smtClean="0"/>
              <a:t>4</a:t>
            </a:fld>
            <a:endParaRPr lang="en-US"/>
          </a:p>
        </p:txBody>
      </p:sp>
    </p:spTree>
    <p:extLst>
      <p:ext uri="{BB962C8B-B14F-4D97-AF65-F5344CB8AC3E}">
        <p14:creationId xmlns:p14="http://schemas.microsoft.com/office/powerpoint/2010/main" val="2497793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026D1C-2AD4-474D-B077-6F0FEE97B510}" type="slidenum">
              <a:rPr lang="en-US" smtClean="0"/>
              <a:t>5</a:t>
            </a:fld>
            <a:endParaRPr lang="en-US"/>
          </a:p>
        </p:txBody>
      </p:sp>
    </p:spTree>
    <p:extLst>
      <p:ext uri="{BB962C8B-B14F-4D97-AF65-F5344CB8AC3E}">
        <p14:creationId xmlns:p14="http://schemas.microsoft.com/office/powerpoint/2010/main" val="3942202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026D1C-2AD4-474D-B077-6F0FEE97B510}" type="slidenum">
              <a:rPr lang="en-US" smtClean="0"/>
              <a:t>6</a:t>
            </a:fld>
            <a:endParaRPr lang="en-US"/>
          </a:p>
        </p:txBody>
      </p:sp>
    </p:spTree>
    <p:extLst>
      <p:ext uri="{BB962C8B-B14F-4D97-AF65-F5344CB8AC3E}">
        <p14:creationId xmlns:p14="http://schemas.microsoft.com/office/powerpoint/2010/main" val="3961416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026D1C-2AD4-474D-B077-6F0FEE97B510}" type="slidenum">
              <a:rPr lang="en-US" smtClean="0"/>
              <a:t>7</a:t>
            </a:fld>
            <a:endParaRPr lang="en-US"/>
          </a:p>
        </p:txBody>
      </p:sp>
    </p:spTree>
    <p:extLst>
      <p:ext uri="{BB962C8B-B14F-4D97-AF65-F5344CB8AC3E}">
        <p14:creationId xmlns:p14="http://schemas.microsoft.com/office/powerpoint/2010/main" val="808041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026D1C-2AD4-474D-B077-6F0FEE97B510}" type="slidenum">
              <a:rPr lang="en-US" smtClean="0"/>
              <a:t>8</a:t>
            </a:fld>
            <a:endParaRPr lang="en-US"/>
          </a:p>
        </p:txBody>
      </p:sp>
    </p:spTree>
    <p:extLst>
      <p:ext uri="{BB962C8B-B14F-4D97-AF65-F5344CB8AC3E}">
        <p14:creationId xmlns:p14="http://schemas.microsoft.com/office/powerpoint/2010/main" val="29339156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Source1_Failure</a:t>
            </a:r>
          </a:p>
        </p:txBody>
      </p:sp>
      <p:sp>
        <p:nvSpPr>
          <p:cNvPr id="4" name="Slide Number Placeholder 3"/>
          <p:cNvSpPr>
            <a:spLocks noGrp="1"/>
          </p:cNvSpPr>
          <p:nvPr>
            <p:ph type="sldNum" sz="quarter" idx="10"/>
          </p:nvPr>
        </p:nvSpPr>
        <p:spPr/>
        <p:txBody>
          <a:bodyPr/>
          <a:lstStyle/>
          <a:p>
            <a:fld id="{DC026D1C-2AD4-474D-B077-6F0FEE97B510}" type="slidenum">
              <a:rPr lang="en-US" smtClean="0"/>
              <a:t>9</a:t>
            </a:fld>
            <a:endParaRPr lang="en-US"/>
          </a:p>
        </p:txBody>
      </p:sp>
    </p:spTree>
    <p:extLst>
      <p:ext uri="{BB962C8B-B14F-4D97-AF65-F5344CB8AC3E}">
        <p14:creationId xmlns:p14="http://schemas.microsoft.com/office/powerpoint/2010/main" val="32074417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10" name="Picture 9" descr="Graphical user interface, website&#10;&#10;Description automatically generated">
            <a:extLst>
              <a:ext uri="{FF2B5EF4-FFF2-40B4-BE49-F238E27FC236}">
                <a16:creationId xmlns:a16="http://schemas.microsoft.com/office/drawing/2014/main" id="{A0DEA490-6BC1-B14C-AB27-6F56683311BE}"/>
              </a:ext>
            </a:extLst>
          </p:cNvPr>
          <p:cNvPicPr>
            <a:picLocks noChangeAspect="1"/>
          </p:cNvPicPr>
          <p:nvPr/>
        </p:nvPicPr>
        <p:blipFill>
          <a:blip r:embed="rId2"/>
          <a:stretch>
            <a:fillRect/>
          </a:stretch>
        </p:blipFill>
        <p:spPr>
          <a:xfrm>
            <a:off x="6350" y="0"/>
            <a:ext cx="12179300" cy="6858000"/>
          </a:xfrm>
          <a:prstGeom prst="rect">
            <a:avLst/>
          </a:prstGeom>
        </p:spPr>
      </p:pic>
      <p:sp>
        <p:nvSpPr>
          <p:cNvPr id="2" name="Title 1">
            <a:extLst>
              <a:ext uri="{FF2B5EF4-FFF2-40B4-BE49-F238E27FC236}">
                <a16:creationId xmlns:a16="http://schemas.microsoft.com/office/drawing/2014/main" id="{4118CA7D-7C75-7644-A798-A6E62EBDC042}"/>
              </a:ext>
            </a:extLst>
          </p:cNvPr>
          <p:cNvSpPr>
            <a:spLocks noGrp="1"/>
          </p:cNvSpPr>
          <p:nvPr>
            <p:ph type="ctrTitle"/>
          </p:nvPr>
        </p:nvSpPr>
        <p:spPr>
          <a:xfrm>
            <a:off x="1524000" y="1292771"/>
            <a:ext cx="9144000" cy="1075449"/>
          </a:xfrm>
        </p:spPr>
        <p:txBody>
          <a:bodyPr anchor="b">
            <a:noAutofit/>
          </a:bodyPr>
          <a:lstStyle>
            <a:lvl1pPr algn="ctr">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0C7A4C2-9669-9D4A-8E4C-F2B2CC09D65F}"/>
              </a:ext>
            </a:extLst>
          </p:cNvPr>
          <p:cNvSpPr>
            <a:spLocks noGrp="1"/>
          </p:cNvSpPr>
          <p:nvPr>
            <p:ph type="subTitle" idx="1"/>
          </p:nvPr>
        </p:nvSpPr>
        <p:spPr>
          <a:xfrm>
            <a:off x="1524000" y="2388333"/>
            <a:ext cx="9144000" cy="626034"/>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8308B1DF-00C9-9FC0-6E45-AAC6B78D4495}"/>
              </a:ext>
            </a:extLst>
          </p:cNvPr>
          <p:cNvPicPr>
            <a:picLocks noChangeAspect="1"/>
          </p:cNvPicPr>
          <p:nvPr/>
        </p:nvPicPr>
        <p:blipFill>
          <a:blip r:embed="rId3"/>
          <a:srcRect/>
          <a:stretch/>
        </p:blipFill>
        <p:spPr>
          <a:xfrm>
            <a:off x="4410623" y="555009"/>
            <a:ext cx="3370754" cy="589506"/>
          </a:xfrm>
          <a:prstGeom prst="rect">
            <a:avLst/>
          </a:prstGeom>
        </p:spPr>
      </p:pic>
    </p:spTree>
    <p:extLst>
      <p:ext uri="{BB962C8B-B14F-4D97-AF65-F5344CB8AC3E}">
        <p14:creationId xmlns:p14="http://schemas.microsoft.com/office/powerpoint/2010/main" val="397455076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C5B0793-3BF0-E14D-BB90-43EF19044AA1}"/>
              </a:ext>
            </a:extLst>
          </p:cNvPr>
          <p:cNvSpPr/>
          <p:nvPr/>
        </p:nvSpPr>
        <p:spPr>
          <a:xfrm>
            <a:off x="0" y="6907"/>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Graphical user interface, website&#10;&#10;Description automatically generated">
            <a:extLst>
              <a:ext uri="{FF2B5EF4-FFF2-40B4-BE49-F238E27FC236}">
                <a16:creationId xmlns:a16="http://schemas.microsoft.com/office/drawing/2014/main" id="{BC7A4DED-616F-604A-9ADB-B22E40BB22F5}"/>
              </a:ext>
            </a:extLst>
          </p:cNvPr>
          <p:cNvPicPr>
            <a:picLocks noChangeAspect="1"/>
          </p:cNvPicPr>
          <p:nvPr/>
        </p:nvPicPr>
        <p:blipFill rotWithShape="1">
          <a:blip r:embed="rId2"/>
          <a:srcRect t="56252" b="8691"/>
          <a:stretch/>
        </p:blipFill>
        <p:spPr>
          <a:xfrm>
            <a:off x="1524" y="4453812"/>
            <a:ext cx="12188952" cy="2406093"/>
          </a:xfrm>
          <a:prstGeom prst="rect">
            <a:avLst/>
          </a:prstGeom>
        </p:spPr>
      </p:pic>
      <p:sp>
        <p:nvSpPr>
          <p:cNvPr id="8" name="Rectangle 7">
            <a:extLst>
              <a:ext uri="{FF2B5EF4-FFF2-40B4-BE49-F238E27FC236}">
                <a16:creationId xmlns:a16="http://schemas.microsoft.com/office/drawing/2014/main" id="{42F9E614-9211-3A41-9CA9-DE4DE2D830AD}"/>
              </a:ext>
            </a:extLst>
          </p:cNvPr>
          <p:cNvSpPr/>
          <p:nvPr/>
        </p:nvSpPr>
        <p:spPr>
          <a:xfrm>
            <a:off x="1524" y="4453812"/>
            <a:ext cx="12188952" cy="2404188"/>
          </a:xfrm>
          <a:prstGeom prst="rect">
            <a:avLst/>
          </a:prstGeom>
          <a:solidFill>
            <a:schemeClr val="accent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FE248F9-D7BE-8645-921D-9F4080BDDC20}"/>
              </a:ext>
            </a:extLst>
          </p:cNvPr>
          <p:cNvSpPr>
            <a:spLocks noGrp="1"/>
          </p:cNvSpPr>
          <p:nvPr>
            <p:ph type="title"/>
          </p:nvPr>
        </p:nvSpPr>
        <p:spPr>
          <a:xfrm>
            <a:off x="831850" y="356395"/>
            <a:ext cx="10515600" cy="2852737"/>
          </a:xfrm>
        </p:spPr>
        <p:txBody>
          <a:bodyPr anchor="b">
            <a:normAutofit/>
          </a:bodyPr>
          <a:lstStyle>
            <a:lvl1pPr>
              <a:defRPr sz="4800">
                <a:solidFill>
                  <a:schemeClr val="tx2"/>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2F14D2D-0841-0F49-AFAF-0C4F138BE953}"/>
              </a:ext>
            </a:extLst>
          </p:cNvPr>
          <p:cNvSpPr>
            <a:spLocks noGrp="1"/>
          </p:cNvSpPr>
          <p:nvPr>
            <p:ph type="body" idx="1"/>
          </p:nvPr>
        </p:nvSpPr>
        <p:spPr>
          <a:xfrm>
            <a:off x="831850" y="3236120"/>
            <a:ext cx="10515600" cy="332399"/>
          </a:xfrm>
        </p:spPr>
        <p:txBody>
          <a:bodyPr/>
          <a:lstStyle>
            <a:lvl1pPr marL="0" indent="0">
              <a:buNone/>
              <a:defRPr sz="24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60E45EF6-5167-9041-BF59-652DDB18E5D0}"/>
              </a:ext>
            </a:extLst>
          </p:cNvPr>
          <p:cNvSpPr>
            <a:spLocks noGrp="1"/>
          </p:cNvSpPr>
          <p:nvPr>
            <p:ph type="ftr" sz="quarter" idx="11"/>
          </p:nvPr>
        </p:nvSpPr>
        <p:spPr/>
        <p:txBody>
          <a:bodyPr/>
          <a:lstStyle>
            <a:lvl1pPr>
              <a:defRPr>
                <a:solidFill>
                  <a:schemeClr val="bg1"/>
                </a:solidFill>
              </a:defRPr>
            </a:lvl1pPr>
          </a:lstStyle>
          <a:p>
            <a:r>
              <a:rPr lang="en-US" dirty="0">
                <a:solidFill>
                  <a:prstClr val="white"/>
                </a:solidFill>
                <a:cs typeface="Arial" charset="0"/>
              </a:rPr>
              <a:t>© GoldSim Technology Group LLC, 2024</a:t>
            </a:r>
            <a:endParaRPr lang="en-US" cap="none" dirty="0">
              <a:solidFill>
                <a:prstClr val="white"/>
              </a:solidFill>
              <a:cs typeface="Arial" charset="0"/>
            </a:endParaRPr>
          </a:p>
        </p:txBody>
      </p:sp>
      <p:sp>
        <p:nvSpPr>
          <p:cNvPr id="6" name="Slide Number Placeholder 5">
            <a:extLst>
              <a:ext uri="{FF2B5EF4-FFF2-40B4-BE49-F238E27FC236}">
                <a16:creationId xmlns:a16="http://schemas.microsoft.com/office/drawing/2014/main" id="{B7E80D8A-9D96-3D4B-8091-8869EE7C7F1A}"/>
              </a:ext>
            </a:extLst>
          </p:cNvPr>
          <p:cNvSpPr>
            <a:spLocks noGrp="1"/>
          </p:cNvSpPr>
          <p:nvPr>
            <p:ph type="sldNum" sz="quarter" idx="12"/>
          </p:nvPr>
        </p:nvSpPr>
        <p:spPr/>
        <p:txBody>
          <a:bodyPr/>
          <a:lstStyle>
            <a:lvl1pPr>
              <a:defRPr>
                <a:solidFill>
                  <a:schemeClr val="bg1"/>
                </a:solidFill>
              </a:defRPr>
            </a:lvl1pPr>
          </a:lstStyle>
          <a:p>
            <a:fld id="{0F6176D9-9DE5-4AC3-A5DD-5686A4C85902}" type="slidenum">
              <a:rPr lang="en-US" smtClean="0"/>
              <a:pPr/>
              <a:t>‹#›</a:t>
            </a:fld>
            <a:endParaRPr lang="en-US"/>
          </a:p>
        </p:txBody>
      </p:sp>
      <p:pic>
        <p:nvPicPr>
          <p:cNvPr id="11" name="Picture 10">
            <a:extLst>
              <a:ext uri="{FF2B5EF4-FFF2-40B4-BE49-F238E27FC236}">
                <a16:creationId xmlns:a16="http://schemas.microsoft.com/office/drawing/2014/main" id="{9A99DA44-42CB-54DB-6CB9-B7C25D18D93E}"/>
              </a:ext>
            </a:extLst>
          </p:cNvPr>
          <p:cNvPicPr>
            <a:picLocks noChangeAspect="1"/>
          </p:cNvPicPr>
          <p:nvPr/>
        </p:nvPicPr>
        <p:blipFill>
          <a:blip r:embed="rId3"/>
          <a:srcRect/>
          <a:stretch/>
        </p:blipFill>
        <p:spPr>
          <a:xfrm>
            <a:off x="9778893" y="6356349"/>
            <a:ext cx="1568557" cy="274320"/>
          </a:xfrm>
          <a:prstGeom prst="rect">
            <a:avLst/>
          </a:prstGeom>
        </p:spPr>
      </p:pic>
      <p:pic>
        <p:nvPicPr>
          <p:cNvPr id="13" name="Picture 12">
            <a:extLst>
              <a:ext uri="{FF2B5EF4-FFF2-40B4-BE49-F238E27FC236}">
                <a16:creationId xmlns:a16="http://schemas.microsoft.com/office/drawing/2014/main" id="{6EF66B20-61AE-E570-76B1-944F6714B5F3}"/>
              </a:ext>
            </a:extLst>
          </p:cNvPr>
          <p:cNvPicPr>
            <a:picLocks noChangeAspect="1"/>
          </p:cNvPicPr>
          <p:nvPr/>
        </p:nvPicPr>
        <p:blipFill>
          <a:blip r:embed="rId4"/>
          <a:srcRect/>
          <a:stretch/>
        </p:blipFill>
        <p:spPr>
          <a:xfrm rot="5400000">
            <a:off x="5586476" y="-2150569"/>
            <a:ext cx="1016000" cy="12188952"/>
          </a:xfrm>
          <a:prstGeom prst="rect">
            <a:avLst/>
          </a:prstGeom>
        </p:spPr>
      </p:pic>
    </p:spTree>
    <p:extLst>
      <p:ext uri="{BB962C8B-B14F-4D97-AF65-F5344CB8AC3E}">
        <p14:creationId xmlns:p14="http://schemas.microsoft.com/office/powerpoint/2010/main" val="1768519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2BD72-F941-A14E-97BD-32E59E8327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AAEA8D-C5D3-7542-90D0-CD9253FD4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E9A14AA1-387B-0E4F-9ADB-44B1D1B3A700}"/>
              </a:ext>
            </a:extLst>
          </p:cNvPr>
          <p:cNvSpPr>
            <a:spLocks noGrp="1"/>
          </p:cNvSpPr>
          <p:nvPr>
            <p:ph type="ftr" sz="quarter" idx="11"/>
          </p:nvPr>
        </p:nvSpPr>
        <p:spPr/>
        <p:txBody>
          <a:bodyPr/>
          <a:lstStyle>
            <a:lvl1pPr>
              <a:defRPr sz="900">
                <a:latin typeface="Aptos" panose="020B0004020202020204" pitchFamily="34" charset="0"/>
              </a:defRPr>
            </a:lvl1pPr>
          </a:lstStyle>
          <a:p>
            <a:r>
              <a:rPr lang="en-US"/>
              <a:t>© GoldSim Technology Group LLC, 2024</a:t>
            </a:r>
            <a:endParaRPr lang="en-US" dirty="0"/>
          </a:p>
        </p:txBody>
      </p:sp>
      <p:sp>
        <p:nvSpPr>
          <p:cNvPr id="6" name="Slide Number Placeholder 5">
            <a:extLst>
              <a:ext uri="{FF2B5EF4-FFF2-40B4-BE49-F238E27FC236}">
                <a16:creationId xmlns:a16="http://schemas.microsoft.com/office/drawing/2014/main" id="{619FCA62-BBDE-BF45-AE3B-4BD555C3B8CA}"/>
              </a:ext>
            </a:extLst>
          </p:cNvPr>
          <p:cNvSpPr>
            <a:spLocks noGrp="1"/>
          </p:cNvSpPr>
          <p:nvPr>
            <p:ph type="sldNum" sz="quarter" idx="12"/>
          </p:nvPr>
        </p:nvSpPr>
        <p:spPr/>
        <p:txBody>
          <a:bodyPr/>
          <a:lstStyle>
            <a:lvl1pPr>
              <a:defRPr>
                <a:latin typeface="Aptos" panose="020B0004020202020204" pitchFamily="34" charset="0"/>
              </a:defRPr>
            </a:lvl1pPr>
          </a:lstStyle>
          <a:p>
            <a:fld id="{0F6176D9-9DE5-4AC3-A5DD-5686A4C85902}" type="slidenum">
              <a:rPr lang="en-US" smtClean="0"/>
              <a:pPr/>
              <a:t>‹#›</a:t>
            </a:fld>
            <a:endParaRPr lang="en-US"/>
          </a:p>
        </p:txBody>
      </p:sp>
    </p:spTree>
    <p:extLst>
      <p:ext uri="{BB962C8B-B14F-4D97-AF65-F5344CB8AC3E}">
        <p14:creationId xmlns:p14="http://schemas.microsoft.com/office/powerpoint/2010/main" val="395657465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EB5AA-B54C-9C4F-920B-14EEE5A35E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E93EE-E2F4-8A4C-AC67-47D37AF2A30D}"/>
              </a:ext>
            </a:extLst>
          </p:cNvPr>
          <p:cNvSpPr>
            <a:spLocks noGrp="1"/>
          </p:cNvSpPr>
          <p:nvPr>
            <p:ph sz="half" idx="1"/>
          </p:nvPr>
        </p:nvSpPr>
        <p:spPr>
          <a:xfrm>
            <a:off x="505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05EAAAE-7472-3F47-A9D1-75CA1D09B192}"/>
              </a:ext>
            </a:extLst>
          </p:cNvPr>
          <p:cNvSpPr>
            <a:spLocks noGrp="1"/>
          </p:cNvSpPr>
          <p:nvPr>
            <p:ph sz="half" idx="2"/>
          </p:nvPr>
        </p:nvSpPr>
        <p:spPr>
          <a:xfrm>
            <a:off x="5839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7F54E21-3CCA-1044-AADE-E2D2BD7FF443}"/>
              </a:ext>
            </a:extLst>
          </p:cNvPr>
          <p:cNvSpPr>
            <a:spLocks noGrp="1"/>
          </p:cNvSpPr>
          <p:nvPr>
            <p:ph type="ftr" sz="quarter" idx="11"/>
          </p:nvPr>
        </p:nvSpPr>
        <p:spPr/>
        <p:txBody>
          <a:bodyPr/>
          <a:lstStyle/>
          <a:p>
            <a:r>
              <a:rPr lang="en-US"/>
              <a:t>© GoldSim Technology Group LLC, 2024</a:t>
            </a:r>
          </a:p>
        </p:txBody>
      </p:sp>
      <p:sp>
        <p:nvSpPr>
          <p:cNvPr id="7" name="Slide Number Placeholder 6">
            <a:extLst>
              <a:ext uri="{FF2B5EF4-FFF2-40B4-BE49-F238E27FC236}">
                <a16:creationId xmlns:a16="http://schemas.microsoft.com/office/drawing/2014/main" id="{B209D2A4-B005-6C45-8FBD-CE0E23924CCD}"/>
              </a:ext>
            </a:extLst>
          </p:cNvPr>
          <p:cNvSpPr>
            <a:spLocks noGrp="1"/>
          </p:cNvSpPr>
          <p:nvPr>
            <p:ph type="sldNum" sz="quarter" idx="12"/>
          </p:nvPr>
        </p:nvSpPr>
        <p:spPr/>
        <p:txBody>
          <a:bodyPr/>
          <a:lstStyle/>
          <a:p>
            <a:fld id="{0F6176D9-9DE5-4AC3-A5DD-5686A4C85902}" type="slidenum">
              <a:rPr lang="en-US" smtClean="0"/>
              <a:pPr/>
              <a:t>‹#›</a:t>
            </a:fld>
            <a:endParaRPr lang="en-US"/>
          </a:p>
        </p:txBody>
      </p:sp>
    </p:spTree>
    <p:extLst>
      <p:ext uri="{BB962C8B-B14F-4D97-AF65-F5344CB8AC3E}">
        <p14:creationId xmlns:p14="http://schemas.microsoft.com/office/powerpoint/2010/main" val="338829028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47F15-9B9A-EA40-8B40-2073B784B59D}"/>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ADB7568F-1006-1447-B114-B401136C8A5B}"/>
              </a:ext>
            </a:extLst>
          </p:cNvPr>
          <p:cNvSpPr>
            <a:spLocks noGrp="1"/>
          </p:cNvSpPr>
          <p:nvPr>
            <p:ph type="ftr" sz="quarter" idx="11"/>
          </p:nvPr>
        </p:nvSpPr>
        <p:spPr/>
        <p:txBody>
          <a:bodyPr/>
          <a:lstStyle/>
          <a:p>
            <a:r>
              <a:rPr lang="en-US"/>
              <a:t>© GoldSim Technology Group LLC, 2024</a:t>
            </a:r>
          </a:p>
        </p:txBody>
      </p:sp>
      <p:sp>
        <p:nvSpPr>
          <p:cNvPr id="5" name="Slide Number Placeholder 4">
            <a:extLst>
              <a:ext uri="{FF2B5EF4-FFF2-40B4-BE49-F238E27FC236}">
                <a16:creationId xmlns:a16="http://schemas.microsoft.com/office/drawing/2014/main" id="{7000B513-0CF1-8944-AE8F-C0EF62F096BF}"/>
              </a:ext>
            </a:extLst>
          </p:cNvPr>
          <p:cNvSpPr>
            <a:spLocks noGrp="1"/>
          </p:cNvSpPr>
          <p:nvPr>
            <p:ph type="sldNum" sz="quarter" idx="12"/>
          </p:nvPr>
        </p:nvSpPr>
        <p:spPr/>
        <p:txBody>
          <a:bodyPr/>
          <a:lstStyle/>
          <a:p>
            <a:fld id="{0F6176D9-9DE5-4AC3-A5DD-5686A4C85902}" type="slidenum">
              <a:rPr lang="en-US" smtClean="0"/>
              <a:pPr/>
              <a:t>‹#›</a:t>
            </a:fld>
            <a:endParaRPr lang="en-US"/>
          </a:p>
        </p:txBody>
      </p:sp>
    </p:spTree>
    <p:extLst>
      <p:ext uri="{BB962C8B-B14F-4D97-AF65-F5344CB8AC3E}">
        <p14:creationId xmlns:p14="http://schemas.microsoft.com/office/powerpoint/2010/main" val="93394546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F91DFC9-5333-F941-A29E-96D7F90EF0B9}"/>
              </a:ext>
            </a:extLst>
          </p:cNvPr>
          <p:cNvSpPr>
            <a:spLocks noGrp="1"/>
          </p:cNvSpPr>
          <p:nvPr>
            <p:ph type="ftr" sz="quarter" idx="11"/>
          </p:nvPr>
        </p:nvSpPr>
        <p:spPr/>
        <p:txBody>
          <a:bodyPr/>
          <a:lstStyle/>
          <a:p>
            <a:r>
              <a:rPr lang="en-US">
                <a:solidFill>
                  <a:prstClr val="white"/>
                </a:solidFill>
                <a:cs typeface="Arial" charset="0"/>
              </a:rPr>
              <a:t>© GoldSim Technology Group LLC, 2024</a:t>
            </a:r>
            <a:endParaRPr lang="en-US" cap="none" dirty="0">
              <a:solidFill>
                <a:prstClr val="white"/>
              </a:solidFill>
              <a:cs typeface="Arial" charset="0"/>
            </a:endParaRPr>
          </a:p>
        </p:txBody>
      </p:sp>
      <p:sp>
        <p:nvSpPr>
          <p:cNvPr id="4" name="Slide Number Placeholder 3">
            <a:extLst>
              <a:ext uri="{FF2B5EF4-FFF2-40B4-BE49-F238E27FC236}">
                <a16:creationId xmlns:a16="http://schemas.microsoft.com/office/drawing/2014/main" id="{6147B2E8-7C5C-3746-84F9-55744362F82F}"/>
              </a:ext>
            </a:extLst>
          </p:cNvPr>
          <p:cNvSpPr>
            <a:spLocks noGrp="1"/>
          </p:cNvSpPr>
          <p:nvPr>
            <p:ph type="sldNum" sz="quarter" idx="12"/>
          </p:nvPr>
        </p:nvSpPr>
        <p:spPr/>
        <p:txBody>
          <a:bodyPr/>
          <a:lstStyle/>
          <a:p>
            <a:fld id="{0F6176D9-9DE5-4AC3-A5DD-5686A4C85902}" type="slidenum">
              <a:rPr lang="en-US" smtClean="0"/>
              <a:pPr/>
              <a:t>‹#›</a:t>
            </a:fld>
            <a:endParaRPr lang="en-US"/>
          </a:p>
        </p:txBody>
      </p:sp>
    </p:spTree>
    <p:extLst>
      <p:ext uri="{BB962C8B-B14F-4D97-AF65-F5344CB8AC3E}">
        <p14:creationId xmlns:p14="http://schemas.microsoft.com/office/powerpoint/2010/main" val="27220463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r>
              <a:rPr lang="en-US"/>
              <a:t>© GoldSim Technology Group LLC, 2024</a:t>
            </a:r>
          </a:p>
        </p:txBody>
      </p:sp>
      <p:sp>
        <p:nvSpPr>
          <p:cNvPr id="7" name="Slide Number Placeholder 6"/>
          <p:cNvSpPr>
            <a:spLocks noGrp="1"/>
          </p:cNvSpPr>
          <p:nvPr>
            <p:ph type="sldNum" sz="quarter" idx="12"/>
          </p:nvPr>
        </p:nvSpPr>
        <p:spPr/>
        <p:txBody>
          <a:bodyPr/>
          <a:lstStyle/>
          <a:p>
            <a:fld id="{0F6176D9-9DE5-4AC3-A5DD-5686A4C85902}" type="slidenum">
              <a:rPr lang="en-US" smtClean="0"/>
              <a:pPr/>
              <a:t>‹#›</a:t>
            </a:fld>
            <a:endParaRPr lang="en-US"/>
          </a:p>
        </p:txBody>
      </p:sp>
    </p:spTree>
    <p:extLst>
      <p:ext uri="{BB962C8B-B14F-4D97-AF65-F5344CB8AC3E}">
        <p14:creationId xmlns:p14="http://schemas.microsoft.com/office/powerpoint/2010/main" val="2942096210"/>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65A134E-23F4-6D97-FD74-8E3CC7E4E3CB}"/>
              </a:ext>
            </a:extLst>
          </p:cNvPr>
          <p:cNvPicPr>
            <a:picLocks noChangeAspect="1"/>
          </p:cNvPicPr>
          <p:nvPr/>
        </p:nvPicPr>
        <p:blipFill>
          <a:blip r:embed="rId9"/>
          <a:srcRect/>
          <a:stretch/>
        </p:blipFill>
        <p:spPr>
          <a:xfrm>
            <a:off x="11176000" y="0"/>
            <a:ext cx="1016000" cy="6858000"/>
          </a:xfrm>
          <a:prstGeom prst="rect">
            <a:avLst/>
          </a:prstGeom>
        </p:spPr>
      </p:pic>
      <p:sp>
        <p:nvSpPr>
          <p:cNvPr id="2" name="Title Placeholder 1">
            <a:extLst>
              <a:ext uri="{FF2B5EF4-FFF2-40B4-BE49-F238E27FC236}">
                <a16:creationId xmlns:a16="http://schemas.microsoft.com/office/drawing/2014/main" id="{F3C8089D-E8EC-1849-B6D5-4AD090952DEE}"/>
              </a:ext>
            </a:extLst>
          </p:cNvPr>
          <p:cNvSpPr>
            <a:spLocks noGrp="1"/>
          </p:cNvSpPr>
          <p:nvPr>
            <p:ph type="title"/>
          </p:nvPr>
        </p:nvSpPr>
        <p:spPr>
          <a:xfrm>
            <a:off x="505286" y="365125"/>
            <a:ext cx="10515600" cy="1325563"/>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B8BD129-3E04-954E-9364-8C60B7173F2D}"/>
              </a:ext>
            </a:extLst>
          </p:cNvPr>
          <p:cNvSpPr>
            <a:spLocks noGrp="1"/>
          </p:cNvSpPr>
          <p:nvPr>
            <p:ph type="body" idx="1"/>
          </p:nvPr>
        </p:nvSpPr>
        <p:spPr>
          <a:xfrm>
            <a:off x="505286" y="1825625"/>
            <a:ext cx="10515600" cy="1587550"/>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DE72A347-883D-984D-B08A-4C9EBA09688B}"/>
              </a:ext>
            </a:extLst>
          </p:cNvPr>
          <p:cNvSpPr>
            <a:spLocks noGrp="1"/>
          </p:cNvSpPr>
          <p:nvPr>
            <p:ph type="ftr" sz="quarter" idx="3"/>
          </p:nvPr>
        </p:nvSpPr>
        <p:spPr>
          <a:xfrm>
            <a:off x="228600" y="6324600"/>
            <a:ext cx="4114800" cy="365125"/>
          </a:xfrm>
          <a:prstGeom prst="rect">
            <a:avLst/>
          </a:prstGeom>
        </p:spPr>
        <p:txBody>
          <a:bodyPr vert="horz" lIns="0" tIns="0" rIns="0" bIns="0" rtlCol="0" anchor="ctr"/>
          <a:lstStyle>
            <a:lvl1pPr algn="l">
              <a:defRPr sz="900">
                <a:solidFill>
                  <a:schemeClr val="tx1"/>
                </a:solidFill>
                <a:latin typeface="Aptos" panose="020B0004020202020204" pitchFamily="34" charset="0"/>
              </a:defRPr>
            </a:lvl1pPr>
          </a:lstStyle>
          <a:p>
            <a:r>
              <a:rPr lang="en-US" dirty="0">
                <a:cs typeface="Arial" charset="0"/>
              </a:rPr>
              <a:t>© GoldSim Technology Group LLC, 2024</a:t>
            </a:r>
          </a:p>
        </p:txBody>
      </p:sp>
      <p:sp>
        <p:nvSpPr>
          <p:cNvPr id="6" name="Slide Number Placeholder 5">
            <a:extLst>
              <a:ext uri="{FF2B5EF4-FFF2-40B4-BE49-F238E27FC236}">
                <a16:creationId xmlns:a16="http://schemas.microsoft.com/office/drawing/2014/main" id="{D03A949F-686D-0F4D-8D75-7FD63B298394}"/>
              </a:ext>
            </a:extLst>
          </p:cNvPr>
          <p:cNvSpPr>
            <a:spLocks noGrp="1"/>
          </p:cNvSpPr>
          <p:nvPr>
            <p:ph type="sldNum" sz="quarter" idx="4"/>
          </p:nvPr>
        </p:nvSpPr>
        <p:spPr>
          <a:xfrm>
            <a:off x="11502520" y="6356350"/>
            <a:ext cx="517109" cy="365125"/>
          </a:xfrm>
          <a:prstGeom prst="rect">
            <a:avLst/>
          </a:prstGeom>
        </p:spPr>
        <p:txBody>
          <a:bodyPr vert="horz" lIns="0" tIns="0" rIns="0" bIns="0" rtlCol="0" anchor="ctr"/>
          <a:lstStyle>
            <a:lvl1pPr algn="ctr">
              <a:defRPr sz="1200">
                <a:solidFill>
                  <a:schemeClr val="tx1"/>
                </a:solidFill>
              </a:defRPr>
            </a:lvl1pPr>
          </a:lstStyle>
          <a:p>
            <a:fld id="{0F6176D9-9DE5-4AC3-A5DD-5686A4C85902}" type="slidenum">
              <a:rPr lang="en-US" smtClean="0"/>
              <a:pPr/>
              <a:t>‹#›</a:t>
            </a:fld>
            <a:endParaRPr lang="en-US"/>
          </a:p>
        </p:txBody>
      </p:sp>
      <p:pic>
        <p:nvPicPr>
          <p:cNvPr id="9" name="Picture 8">
            <a:extLst>
              <a:ext uri="{FF2B5EF4-FFF2-40B4-BE49-F238E27FC236}">
                <a16:creationId xmlns:a16="http://schemas.microsoft.com/office/drawing/2014/main" id="{B2079EEF-E3A2-E5B9-194D-CF614A8A1BE9}"/>
              </a:ext>
            </a:extLst>
          </p:cNvPr>
          <p:cNvPicPr>
            <a:picLocks noChangeAspect="1"/>
          </p:cNvPicPr>
          <p:nvPr/>
        </p:nvPicPr>
        <p:blipFill>
          <a:blip r:embed="rId10"/>
          <a:srcRect/>
          <a:stretch/>
        </p:blipFill>
        <p:spPr>
          <a:xfrm>
            <a:off x="9780517" y="6355715"/>
            <a:ext cx="1568553" cy="274320"/>
          </a:xfrm>
          <a:prstGeom prst="rect">
            <a:avLst/>
          </a:prstGeom>
        </p:spPr>
      </p:pic>
    </p:spTree>
    <p:extLst>
      <p:ext uri="{BB962C8B-B14F-4D97-AF65-F5344CB8AC3E}">
        <p14:creationId xmlns:p14="http://schemas.microsoft.com/office/powerpoint/2010/main" val="3484838981"/>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Lst>
  <p:transition>
    <p:wipe dir="r"/>
  </p:transition>
  <p:hf sldNum="0" hdr="0" dt="0"/>
  <p:txStyles>
    <p:titleStyle>
      <a:lvl1pPr algn="l" defTabSz="914400" rtl="0" eaLnBrk="1" latinLnBrk="0" hangingPunct="1">
        <a:lnSpc>
          <a:spcPct val="90000"/>
        </a:lnSpc>
        <a:spcBef>
          <a:spcPct val="0"/>
        </a:spcBef>
        <a:buNone/>
        <a:defRPr sz="4400" kern="1200">
          <a:solidFill>
            <a:schemeClr val="accent2"/>
          </a:solidFill>
          <a:latin typeface="Aptos ExtraBold"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Clr>
          <a:schemeClr val="tx2"/>
        </a:buClr>
        <a:buFont typeface="Arial" panose="020B0604020202020204" pitchFamily="34" charset="0"/>
        <a:buChar char="•"/>
        <a:defRPr sz="2400" kern="1200">
          <a:solidFill>
            <a:schemeClr val="tx1"/>
          </a:solidFill>
          <a:latin typeface="Aptos" panose="020B0004020202020204" pitchFamily="34" charset="0"/>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Aptos" panose="020B0004020202020204" pitchFamily="34" charset="0"/>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Aptos" panose="020B0004020202020204" pitchFamily="34" charset="0"/>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600" kern="1200">
          <a:solidFill>
            <a:schemeClr val="tx1"/>
          </a:solidFill>
          <a:latin typeface="Aptos" panose="020B0004020202020204" pitchFamily="34" charset="0"/>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400" kern="1200">
          <a:solidFill>
            <a:schemeClr val="tx1"/>
          </a:solidFill>
          <a:latin typeface="Aptos"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t="-27000" r="-7000" b="27000"/>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600200" y="1447800"/>
            <a:ext cx="9144000" cy="1075449"/>
          </a:xfrm>
        </p:spPr>
        <p:txBody>
          <a:bodyPr/>
          <a:lstStyle/>
          <a:p>
            <a:pPr algn="ctr"/>
            <a:r>
              <a:rPr lang="en-US" dirty="0"/>
              <a:t>Advanced Radionuclide Transport Modeling Concepts</a:t>
            </a:r>
          </a:p>
        </p:txBody>
      </p:sp>
      <p:sp>
        <p:nvSpPr>
          <p:cNvPr id="5" name="Text Placeholder 4"/>
          <p:cNvSpPr>
            <a:spLocks noGrp="1"/>
          </p:cNvSpPr>
          <p:nvPr>
            <p:ph type="subTitle" idx="1"/>
          </p:nvPr>
        </p:nvSpPr>
        <p:spPr>
          <a:xfrm>
            <a:off x="1447800" y="2743200"/>
            <a:ext cx="9144000" cy="626034"/>
          </a:xfrm>
        </p:spPr>
        <p:txBody>
          <a:bodyPr>
            <a:normAutofit/>
          </a:bodyPr>
          <a:lstStyle/>
          <a:p>
            <a:r>
              <a:rPr lang="en-US" dirty="0"/>
              <a:t>Rick Kossik</a:t>
            </a:r>
          </a:p>
        </p:txBody>
      </p:sp>
      <p:sp>
        <p:nvSpPr>
          <p:cNvPr id="2" name="Footer Placeholder 1">
            <a:extLst>
              <a:ext uri="{FF2B5EF4-FFF2-40B4-BE49-F238E27FC236}">
                <a16:creationId xmlns:a16="http://schemas.microsoft.com/office/drawing/2014/main" id="{3F78D86B-1410-405F-067F-539110E55583}"/>
              </a:ext>
            </a:extLst>
          </p:cNvPr>
          <p:cNvSpPr>
            <a:spLocks noGrp="1"/>
          </p:cNvSpPr>
          <p:nvPr>
            <p:ph type="ftr" sz="quarter" idx="4294967295"/>
          </p:nvPr>
        </p:nvSpPr>
        <p:spPr>
          <a:xfrm>
            <a:off x="0" y="6324600"/>
            <a:ext cx="4114800" cy="365125"/>
          </a:xfrm>
        </p:spPr>
        <p:txBody>
          <a:bodyPr/>
          <a:lstStyle/>
          <a:p>
            <a:endParaRPr lang="en-US" dirty="0"/>
          </a:p>
        </p:txBody>
      </p:sp>
    </p:spTree>
    <p:extLst>
      <p:ext uri="{BB962C8B-B14F-4D97-AF65-F5344CB8AC3E}">
        <p14:creationId xmlns:p14="http://schemas.microsoft.com/office/powerpoint/2010/main" val="3721343517"/>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686800" cy="838200"/>
          </a:xfrm>
        </p:spPr>
        <p:txBody>
          <a:bodyPr>
            <a:normAutofit/>
          </a:bodyPr>
          <a:lstStyle/>
          <a:p>
            <a:r>
              <a:rPr lang="en-US" altLang="en-US" dirty="0"/>
              <a:t>Degradation of Waste Matrix</a:t>
            </a:r>
          </a:p>
        </p:txBody>
      </p:sp>
      <p:sp>
        <p:nvSpPr>
          <p:cNvPr id="3" name="Content Placeholder 2"/>
          <p:cNvSpPr>
            <a:spLocks noGrp="1"/>
          </p:cNvSpPr>
          <p:nvPr>
            <p:ph idx="1"/>
          </p:nvPr>
        </p:nvSpPr>
        <p:spPr>
          <a:xfrm>
            <a:off x="685800" y="1288943"/>
            <a:ext cx="9095423" cy="5030894"/>
          </a:xfrm>
        </p:spPr>
        <p:txBody>
          <a:bodyPr>
            <a:normAutofit/>
          </a:bodyPr>
          <a:lstStyle/>
          <a:p>
            <a:r>
              <a:rPr lang="en-US" altLang="en-US" sz="2400" dirty="0">
                <a:solidFill>
                  <a:schemeClr val="tx1"/>
                </a:solidFill>
              </a:rPr>
              <a:t>If inventory is specified to be bound within a waste matrix:</a:t>
            </a:r>
          </a:p>
          <a:p>
            <a:pPr marL="637096" lvl="1" indent="-344488">
              <a:buFont typeface="Arial" panose="020B0604020202020204" pitchFamily="34" charset="0"/>
              <a:buChar char="•"/>
            </a:pPr>
            <a:r>
              <a:rPr lang="en-US" altLang="en-US" sz="2200" dirty="0">
                <a:solidFill>
                  <a:schemeClr val="tx1"/>
                </a:solidFill>
              </a:rPr>
              <a:t>Species mass is exposed </a:t>
            </a:r>
            <a:r>
              <a:rPr lang="en-US" altLang="en-US" sz="2200" dirty="0">
                <a:solidFill>
                  <a:srgbClr val="FF0000"/>
                </a:solidFill>
              </a:rPr>
              <a:t>congruently</a:t>
            </a:r>
            <a:r>
              <a:rPr lang="en-US" altLang="en-US" sz="2200" dirty="0">
                <a:solidFill>
                  <a:schemeClr val="tx1"/>
                </a:solidFill>
              </a:rPr>
              <a:t> with the degradation of the matrix. That is, mass is assumed to be uniformly distributed through the matrix, and the fraction of the mass that is released from the matrix is equal to the fraction of the matrix that has degraded.</a:t>
            </a:r>
          </a:p>
          <a:p>
            <a:pPr marL="637096" lvl="1" indent="-344488">
              <a:buFont typeface="Arial" panose="020B0604020202020204" pitchFamily="34" charset="0"/>
              <a:buChar char="•"/>
            </a:pPr>
            <a:r>
              <a:rPr lang="en-US" altLang="en-US" sz="2200" dirty="0">
                <a:solidFill>
                  <a:schemeClr val="tx1"/>
                </a:solidFill>
              </a:rPr>
              <a:t>Matrix degradation does no start until after any barriers have failed.</a:t>
            </a:r>
          </a:p>
          <a:p>
            <a:pPr marL="637096" lvl="1" indent="-344488">
              <a:buFont typeface="Arial" panose="020B0604020202020204" pitchFamily="34" charset="0"/>
              <a:buChar char="•"/>
            </a:pPr>
            <a:r>
              <a:rPr lang="en-US" altLang="en-US" sz="2200" dirty="0">
                <a:solidFill>
                  <a:schemeClr val="tx1"/>
                </a:solidFill>
              </a:rPr>
              <a:t>Matrix can degrade with a </a:t>
            </a:r>
            <a:r>
              <a:rPr lang="en-US" altLang="en-US" sz="2200" dirty="0">
                <a:solidFill>
                  <a:srgbClr val="FF0000"/>
                </a:solidFill>
              </a:rPr>
              <a:t>specified lifetime </a:t>
            </a:r>
            <a:r>
              <a:rPr lang="en-US" altLang="en-US" sz="2200" dirty="0">
                <a:solidFill>
                  <a:schemeClr val="tx1"/>
                </a:solidFill>
              </a:rPr>
              <a:t>or at a </a:t>
            </a:r>
            <a:r>
              <a:rPr lang="en-US" altLang="en-US" sz="2200" dirty="0">
                <a:solidFill>
                  <a:srgbClr val="FF0000"/>
                </a:solidFill>
              </a:rPr>
              <a:t>specified rate</a:t>
            </a:r>
            <a:r>
              <a:rPr lang="en-US" altLang="en-US" sz="2200" dirty="0">
                <a:solidFill>
                  <a:schemeClr val="tx1"/>
                </a:solidFill>
              </a:rPr>
              <a:t>.</a:t>
            </a:r>
          </a:p>
          <a:p>
            <a:pPr marL="637096" lvl="1" indent="-344488">
              <a:buFont typeface="Arial" panose="020B0604020202020204" pitchFamily="34" charset="0"/>
              <a:buChar char="•"/>
            </a:pPr>
            <a:r>
              <a:rPr lang="en-US" altLang="en-US" sz="2200" dirty="0">
                <a:solidFill>
                  <a:schemeClr val="tx1"/>
                </a:solidFill>
              </a:rPr>
              <a:t>There is also a third option (Congruent Dissolution) in which the inventory is bound in a matrix, and the matrix degrades based on solubility-limited dissolution of one of the species. </a:t>
            </a:r>
            <a:endParaRPr lang="en-US" dirty="0"/>
          </a:p>
        </p:txBody>
      </p:sp>
      <p:pic>
        <p:nvPicPr>
          <p:cNvPr id="2050" name="Picture 2">
            <a:extLst>
              <a:ext uri="{FF2B5EF4-FFF2-40B4-BE49-F238E27FC236}">
                <a16:creationId xmlns:a16="http://schemas.microsoft.com/office/drawing/2014/main" id="{66F774E0-8D85-441D-505E-EBB4C1CA4E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1" y="1905001"/>
            <a:ext cx="4505325" cy="3648075"/>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9D19C1FD-4358-2A54-6C1B-89A62912A3BE}"/>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80431052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50"/>
                                        </p:tgtEl>
                                        <p:attrNameLst>
                                          <p:attrName>style.visibility</p:attrName>
                                        </p:attrNameLst>
                                      </p:cBhvr>
                                      <p:to>
                                        <p:strVal val="visible"/>
                                      </p:to>
                                    </p:set>
                                    <p:animEffect transition="in" filter="fade">
                                      <p:cBhvr>
                                        <p:cTn id="27" dur="500"/>
                                        <p:tgtEl>
                                          <p:spTgt spid="2050"/>
                                        </p:tgtEl>
                                      </p:cBhvr>
                                    </p:animEffect>
                                  </p:childTnLst>
                                  <p:subTnLst>
                                    <p:set>
                                      <p:cBhvr override="childStyle">
                                        <p:cTn dur="1" fill="hold" display="0" masterRel="nextClick" afterEffect="1"/>
                                        <p:tgtEl>
                                          <p:spTgt spid="2050"/>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152400"/>
            <a:ext cx="8839200" cy="838200"/>
          </a:xfrm>
        </p:spPr>
        <p:txBody>
          <a:bodyPr>
            <a:normAutofit/>
          </a:bodyPr>
          <a:lstStyle/>
          <a:p>
            <a:r>
              <a:rPr lang="en-US" dirty="0"/>
              <a:t>Example: Matrix Degradation</a:t>
            </a:r>
          </a:p>
        </p:txBody>
      </p:sp>
      <p:sp>
        <p:nvSpPr>
          <p:cNvPr id="5" name="Content Placeholder 4"/>
          <p:cNvSpPr>
            <a:spLocks noGrp="1"/>
          </p:cNvSpPr>
          <p:nvPr>
            <p:ph idx="1"/>
          </p:nvPr>
        </p:nvSpPr>
        <p:spPr>
          <a:xfrm>
            <a:off x="533400" y="1295400"/>
            <a:ext cx="9753601" cy="4648200"/>
          </a:xfrm>
        </p:spPr>
        <p:txBody>
          <a:bodyPr>
            <a:normAutofit/>
          </a:bodyPr>
          <a:lstStyle/>
          <a:p>
            <a:pPr lvl="1">
              <a:buClr>
                <a:schemeClr val="tx2"/>
              </a:buClr>
            </a:pPr>
            <a:r>
              <a:rPr lang="en-US" sz="2400" dirty="0"/>
              <a:t>We will model a single package (a drum).</a:t>
            </a:r>
          </a:p>
          <a:p>
            <a:pPr lvl="2"/>
            <a:r>
              <a:rPr lang="en-US" sz="2000" dirty="0"/>
              <a:t>Uniform failure distribution (10 years)</a:t>
            </a:r>
          </a:p>
          <a:p>
            <a:pPr lvl="1">
              <a:buClr>
                <a:schemeClr val="tx2"/>
              </a:buClr>
            </a:pPr>
            <a:r>
              <a:rPr lang="en-US" sz="2400" dirty="0"/>
              <a:t>Three species:</a:t>
            </a:r>
          </a:p>
          <a:p>
            <a:pPr lvl="2"/>
            <a:r>
              <a:rPr lang="en-US" sz="2000" dirty="0"/>
              <a:t>X decays to Y (half-life of 5 years)</a:t>
            </a:r>
          </a:p>
          <a:p>
            <a:pPr lvl="2"/>
            <a:r>
              <a:rPr lang="en-US" sz="2000" dirty="0"/>
              <a:t>Y and Z do not decay</a:t>
            </a:r>
          </a:p>
          <a:p>
            <a:pPr lvl="2"/>
            <a:r>
              <a:rPr lang="en-US" sz="2000" dirty="0"/>
              <a:t>All three initially present at 100 g</a:t>
            </a:r>
          </a:p>
          <a:p>
            <a:pPr lvl="1">
              <a:buClr>
                <a:schemeClr val="tx2"/>
              </a:buClr>
            </a:pPr>
            <a:r>
              <a:rPr lang="en-US" sz="2400" dirty="0"/>
              <a:t>Matrix lifetime = 3 years</a:t>
            </a:r>
          </a:p>
          <a:p>
            <a:pPr lvl="1"/>
            <a:endParaRPr lang="en-US" sz="2400" dirty="0">
              <a:latin typeface="+mj-lt"/>
            </a:endParaRPr>
          </a:p>
          <a:p>
            <a:pPr lvl="1"/>
            <a:endParaRPr lang="en-US" sz="2400" dirty="0">
              <a:latin typeface="+mj-lt"/>
            </a:endParaRPr>
          </a:p>
          <a:p>
            <a:endParaRPr lang="en-US" dirty="0"/>
          </a:p>
          <a:p>
            <a:endParaRPr lang="en-US" dirty="0"/>
          </a:p>
          <a:p>
            <a:endParaRPr lang="en-US" dirty="0"/>
          </a:p>
          <a:p>
            <a:endParaRPr lang="en-US" dirty="0"/>
          </a:p>
        </p:txBody>
      </p:sp>
      <p:sp>
        <p:nvSpPr>
          <p:cNvPr id="2" name="Footer Placeholder 1">
            <a:extLst>
              <a:ext uri="{FF2B5EF4-FFF2-40B4-BE49-F238E27FC236}">
                <a16:creationId xmlns:a16="http://schemas.microsoft.com/office/drawing/2014/main" id="{CBACF5E9-799C-53C9-CBCC-673DE76B75EB}"/>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392351784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8839200" cy="838200"/>
          </a:xfrm>
        </p:spPr>
        <p:txBody>
          <a:bodyPr>
            <a:normAutofit/>
          </a:bodyPr>
          <a:lstStyle/>
          <a:p>
            <a:r>
              <a:rPr lang="en-US" dirty="0"/>
              <a:t>Example: Multiple Packages</a:t>
            </a:r>
          </a:p>
        </p:txBody>
      </p:sp>
      <p:sp>
        <p:nvSpPr>
          <p:cNvPr id="5" name="Content Placeholder 4"/>
          <p:cNvSpPr>
            <a:spLocks noGrp="1"/>
          </p:cNvSpPr>
          <p:nvPr>
            <p:ph idx="1"/>
          </p:nvPr>
        </p:nvSpPr>
        <p:spPr>
          <a:xfrm>
            <a:off x="533400" y="1295400"/>
            <a:ext cx="8382000" cy="4648200"/>
          </a:xfrm>
        </p:spPr>
        <p:txBody>
          <a:bodyPr>
            <a:normAutofit/>
          </a:bodyPr>
          <a:lstStyle/>
          <a:p>
            <a:pPr lvl="1">
              <a:buClr>
                <a:schemeClr val="tx2"/>
              </a:buClr>
            </a:pPr>
            <a:r>
              <a:rPr lang="en-US" sz="2400" dirty="0"/>
              <a:t>10,000 packages</a:t>
            </a:r>
          </a:p>
          <a:p>
            <a:pPr lvl="2"/>
            <a:r>
              <a:rPr lang="en-US" sz="2000" dirty="0"/>
              <a:t>Weibull failure distribution</a:t>
            </a:r>
          </a:p>
          <a:p>
            <a:pPr lvl="1">
              <a:buClr>
                <a:schemeClr val="tx2"/>
              </a:buClr>
            </a:pPr>
            <a:r>
              <a:rPr lang="en-US" sz="2400" dirty="0"/>
              <a:t>Two species:</a:t>
            </a:r>
          </a:p>
          <a:p>
            <a:pPr lvl="2"/>
            <a:r>
              <a:rPr lang="en-US" sz="2000" dirty="0"/>
              <a:t>Neither decay; initially 100g present</a:t>
            </a:r>
          </a:p>
          <a:p>
            <a:pPr lvl="2"/>
            <a:r>
              <a:rPr lang="en-US" sz="2000" dirty="0"/>
              <a:t>X not bound in matrix</a:t>
            </a:r>
          </a:p>
          <a:p>
            <a:pPr lvl="2"/>
            <a:r>
              <a:rPr lang="en-US" sz="2000" dirty="0"/>
              <a:t>Y bound in matrix</a:t>
            </a:r>
          </a:p>
          <a:p>
            <a:pPr lvl="1">
              <a:buClr>
                <a:schemeClr val="tx2"/>
              </a:buClr>
            </a:pPr>
            <a:r>
              <a:rPr lang="en-US" sz="2400" dirty="0"/>
              <a:t>Matrix lifetime = 3 years</a:t>
            </a:r>
          </a:p>
          <a:p>
            <a:pPr lvl="1"/>
            <a:endParaRPr lang="en-US" sz="2400" dirty="0">
              <a:latin typeface="+mj-lt"/>
            </a:endParaRPr>
          </a:p>
          <a:p>
            <a:pPr lvl="1"/>
            <a:endParaRPr lang="en-US" sz="2400" dirty="0">
              <a:latin typeface="+mj-lt"/>
            </a:endParaRPr>
          </a:p>
          <a:p>
            <a:endParaRPr lang="en-US" dirty="0"/>
          </a:p>
          <a:p>
            <a:endParaRPr lang="en-US" dirty="0"/>
          </a:p>
          <a:p>
            <a:endParaRPr lang="en-US" dirty="0"/>
          </a:p>
          <a:p>
            <a:endParaRPr lang="en-US" dirty="0"/>
          </a:p>
        </p:txBody>
      </p:sp>
      <p:sp>
        <p:nvSpPr>
          <p:cNvPr id="2" name="Footer Placeholder 1">
            <a:extLst>
              <a:ext uri="{FF2B5EF4-FFF2-40B4-BE49-F238E27FC236}">
                <a16:creationId xmlns:a16="http://schemas.microsoft.com/office/drawing/2014/main" id="{2CCE5C19-9D22-C65C-3460-C49E77992FCF}"/>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18946818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9982200" cy="838200"/>
          </a:xfrm>
        </p:spPr>
        <p:txBody>
          <a:bodyPr>
            <a:normAutofit/>
          </a:bodyPr>
          <a:lstStyle/>
          <a:p>
            <a:r>
              <a:rPr lang="en-US" altLang="en-US" dirty="0"/>
              <a:t>Complex Barrier Failure Distributions</a:t>
            </a:r>
          </a:p>
        </p:txBody>
      </p:sp>
      <p:sp>
        <p:nvSpPr>
          <p:cNvPr id="3" name="Content Placeholder 2"/>
          <p:cNvSpPr>
            <a:spLocks noGrp="1"/>
          </p:cNvSpPr>
          <p:nvPr>
            <p:ph idx="1"/>
          </p:nvPr>
        </p:nvSpPr>
        <p:spPr>
          <a:xfrm>
            <a:off x="914400" y="1219200"/>
            <a:ext cx="8915400" cy="5030894"/>
          </a:xfrm>
        </p:spPr>
        <p:txBody>
          <a:bodyPr>
            <a:normAutofit/>
          </a:bodyPr>
          <a:lstStyle/>
          <a:p>
            <a:r>
              <a:rPr lang="en-US" altLang="en-US" sz="2400" dirty="0">
                <a:solidFill>
                  <a:schemeClr val="tx1"/>
                </a:solidFill>
              </a:rPr>
              <a:t>The distribution does not have to start immediately.</a:t>
            </a:r>
          </a:p>
          <a:p>
            <a:r>
              <a:rPr lang="en-US" altLang="en-US" sz="2400" dirty="0">
                <a:solidFill>
                  <a:schemeClr val="tx1"/>
                </a:solidFill>
              </a:rPr>
              <a:t>You can multiple failure modes.</a:t>
            </a:r>
          </a:p>
          <a:p>
            <a:r>
              <a:rPr lang="en-US" altLang="en-US" sz="2400" dirty="0">
                <a:solidFill>
                  <a:schemeClr val="tx1"/>
                </a:solidFill>
              </a:rPr>
              <a:t>Some modes may only apply to a fraction of the packages.</a:t>
            </a:r>
          </a:p>
          <a:p>
            <a:pPr marL="344488" indent="-344488">
              <a:buFont typeface="Courier New" panose="02070309020205020404" pitchFamily="49" charset="0"/>
              <a:buChar char="o"/>
            </a:pPr>
            <a:endParaRPr lang="en-US" altLang="en-US" sz="2400" dirty="0">
              <a:solidFill>
                <a:schemeClr val="tx1"/>
              </a:solidFill>
              <a:latin typeface="+mj-lt"/>
            </a:endParaRPr>
          </a:p>
        </p:txBody>
      </p:sp>
      <p:sp>
        <p:nvSpPr>
          <p:cNvPr id="4" name="Footer Placeholder 3">
            <a:extLst>
              <a:ext uri="{FF2B5EF4-FFF2-40B4-BE49-F238E27FC236}">
                <a16:creationId xmlns:a16="http://schemas.microsoft.com/office/drawing/2014/main" id="{214B8C1C-8A59-72BD-CDA4-96276E4B7806}"/>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385551499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9982200" cy="838200"/>
          </a:xfrm>
        </p:spPr>
        <p:txBody>
          <a:bodyPr>
            <a:normAutofit fontScale="90000"/>
          </a:bodyPr>
          <a:lstStyle/>
          <a:p>
            <a:r>
              <a:rPr lang="en-US" altLang="en-US" dirty="0"/>
              <a:t>Transporting Exposed Mass Out of Source</a:t>
            </a:r>
          </a:p>
        </p:txBody>
      </p:sp>
      <p:sp>
        <p:nvSpPr>
          <p:cNvPr id="3" name="Content Placeholder 2"/>
          <p:cNvSpPr>
            <a:spLocks noGrp="1"/>
          </p:cNvSpPr>
          <p:nvPr>
            <p:ph idx="1"/>
          </p:nvPr>
        </p:nvSpPr>
        <p:spPr>
          <a:xfrm>
            <a:off x="762000" y="1288943"/>
            <a:ext cx="9019223" cy="5030894"/>
          </a:xfrm>
        </p:spPr>
        <p:txBody>
          <a:bodyPr>
            <a:normAutofit/>
          </a:bodyPr>
          <a:lstStyle/>
          <a:p>
            <a:r>
              <a:rPr lang="en-US" altLang="en-US" sz="2400" dirty="0">
                <a:solidFill>
                  <a:schemeClr val="tx1"/>
                </a:solidFill>
              </a:rPr>
              <a:t>So far we have only exposed the mass, but have not transported it out of the Source.</a:t>
            </a:r>
          </a:p>
          <a:p>
            <a:r>
              <a:rPr lang="en-US" altLang="en-US" sz="2400" dirty="0">
                <a:solidFill>
                  <a:schemeClr val="tx1"/>
                </a:solidFill>
              </a:rPr>
              <a:t>Exposed mass is placed into one or more Inventory Cells.</a:t>
            </a:r>
          </a:p>
          <a:p>
            <a:r>
              <a:rPr lang="en-US" altLang="en-US" sz="2400" dirty="0">
                <a:solidFill>
                  <a:schemeClr val="tx1"/>
                </a:solidFill>
              </a:rPr>
              <a:t>You then can create advective and diffusive connections to transport the mass from the Inventory Cells to pathways outside of the Source.</a:t>
            </a:r>
          </a:p>
          <a:p>
            <a:r>
              <a:rPr lang="en-US" altLang="en-US" sz="2400" dirty="0">
                <a:solidFill>
                  <a:schemeClr val="tx1"/>
                </a:solidFill>
              </a:rPr>
              <a:t>Conceptually, the Inventory Cells represent the interior of the waste package.</a:t>
            </a:r>
          </a:p>
          <a:p>
            <a:pPr marL="344488" indent="-344488">
              <a:buFont typeface="Courier New" panose="02070309020205020404" pitchFamily="49" charset="0"/>
              <a:buChar char="o"/>
            </a:pPr>
            <a:endParaRPr lang="en-US" altLang="en-US" sz="2400" dirty="0">
              <a:solidFill>
                <a:schemeClr val="tx1"/>
              </a:solidFill>
              <a:latin typeface="+mj-lt"/>
            </a:endParaRPr>
          </a:p>
        </p:txBody>
      </p:sp>
      <p:sp>
        <p:nvSpPr>
          <p:cNvPr id="4" name="Footer Placeholder 3">
            <a:extLst>
              <a:ext uri="{FF2B5EF4-FFF2-40B4-BE49-F238E27FC236}">
                <a16:creationId xmlns:a16="http://schemas.microsoft.com/office/drawing/2014/main" id="{5C35B362-F5EE-9BFD-009B-A87D07DF8D89}"/>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426314593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10058400" cy="838200"/>
          </a:xfrm>
        </p:spPr>
        <p:txBody>
          <a:bodyPr>
            <a:normAutofit fontScale="90000"/>
          </a:bodyPr>
          <a:lstStyle/>
          <a:p>
            <a:r>
              <a:rPr lang="en-US" dirty="0"/>
              <a:t>Example: Transporting Mass Out of Source</a:t>
            </a:r>
          </a:p>
        </p:txBody>
      </p:sp>
      <p:sp>
        <p:nvSpPr>
          <p:cNvPr id="5" name="Content Placeholder 4"/>
          <p:cNvSpPr>
            <a:spLocks noGrp="1"/>
          </p:cNvSpPr>
          <p:nvPr>
            <p:ph idx="1"/>
          </p:nvPr>
        </p:nvSpPr>
        <p:spPr>
          <a:xfrm>
            <a:off x="609600" y="1295400"/>
            <a:ext cx="9677401" cy="4648200"/>
          </a:xfrm>
        </p:spPr>
        <p:txBody>
          <a:bodyPr>
            <a:normAutofit/>
          </a:bodyPr>
          <a:lstStyle/>
          <a:p>
            <a:pPr lvl="1">
              <a:buClr>
                <a:schemeClr val="tx2"/>
              </a:buClr>
            </a:pPr>
            <a:r>
              <a:rPr lang="en-US" sz="2400" dirty="0"/>
              <a:t>Single package (representing a square underground vault)</a:t>
            </a:r>
          </a:p>
          <a:p>
            <a:pPr lvl="1">
              <a:buClr>
                <a:schemeClr val="tx2"/>
              </a:buClr>
            </a:pPr>
            <a:r>
              <a:rPr lang="en-US" sz="2400" dirty="0"/>
              <a:t>Fails uniformly (5 years)</a:t>
            </a:r>
          </a:p>
          <a:p>
            <a:pPr lvl="1">
              <a:buClr>
                <a:schemeClr val="tx2"/>
              </a:buClr>
            </a:pPr>
            <a:r>
              <a:rPr lang="en-US" sz="2400" dirty="0"/>
              <a:t>Vault is filled with Sand</a:t>
            </a:r>
          </a:p>
          <a:p>
            <a:pPr lvl="1">
              <a:buClr>
                <a:schemeClr val="tx2"/>
              </a:buClr>
            </a:pPr>
            <a:r>
              <a:rPr lang="en-US" sz="2400" dirty="0"/>
              <a:t>After failure, water flows horizontally through vault</a:t>
            </a:r>
            <a:endParaRPr lang="en-US" sz="2000" dirty="0"/>
          </a:p>
          <a:p>
            <a:pPr lvl="1">
              <a:buClr>
                <a:schemeClr val="tx2"/>
              </a:buClr>
            </a:pPr>
            <a:r>
              <a:rPr lang="en-US" sz="2400" dirty="0"/>
              <a:t>Three species:</a:t>
            </a:r>
          </a:p>
          <a:p>
            <a:pPr lvl="2"/>
            <a:r>
              <a:rPr lang="en-US" sz="2000" dirty="0"/>
              <a:t>initially 100g present</a:t>
            </a:r>
          </a:p>
          <a:p>
            <a:pPr lvl="2"/>
            <a:r>
              <a:rPr lang="en-US" sz="2000" dirty="0"/>
              <a:t>No decay</a:t>
            </a:r>
          </a:p>
          <a:p>
            <a:pPr lvl="2"/>
            <a:r>
              <a:rPr lang="en-US" sz="2000" dirty="0"/>
              <a:t>Y has low solubility (X and Z infinitely soluble)</a:t>
            </a:r>
          </a:p>
          <a:p>
            <a:pPr lvl="2"/>
            <a:r>
              <a:rPr lang="en-US" sz="2000" dirty="0"/>
              <a:t>Z partitions onto the Sand (X and Y do not)</a:t>
            </a:r>
            <a:endParaRPr lang="en-US" sz="2400" dirty="0"/>
          </a:p>
          <a:p>
            <a:pPr lvl="1"/>
            <a:endParaRPr lang="en-US" sz="2400" dirty="0">
              <a:latin typeface="+mj-lt"/>
            </a:endParaRPr>
          </a:p>
          <a:p>
            <a:endParaRPr lang="en-US" dirty="0"/>
          </a:p>
          <a:p>
            <a:endParaRPr lang="en-US" dirty="0"/>
          </a:p>
          <a:p>
            <a:endParaRPr lang="en-US" dirty="0"/>
          </a:p>
          <a:p>
            <a:endParaRPr lang="en-US" dirty="0"/>
          </a:p>
        </p:txBody>
      </p:sp>
      <p:sp>
        <p:nvSpPr>
          <p:cNvPr id="2" name="Footer Placeholder 1">
            <a:extLst>
              <a:ext uri="{FF2B5EF4-FFF2-40B4-BE49-F238E27FC236}">
                <a16:creationId xmlns:a16="http://schemas.microsoft.com/office/drawing/2014/main" id="{168719CC-0E64-3C25-AA77-1B6FA7E9AA5D}"/>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79430588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9982200" cy="838200"/>
          </a:xfrm>
        </p:spPr>
        <p:txBody>
          <a:bodyPr>
            <a:normAutofit fontScale="90000"/>
          </a:bodyPr>
          <a:lstStyle/>
          <a:p>
            <a:r>
              <a:rPr lang="en-US" altLang="en-US" dirty="0"/>
              <a:t>Transporting Exposed Mass Out of Source</a:t>
            </a:r>
          </a:p>
        </p:txBody>
      </p:sp>
      <p:sp>
        <p:nvSpPr>
          <p:cNvPr id="3" name="Content Placeholder 2"/>
          <p:cNvSpPr>
            <a:spLocks noGrp="1"/>
          </p:cNvSpPr>
          <p:nvPr>
            <p:ph idx="1"/>
          </p:nvPr>
        </p:nvSpPr>
        <p:spPr>
          <a:xfrm>
            <a:off x="762000" y="1288943"/>
            <a:ext cx="9019223" cy="5030894"/>
          </a:xfrm>
        </p:spPr>
        <p:txBody>
          <a:bodyPr>
            <a:normAutofit fontScale="92500"/>
          </a:bodyPr>
          <a:lstStyle/>
          <a:p>
            <a:r>
              <a:rPr lang="en-US" altLang="en-US" sz="2400" dirty="0">
                <a:solidFill>
                  <a:schemeClr val="tx1"/>
                </a:solidFill>
              </a:rPr>
              <a:t>Conceptually, the Inventory Cells represent the interior of the waste package.</a:t>
            </a:r>
          </a:p>
          <a:p>
            <a:r>
              <a:rPr lang="en-US" altLang="en-US" sz="2400" dirty="0">
                <a:solidFill>
                  <a:schemeClr val="tx1"/>
                </a:solidFill>
              </a:rPr>
              <a:t>But what if we have multiple packages? What do the Inventory Cells represent?  How do we specify their inputs (dimensions, volume, etc.)?</a:t>
            </a:r>
          </a:p>
          <a:p>
            <a:r>
              <a:rPr lang="en-US" altLang="en-US" sz="2400" dirty="0">
                <a:solidFill>
                  <a:schemeClr val="tx1"/>
                </a:solidFill>
              </a:rPr>
              <a:t>Cells inside a Source are treated in a special way.  GoldSim automatically scales the following properties:</a:t>
            </a:r>
          </a:p>
          <a:p>
            <a:pPr marL="637096" lvl="1" indent="-344488"/>
            <a:r>
              <a:rPr lang="en-US" altLang="en-US" sz="2200" dirty="0">
                <a:solidFill>
                  <a:schemeClr val="tx1"/>
                </a:solidFill>
              </a:rPr>
              <a:t>Volume and Mass of media in each Cell</a:t>
            </a:r>
          </a:p>
          <a:p>
            <a:pPr marL="637096" lvl="1" indent="-344488"/>
            <a:r>
              <a:rPr lang="en-US" altLang="en-US" sz="2200" dirty="0">
                <a:solidFill>
                  <a:schemeClr val="tx1"/>
                </a:solidFill>
              </a:rPr>
              <a:t>Flow Rate for advective connections</a:t>
            </a:r>
          </a:p>
          <a:p>
            <a:pPr marL="637096" lvl="1" indent="-344488"/>
            <a:r>
              <a:rPr lang="en-US" altLang="en-US" sz="2200" dirty="0">
                <a:solidFill>
                  <a:schemeClr val="tx1"/>
                </a:solidFill>
              </a:rPr>
              <a:t>Diffusive area for diffusive connections</a:t>
            </a:r>
          </a:p>
          <a:p>
            <a:r>
              <a:rPr lang="en-US" altLang="en-US" sz="2400" dirty="0">
                <a:solidFill>
                  <a:schemeClr val="tx1"/>
                </a:solidFill>
              </a:rPr>
              <a:t>These properties are scaled by the number of failed packages.</a:t>
            </a:r>
          </a:p>
          <a:p>
            <a:r>
              <a:rPr lang="en-US" altLang="en-US" sz="2400" dirty="0">
                <a:solidFill>
                  <a:schemeClr val="tx1"/>
                </a:solidFill>
              </a:rPr>
              <a:t>Hence, at any given time in a simulation, the Associated Cells actually represent </a:t>
            </a:r>
            <a:r>
              <a:rPr lang="en-US" altLang="en-US" sz="2400" dirty="0">
                <a:solidFill>
                  <a:srgbClr val="FF0000"/>
                </a:solidFill>
              </a:rPr>
              <a:t>the group of all the packages that have failed up to that time</a:t>
            </a:r>
            <a:r>
              <a:rPr lang="en-US" altLang="en-US" sz="2400" dirty="0">
                <a:solidFill>
                  <a:schemeClr val="tx1"/>
                </a:solidFill>
              </a:rPr>
              <a:t>.  In effect, GoldSim accounts for the presence of multiple packages by dynamically increasing the size of the Associated Cells.</a:t>
            </a:r>
          </a:p>
          <a:p>
            <a:endParaRPr lang="en-US" altLang="en-US" sz="2400" dirty="0">
              <a:solidFill>
                <a:schemeClr val="tx1"/>
              </a:solidFill>
              <a:latin typeface="+mj-lt"/>
            </a:endParaRPr>
          </a:p>
        </p:txBody>
      </p:sp>
      <p:sp>
        <p:nvSpPr>
          <p:cNvPr id="4" name="Footer Placeholder 3">
            <a:extLst>
              <a:ext uri="{FF2B5EF4-FFF2-40B4-BE49-F238E27FC236}">
                <a16:creationId xmlns:a16="http://schemas.microsoft.com/office/drawing/2014/main" id="{29AEEFF2-0369-D8D5-63ED-F59CFE63F0FB}"/>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373452242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81001"/>
            <a:ext cx="9906000" cy="685801"/>
          </a:xfrm>
        </p:spPr>
        <p:txBody>
          <a:bodyPr>
            <a:normAutofit fontScale="90000"/>
          </a:bodyPr>
          <a:lstStyle/>
          <a:p>
            <a:r>
              <a:rPr lang="en-US" dirty="0"/>
              <a:t>Example: Transporting Mass Out of Source with Multiple Packages</a:t>
            </a:r>
          </a:p>
        </p:txBody>
      </p:sp>
      <p:sp>
        <p:nvSpPr>
          <p:cNvPr id="5" name="Content Placeholder 4"/>
          <p:cNvSpPr>
            <a:spLocks noGrp="1"/>
          </p:cNvSpPr>
          <p:nvPr>
            <p:ph idx="1"/>
          </p:nvPr>
        </p:nvSpPr>
        <p:spPr>
          <a:xfrm>
            <a:off x="457200" y="1447800"/>
            <a:ext cx="9906000" cy="4648200"/>
          </a:xfrm>
        </p:spPr>
        <p:txBody>
          <a:bodyPr>
            <a:normAutofit/>
          </a:bodyPr>
          <a:lstStyle/>
          <a:p>
            <a:pPr lvl="1">
              <a:buClr>
                <a:schemeClr val="tx2"/>
              </a:buClr>
            </a:pPr>
            <a:r>
              <a:rPr lang="en-US" sz="2400" dirty="0"/>
              <a:t>100 packages (representing a square underground vaults)</a:t>
            </a:r>
          </a:p>
          <a:p>
            <a:pPr lvl="1">
              <a:buClr>
                <a:schemeClr val="tx2"/>
              </a:buClr>
            </a:pPr>
            <a:r>
              <a:rPr lang="en-US" sz="2400" dirty="0"/>
              <a:t>Fails according the Weibull distribution</a:t>
            </a:r>
          </a:p>
          <a:p>
            <a:pPr lvl="1">
              <a:buClr>
                <a:schemeClr val="tx2"/>
              </a:buClr>
            </a:pPr>
            <a:r>
              <a:rPr lang="en-US" sz="2400" dirty="0"/>
              <a:t>Vault is filled with grout</a:t>
            </a:r>
          </a:p>
          <a:p>
            <a:pPr lvl="1">
              <a:buClr>
                <a:schemeClr val="tx2"/>
              </a:buClr>
            </a:pPr>
            <a:r>
              <a:rPr lang="en-US" sz="2400" dirty="0"/>
              <a:t>Grout degrades over 2 years.</a:t>
            </a:r>
          </a:p>
          <a:p>
            <a:pPr lvl="1">
              <a:buClr>
                <a:schemeClr val="tx2"/>
              </a:buClr>
            </a:pPr>
            <a:r>
              <a:rPr lang="en-US" sz="2400" dirty="0"/>
              <a:t>After failure, water flows horizontally through vault</a:t>
            </a:r>
            <a:endParaRPr lang="en-US" sz="2000" dirty="0"/>
          </a:p>
          <a:p>
            <a:pPr lvl="1">
              <a:buClr>
                <a:schemeClr val="tx2"/>
              </a:buClr>
            </a:pPr>
            <a:r>
              <a:rPr lang="en-US" sz="2400" dirty="0"/>
              <a:t>Three species:</a:t>
            </a:r>
          </a:p>
          <a:p>
            <a:pPr lvl="2"/>
            <a:r>
              <a:rPr lang="en-US" sz="2000" dirty="0"/>
              <a:t>initially 100g present</a:t>
            </a:r>
          </a:p>
          <a:p>
            <a:pPr lvl="2"/>
            <a:r>
              <a:rPr lang="en-US" sz="2000" dirty="0"/>
              <a:t>No decay</a:t>
            </a:r>
          </a:p>
          <a:p>
            <a:pPr lvl="2"/>
            <a:r>
              <a:rPr lang="en-US" sz="2000" dirty="0"/>
              <a:t>Y has low solubility (X and Z infinitely soluble)</a:t>
            </a:r>
          </a:p>
          <a:p>
            <a:pPr lvl="2"/>
            <a:r>
              <a:rPr lang="en-US" sz="2000" dirty="0"/>
              <a:t>Z partitions onto the grout (X and Y do not)</a:t>
            </a:r>
            <a:endParaRPr lang="en-US" sz="2400" dirty="0"/>
          </a:p>
          <a:p>
            <a:pPr lvl="1"/>
            <a:endParaRPr lang="en-US" sz="2400" dirty="0">
              <a:latin typeface="+mj-lt"/>
            </a:endParaRPr>
          </a:p>
          <a:p>
            <a:endParaRPr lang="en-US" dirty="0"/>
          </a:p>
          <a:p>
            <a:endParaRPr lang="en-US" dirty="0"/>
          </a:p>
          <a:p>
            <a:endParaRPr lang="en-US" dirty="0"/>
          </a:p>
          <a:p>
            <a:endParaRPr lang="en-US" dirty="0"/>
          </a:p>
        </p:txBody>
      </p:sp>
      <p:sp>
        <p:nvSpPr>
          <p:cNvPr id="2" name="Footer Placeholder 1">
            <a:extLst>
              <a:ext uri="{FF2B5EF4-FFF2-40B4-BE49-F238E27FC236}">
                <a16:creationId xmlns:a16="http://schemas.microsoft.com/office/drawing/2014/main" id="{F1C26956-F543-1419-F34B-09F99B342912}"/>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03155315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686800" cy="838200"/>
          </a:xfrm>
        </p:spPr>
        <p:txBody>
          <a:bodyPr>
            <a:normAutofit/>
          </a:bodyPr>
          <a:lstStyle/>
          <a:p>
            <a:r>
              <a:rPr lang="en-US" altLang="en-US" dirty="0"/>
              <a:t>Source Summary</a:t>
            </a:r>
          </a:p>
        </p:txBody>
      </p:sp>
      <p:sp>
        <p:nvSpPr>
          <p:cNvPr id="3" name="Content Placeholder 2"/>
          <p:cNvSpPr>
            <a:spLocks noGrp="1"/>
          </p:cNvSpPr>
          <p:nvPr>
            <p:ph idx="1"/>
          </p:nvPr>
        </p:nvSpPr>
        <p:spPr>
          <a:xfrm>
            <a:off x="609600" y="1288943"/>
            <a:ext cx="9171623" cy="5030894"/>
          </a:xfrm>
        </p:spPr>
        <p:txBody>
          <a:bodyPr>
            <a:normAutofit/>
          </a:bodyPr>
          <a:lstStyle/>
          <a:p>
            <a:r>
              <a:rPr lang="en-US" altLang="en-US" sz="2400" dirty="0">
                <a:solidFill>
                  <a:schemeClr val="tx1"/>
                </a:solidFill>
              </a:rPr>
              <a:t>Accurately modeling all of the processes (waste package failure, matrix degradation, transport processes out of package) can result in a very complex source term that would be impossible to represent using a boundary condition equation.</a:t>
            </a:r>
          </a:p>
          <a:p>
            <a:r>
              <a:rPr lang="en-US" altLang="en-US" sz="2400" dirty="0">
                <a:solidFill>
                  <a:schemeClr val="tx1"/>
                </a:solidFill>
              </a:rPr>
              <a:t>We did not discuss inner barrier, which can complicate matter further.</a:t>
            </a:r>
          </a:p>
          <a:p>
            <a:pPr marL="344488" indent="-344488">
              <a:buFont typeface="Courier New" panose="02070309020205020404" pitchFamily="49" charset="0"/>
              <a:buChar char="o"/>
            </a:pPr>
            <a:endParaRPr lang="en-US" altLang="en-US" sz="2400" dirty="0">
              <a:solidFill>
                <a:schemeClr val="tx1"/>
              </a:solidFill>
              <a:latin typeface="+mj-lt"/>
            </a:endParaRPr>
          </a:p>
        </p:txBody>
      </p:sp>
      <p:sp>
        <p:nvSpPr>
          <p:cNvPr id="4" name="Footer Placeholder 3">
            <a:extLst>
              <a:ext uri="{FF2B5EF4-FFF2-40B4-BE49-F238E27FC236}">
                <a16:creationId xmlns:a16="http://schemas.microsoft.com/office/drawing/2014/main" id="{EAD16ADD-4F1A-5426-2F71-DA8838269DD0}"/>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2395656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686800" cy="838200"/>
          </a:xfrm>
        </p:spPr>
        <p:txBody>
          <a:bodyPr>
            <a:normAutofit/>
          </a:bodyPr>
          <a:lstStyle/>
          <a:p>
            <a:r>
              <a:rPr lang="en-US" altLang="en-US" dirty="0"/>
              <a:t>Modeling Isotopes</a:t>
            </a:r>
          </a:p>
        </p:txBody>
      </p:sp>
      <p:sp>
        <p:nvSpPr>
          <p:cNvPr id="3" name="Content Placeholder 2"/>
          <p:cNvSpPr>
            <a:spLocks noGrp="1"/>
          </p:cNvSpPr>
          <p:nvPr>
            <p:ph idx="1"/>
          </p:nvPr>
        </p:nvSpPr>
        <p:spPr>
          <a:xfrm>
            <a:off x="533400" y="1288943"/>
            <a:ext cx="9247823" cy="5030894"/>
          </a:xfrm>
        </p:spPr>
        <p:txBody>
          <a:bodyPr>
            <a:normAutofit/>
          </a:bodyPr>
          <a:lstStyle/>
          <a:p>
            <a:r>
              <a:rPr lang="en-US" altLang="en-US" sz="2400" dirty="0">
                <a:solidFill>
                  <a:schemeClr val="tx1"/>
                </a:solidFill>
              </a:rPr>
              <a:t>GoldSim allows you to enter some properties (e.g., solubilities, partition coefficients) as species properties or elemental properties.</a:t>
            </a:r>
          </a:p>
          <a:p>
            <a:pPr marL="637096" lvl="1" indent="-344488"/>
            <a:r>
              <a:rPr lang="en-US" altLang="en-US" sz="2200" dirty="0">
                <a:solidFill>
                  <a:schemeClr val="tx1"/>
                </a:solidFill>
              </a:rPr>
              <a:t>If you are modeling isotopes, these are elemental properties and should be entered as such.</a:t>
            </a:r>
          </a:p>
          <a:p>
            <a:pPr marL="637096" lvl="1" indent="-344488"/>
            <a:r>
              <a:rPr lang="en-US" altLang="en-US" sz="2200" dirty="0">
                <a:solidFill>
                  <a:schemeClr val="tx1"/>
                </a:solidFill>
              </a:rPr>
              <a:t>If entered as species properties, GoldSim will use the value for the first isotope of the element.</a:t>
            </a:r>
          </a:p>
          <a:p>
            <a:r>
              <a:rPr lang="en-US" altLang="en-US" sz="2400" dirty="0">
                <a:solidFill>
                  <a:schemeClr val="tx1"/>
                </a:solidFill>
              </a:rPr>
              <a:t>Ignoring stable species can lead to unrealistic results!</a:t>
            </a:r>
          </a:p>
          <a:p>
            <a:pPr marL="344488" indent="-344488">
              <a:buFont typeface="Courier New" panose="02070309020205020404" pitchFamily="49" charset="0"/>
              <a:buChar char="o"/>
            </a:pPr>
            <a:endParaRPr lang="en-US" altLang="en-US" sz="2400" dirty="0">
              <a:solidFill>
                <a:schemeClr val="tx1"/>
              </a:solidFill>
              <a:latin typeface="+mj-lt"/>
            </a:endParaRPr>
          </a:p>
        </p:txBody>
      </p:sp>
      <p:sp>
        <p:nvSpPr>
          <p:cNvPr id="4" name="Footer Placeholder 3">
            <a:extLst>
              <a:ext uri="{FF2B5EF4-FFF2-40B4-BE49-F238E27FC236}">
                <a16:creationId xmlns:a16="http://schemas.microsoft.com/office/drawing/2014/main" id="{423170C4-FE44-61F6-B40D-C44D78565CF8}"/>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51958165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Outline</a:t>
            </a:r>
          </a:p>
        </p:txBody>
      </p:sp>
      <p:sp>
        <p:nvSpPr>
          <p:cNvPr id="3" name="Content Placeholder 2"/>
          <p:cNvSpPr>
            <a:spLocks noGrp="1"/>
          </p:cNvSpPr>
          <p:nvPr>
            <p:ph idx="1"/>
          </p:nvPr>
        </p:nvSpPr>
        <p:spPr>
          <a:xfrm>
            <a:off x="685800" y="1524000"/>
            <a:ext cx="9372600" cy="3430747"/>
          </a:xfrm>
        </p:spPr>
        <p:txBody>
          <a:bodyPr/>
          <a:lstStyle/>
          <a:p>
            <a:r>
              <a:rPr lang="en-US" altLang="en-US" sz="2400" dirty="0"/>
              <a:t>Specifying Model Species Using the </a:t>
            </a:r>
            <a:r>
              <a:rPr lang="en-US" altLang="en-US" sz="2400" dirty="0" err="1"/>
              <a:t>ICRP</a:t>
            </a:r>
            <a:r>
              <a:rPr lang="en-US" altLang="en-US" sz="2400" dirty="0"/>
              <a:t> Database</a:t>
            </a:r>
          </a:p>
          <a:p>
            <a:r>
              <a:rPr lang="en-US" altLang="en-US" sz="2400" dirty="0"/>
              <a:t>Simulating Engineered Barriers (the Source Element)</a:t>
            </a:r>
          </a:p>
          <a:p>
            <a:r>
              <a:rPr lang="en-US" altLang="en-US" sz="2400" dirty="0"/>
              <a:t>Modeling Isotopes</a:t>
            </a:r>
          </a:p>
          <a:p>
            <a:r>
              <a:rPr lang="en-US" altLang="en-US" sz="2400" dirty="0"/>
              <a:t>Correctly Representing Uncertainty in Key Parameters by Dealing with Correlations</a:t>
            </a:r>
            <a:endParaRPr lang="en-US" altLang="en-US" dirty="0"/>
          </a:p>
          <a:p>
            <a:r>
              <a:rPr lang="en-US" altLang="en-US" sz="2400" dirty="0"/>
              <a:t>Simulating Complex Diffusive Geometries</a:t>
            </a:r>
          </a:p>
          <a:p>
            <a:endParaRPr lang="en-US" dirty="0"/>
          </a:p>
          <a:p>
            <a:endParaRPr lang="en-US" dirty="0"/>
          </a:p>
        </p:txBody>
      </p:sp>
      <p:sp>
        <p:nvSpPr>
          <p:cNvPr id="4" name="Footer Placeholder 3">
            <a:extLst>
              <a:ext uri="{FF2B5EF4-FFF2-40B4-BE49-F238E27FC236}">
                <a16:creationId xmlns:a16="http://schemas.microsoft.com/office/drawing/2014/main" id="{6B9BBDCE-4FD1-53C5-5D2C-1860715CD341}"/>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409288753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10058400" cy="838200"/>
          </a:xfrm>
        </p:spPr>
        <p:txBody>
          <a:bodyPr>
            <a:normAutofit fontScale="90000"/>
          </a:bodyPr>
          <a:lstStyle/>
          <a:p>
            <a:r>
              <a:rPr lang="en-US" altLang="en-US" dirty="0"/>
              <a:t>Correctly Representing Uncertainty in Key Parameters</a:t>
            </a:r>
            <a:endParaRPr lang="en-US" altLang="en-US" sz="4000" dirty="0"/>
          </a:p>
        </p:txBody>
      </p:sp>
      <p:sp>
        <p:nvSpPr>
          <p:cNvPr id="3" name="Content Placeholder 2"/>
          <p:cNvSpPr>
            <a:spLocks noGrp="1"/>
          </p:cNvSpPr>
          <p:nvPr>
            <p:ph idx="1"/>
          </p:nvPr>
        </p:nvSpPr>
        <p:spPr>
          <a:xfrm>
            <a:off x="762000" y="1288943"/>
            <a:ext cx="9019223" cy="5030894"/>
          </a:xfrm>
        </p:spPr>
        <p:txBody>
          <a:bodyPr>
            <a:normAutofit/>
          </a:bodyPr>
          <a:lstStyle/>
          <a:p>
            <a:r>
              <a:rPr lang="en-US" altLang="en-US" sz="2400" dirty="0">
                <a:solidFill>
                  <a:schemeClr val="tx1"/>
                </a:solidFill>
              </a:rPr>
              <a:t>Many input parameters in a radionuclide transport model are highly uncertain (e.g., orders of magnitude)</a:t>
            </a:r>
          </a:p>
          <a:p>
            <a:pPr marL="637096" lvl="1" indent="-344488"/>
            <a:r>
              <a:rPr lang="en-US" altLang="en-US" sz="2200" dirty="0">
                <a:solidFill>
                  <a:schemeClr val="tx1"/>
                </a:solidFill>
              </a:rPr>
              <a:t>solubilities, partition coefficients</a:t>
            </a:r>
          </a:p>
          <a:p>
            <a:r>
              <a:rPr lang="en-US" altLang="en-US" sz="2400" dirty="0">
                <a:solidFill>
                  <a:schemeClr val="tx1"/>
                </a:solidFill>
              </a:rPr>
              <a:t>However, if we simply put these in as probability distributions we could actually create very unrealistic models.</a:t>
            </a:r>
          </a:p>
          <a:p>
            <a:r>
              <a:rPr lang="en-US" altLang="en-US" sz="2400" dirty="0">
                <a:solidFill>
                  <a:schemeClr val="tx1"/>
                </a:solidFill>
              </a:rPr>
              <a:t>Why? Because many parameters are </a:t>
            </a:r>
            <a:r>
              <a:rPr lang="en-US" altLang="en-US" sz="2400" b="1" i="1" dirty="0">
                <a:solidFill>
                  <a:srgbClr val="FF0000"/>
                </a:solidFill>
              </a:rPr>
              <a:t>correlated</a:t>
            </a:r>
            <a:r>
              <a:rPr lang="en-US" altLang="en-US" dirty="0"/>
              <a:t>.</a:t>
            </a:r>
            <a:endParaRPr lang="en-US" altLang="en-US" sz="2400" dirty="0">
              <a:solidFill>
                <a:schemeClr val="tx1"/>
              </a:solidFill>
            </a:endParaRPr>
          </a:p>
          <a:p>
            <a:r>
              <a:rPr lang="en-US" altLang="en-US" sz="2400" dirty="0">
                <a:solidFill>
                  <a:schemeClr val="tx1"/>
                </a:solidFill>
              </a:rPr>
              <a:t>For example, the solubility of U and Pu may be correlated</a:t>
            </a:r>
          </a:p>
          <a:p>
            <a:pPr marL="637096" lvl="1" indent="-344488"/>
            <a:r>
              <a:rPr lang="en-US" altLang="en-US" sz="2200" dirty="0">
                <a:solidFill>
                  <a:schemeClr val="tx1"/>
                </a:solidFill>
              </a:rPr>
              <a:t>They are both functions of pH and other chemical conditions.</a:t>
            </a:r>
          </a:p>
          <a:p>
            <a:pPr marL="637096" lvl="1" indent="-344488"/>
            <a:r>
              <a:rPr lang="en-US" altLang="en-US" sz="2200" dirty="0">
                <a:solidFill>
                  <a:schemeClr val="tx1"/>
                </a:solidFill>
              </a:rPr>
              <a:t>Hence, it may be physically impossible to have a high U solubility and a low Pu solubility.</a:t>
            </a:r>
          </a:p>
          <a:p>
            <a:r>
              <a:rPr lang="en-US" altLang="en-US" sz="2400" dirty="0">
                <a:solidFill>
                  <a:schemeClr val="tx1"/>
                </a:solidFill>
              </a:rPr>
              <a:t>Two ways to correlate:</a:t>
            </a:r>
          </a:p>
          <a:p>
            <a:pPr marL="637096" lvl="1" indent="-344488"/>
            <a:r>
              <a:rPr lang="en-US" altLang="en-US" sz="2200" dirty="0">
                <a:solidFill>
                  <a:schemeClr val="tx1"/>
                </a:solidFill>
              </a:rPr>
              <a:t>Correlation coefficient (difficult)</a:t>
            </a:r>
          </a:p>
          <a:p>
            <a:pPr marL="637096" lvl="1" indent="-344488"/>
            <a:r>
              <a:rPr lang="en-US" altLang="en-US" sz="2200" dirty="0">
                <a:solidFill>
                  <a:schemeClr val="tx1"/>
                </a:solidFill>
              </a:rPr>
              <a:t>Explicitly represent the reason for the correlation (better)</a:t>
            </a:r>
          </a:p>
        </p:txBody>
      </p:sp>
      <p:sp>
        <p:nvSpPr>
          <p:cNvPr id="4" name="Footer Placeholder 3">
            <a:extLst>
              <a:ext uri="{FF2B5EF4-FFF2-40B4-BE49-F238E27FC236}">
                <a16:creationId xmlns:a16="http://schemas.microsoft.com/office/drawing/2014/main" id="{3C2E3F9B-7948-8726-D5E8-19BDBB2DD3A2}"/>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20122188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500"/>
                                        <p:tgtEl>
                                          <p:spTgt spid="3">
                                            <p:txEl>
                                              <p:pRg st="7" end="7"/>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500"/>
                                        <p:tgtEl>
                                          <p:spTgt spid="3">
                                            <p:txEl>
                                              <p:pRg st="8" end="8"/>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fade">
                                      <p:cBhvr>
                                        <p:cTn id="44"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10134600" cy="838200"/>
          </a:xfrm>
        </p:spPr>
        <p:txBody>
          <a:bodyPr>
            <a:normAutofit fontScale="90000"/>
          </a:bodyPr>
          <a:lstStyle/>
          <a:p>
            <a:r>
              <a:rPr lang="en-US" altLang="en-US" dirty="0"/>
              <a:t>Simulating Complex Diffusive Geometries</a:t>
            </a:r>
            <a:endParaRPr lang="en-US" altLang="en-US" sz="4000" dirty="0"/>
          </a:p>
        </p:txBody>
      </p:sp>
      <p:sp>
        <p:nvSpPr>
          <p:cNvPr id="3" name="Content Placeholder 2"/>
          <p:cNvSpPr>
            <a:spLocks noGrp="1"/>
          </p:cNvSpPr>
          <p:nvPr>
            <p:ph idx="1"/>
          </p:nvPr>
        </p:nvSpPr>
        <p:spPr>
          <a:xfrm>
            <a:off x="685800" y="1219200"/>
            <a:ext cx="9448800" cy="4819649"/>
          </a:xfrm>
        </p:spPr>
        <p:txBody>
          <a:bodyPr>
            <a:normAutofit/>
          </a:bodyPr>
          <a:lstStyle/>
          <a:p>
            <a:r>
              <a:rPr lang="en-US" altLang="en-US" sz="2400" dirty="0">
                <a:solidFill>
                  <a:schemeClr val="tx1"/>
                </a:solidFill>
              </a:rPr>
              <a:t>A single diffusive mass flux link between two pathways mathematically represents a </a:t>
            </a:r>
            <a:r>
              <a:rPr lang="en-US" altLang="en-US" sz="2400" b="1" i="1" dirty="0">
                <a:solidFill>
                  <a:srgbClr val="FF0000"/>
                </a:solidFill>
              </a:rPr>
              <a:t>one-dimensional</a:t>
            </a:r>
            <a:r>
              <a:rPr lang="en-US" altLang="en-US" sz="2400" dirty="0">
                <a:solidFill>
                  <a:schemeClr val="tx1"/>
                </a:solidFill>
              </a:rPr>
              <a:t> diffusive process.</a:t>
            </a:r>
          </a:p>
          <a:p>
            <a:r>
              <a:rPr lang="en-US" altLang="en-US" sz="2400" dirty="0">
                <a:solidFill>
                  <a:schemeClr val="tx1"/>
                </a:solidFill>
              </a:rPr>
              <a:t>However, by appropriately defining the size, diffusive areas and diffusive lengths, you can represent more complex geometries.</a:t>
            </a:r>
          </a:p>
          <a:p>
            <a:pPr marL="344488" indent="-344488">
              <a:buFont typeface="Courier New" panose="02070309020205020404" pitchFamily="49" charset="0"/>
              <a:buChar char="o"/>
            </a:pPr>
            <a:endParaRPr lang="en-US" altLang="en-US" sz="2400" dirty="0">
              <a:solidFill>
                <a:schemeClr val="tx1"/>
              </a:solidFill>
              <a:latin typeface="+mj-lt"/>
            </a:endParaRPr>
          </a:p>
        </p:txBody>
      </p:sp>
      <p:pic>
        <p:nvPicPr>
          <p:cNvPr id="1026" name="Picture 2">
            <a:extLst>
              <a:ext uri="{FF2B5EF4-FFF2-40B4-BE49-F238E27FC236}">
                <a16:creationId xmlns:a16="http://schemas.microsoft.com/office/drawing/2014/main" id="{12EDDBAB-FBFD-B251-7929-DE7465F5A3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209801"/>
            <a:ext cx="4686300" cy="40100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CF2EB40A-BA2C-8137-D4AF-DDA4814A1F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1" y="2438400"/>
            <a:ext cx="2943225" cy="3638550"/>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0A392192-23C3-949B-BDAE-C01B34189D1C}"/>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35677344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set>
                                      <p:cBhvr override="childStyle">
                                        <p:cTn dur="1" fill="hold" display="0" masterRel="nextClick" afterEffect="1"/>
                                        <p:tgtEl>
                                          <p:spTgt spid="3">
                                            <p:txEl>
                                              <p:pRg st="1" end="1"/>
                                            </p:txEl>
                                          </p:spTgt>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childTnLst>
                                </p:cTn>
                              </p:par>
                              <p:par>
                                <p:cTn id="18" presetID="10" presetClass="entr" presetSubtype="0" fill="hold" nodeType="withEffect">
                                  <p:stCondLst>
                                    <p:cond delay="0"/>
                                  </p:stCondLst>
                                  <p:childTnLst>
                                    <p:set>
                                      <p:cBhvr>
                                        <p:cTn id="19" dur="1" fill="hold">
                                          <p:stCondLst>
                                            <p:cond delay="0"/>
                                          </p:stCondLst>
                                        </p:cTn>
                                        <p:tgtEl>
                                          <p:spTgt spid="1028"/>
                                        </p:tgtEl>
                                        <p:attrNameLst>
                                          <p:attrName>style.visibility</p:attrName>
                                        </p:attrNameLst>
                                      </p:cBhvr>
                                      <p:to>
                                        <p:strVal val="visible"/>
                                      </p:to>
                                    </p:set>
                                    <p:animEffect transition="in" filter="fade">
                                      <p:cBhvr>
                                        <p:cTn id="20"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9982200" cy="838200"/>
          </a:xfrm>
        </p:spPr>
        <p:txBody>
          <a:bodyPr>
            <a:normAutofit fontScale="90000"/>
          </a:bodyPr>
          <a:lstStyle/>
          <a:p>
            <a:r>
              <a:rPr lang="en-US" altLang="en-US" dirty="0"/>
              <a:t>Simulating Complex Diffusive Geometries</a:t>
            </a:r>
            <a:endParaRPr lang="en-US" altLang="en-US" sz="4000" dirty="0"/>
          </a:p>
        </p:txBody>
      </p:sp>
      <p:grpSp>
        <p:nvGrpSpPr>
          <p:cNvPr id="43" name="Group 42">
            <a:extLst>
              <a:ext uri="{FF2B5EF4-FFF2-40B4-BE49-F238E27FC236}">
                <a16:creationId xmlns:a16="http://schemas.microsoft.com/office/drawing/2014/main" id="{1CCD7931-E02C-8A8C-79BD-B8BB0D1834D4}"/>
              </a:ext>
            </a:extLst>
          </p:cNvPr>
          <p:cNvGrpSpPr/>
          <p:nvPr/>
        </p:nvGrpSpPr>
        <p:grpSpPr>
          <a:xfrm>
            <a:off x="1905000" y="1066801"/>
            <a:ext cx="6096000" cy="5075583"/>
            <a:chOff x="1371600" y="1143000"/>
            <a:chExt cx="6096000" cy="5075583"/>
          </a:xfrm>
        </p:grpSpPr>
        <p:pic>
          <p:nvPicPr>
            <p:cNvPr id="2050" name="Picture 2">
              <a:extLst>
                <a:ext uri="{FF2B5EF4-FFF2-40B4-BE49-F238E27FC236}">
                  <a16:creationId xmlns:a16="http://schemas.microsoft.com/office/drawing/2014/main" id="{91B81A67-8135-C623-513E-45E831ADAF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143000"/>
              <a:ext cx="6096000" cy="5075583"/>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a:extLst>
                <a:ext uri="{FF2B5EF4-FFF2-40B4-BE49-F238E27FC236}">
                  <a16:creationId xmlns:a16="http://schemas.microsoft.com/office/drawing/2014/main" id="{BF194DFF-F1E7-08B1-2011-61A6E78055FC}"/>
                </a:ext>
              </a:extLst>
            </p:cNvPr>
            <p:cNvGrpSpPr/>
            <p:nvPr/>
          </p:nvGrpSpPr>
          <p:grpSpPr>
            <a:xfrm>
              <a:off x="4059936" y="2362200"/>
              <a:ext cx="704088" cy="381000"/>
              <a:chOff x="4059936" y="2362200"/>
              <a:chExt cx="704088" cy="381000"/>
            </a:xfrm>
          </p:grpSpPr>
          <p:cxnSp>
            <p:nvCxnSpPr>
              <p:cNvPr id="7" name="Straight Connector 6">
                <a:extLst>
                  <a:ext uri="{FF2B5EF4-FFF2-40B4-BE49-F238E27FC236}">
                    <a16:creationId xmlns:a16="http://schemas.microsoft.com/office/drawing/2014/main" id="{DDC01E6D-2AD9-B84F-4008-96AB25C4E38B}"/>
                  </a:ext>
                </a:extLst>
              </p:cNvPr>
              <p:cNvCxnSpPr>
                <a:cxnSpLocks/>
              </p:cNvCxnSpPr>
              <p:nvPr/>
            </p:nvCxnSpPr>
            <p:spPr>
              <a:xfrm>
                <a:off x="4059936" y="2438400"/>
                <a:ext cx="704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3671D5D-04C7-AF56-6C09-C9E828FB5A33}"/>
                  </a:ext>
                </a:extLst>
              </p:cNvPr>
              <p:cNvCxnSpPr>
                <a:cxnSpLocks/>
              </p:cNvCxnSpPr>
              <p:nvPr/>
            </p:nvCxnSpPr>
            <p:spPr>
              <a:xfrm>
                <a:off x="4059936" y="2514600"/>
                <a:ext cx="704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A596ED9-5D9B-4840-FCB2-58A1A43ACF2E}"/>
                  </a:ext>
                </a:extLst>
              </p:cNvPr>
              <p:cNvCxnSpPr>
                <a:cxnSpLocks/>
              </p:cNvCxnSpPr>
              <p:nvPr/>
            </p:nvCxnSpPr>
            <p:spPr>
              <a:xfrm>
                <a:off x="4059936" y="2590800"/>
                <a:ext cx="704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A8CB3F9-8647-AA18-CFB0-6D689F97B7DA}"/>
                  </a:ext>
                </a:extLst>
              </p:cNvPr>
              <p:cNvCxnSpPr>
                <a:cxnSpLocks/>
              </p:cNvCxnSpPr>
              <p:nvPr/>
            </p:nvCxnSpPr>
            <p:spPr>
              <a:xfrm>
                <a:off x="4059936" y="2667000"/>
                <a:ext cx="704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CF80BED-DC8B-DEC0-2165-1F30E1FF36C2}"/>
                  </a:ext>
                </a:extLst>
              </p:cNvPr>
              <p:cNvCxnSpPr>
                <a:cxnSpLocks/>
              </p:cNvCxnSpPr>
              <p:nvPr/>
            </p:nvCxnSpPr>
            <p:spPr>
              <a:xfrm>
                <a:off x="4059936" y="2362200"/>
                <a:ext cx="704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2A64A46-C2A1-00B5-1C0B-9523126EFCA8}"/>
                  </a:ext>
                </a:extLst>
              </p:cNvPr>
              <p:cNvCxnSpPr>
                <a:cxnSpLocks/>
              </p:cNvCxnSpPr>
              <p:nvPr/>
            </p:nvCxnSpPr>
            <p:spPr>
              <a:xfrm>
                <a:off x="4059936" y="2743200"/>
                <a:ext cx="704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3CEBAFBF-2D5E-743B-DBB2-22D3557958F3}"/>
                </a:ext>
              </a:extLst>
            </p:cNvPr>
            <p:cNvGrpSpPr/>
            <p:nvPr/>
          </p:nvGrpSpPr>
          <p:grpSpPr>
            <a:xfrm>
              <a:off x="4078224" y="5550408"/>
              <a:ext cx="667512" cy="381000"/>
              <a:chOff x="4059936" y="2362200"/>
              <a:chExt cx="704088" cy="381000"/>
            </a:xfrm>
          </p:grpSpPr>
          <p:cxnSp>
            <p:nvCxnSpPr>
              <p:cNvPr id="22" name="Straight Connector 21">
                <a:extLst>
                  <a:ext uri="{FF2B5EF4-FFF2-40B4-BE49-F238E27FC236}">
                    <a16:creationId xmlns:a16="http://schemas.microsoft.com/office/drawing/2014/main" id="{D902F933-B40E-6BD5-1F8D-7A7EA8E67ED9}"/>
                  </a:ext>
                </a:extLst>
              </p:cNvPr>
              <p:cNvCxnSpPr>
                <a:cxnSpLocks/>
              </p:cNvCxnSpPr>
              <p:nvPr/>
            </p:nvCxnSpPr>
            <p:spPr>
              <a:xfrm>
                <a:off x="4059936" y="2438400"/>
                <a:ext cx="704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B018429-A843-1C41-98BD-C26678A9B27E}"/>
                  </a:ext>
                </a:extLst>
              </p:cNvPr>
              <p:cNvCxnSpPr>
                <a:cxnSpLocks/>
              </p:cNvCxnSpPr>
              <p:nvPr/>
            </p:nvCxnSpPr>
            <p:spPr>
              <a:xfrm>
                <a:off x="4059936" y="2514600"/>
                <a:ext cx="704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23D142B-D4D6-91BD-0C7F-8F2FC15A74B0}"/>
                  </a:ext>
                </a:extLst>
              </p:cNvPr>
              <p:cNvCxnSpPr>
                <a:cxnSpLocks/>
              </p:cNvCxnSpPr>
              <p:nvPr/>
            </p:nvCxnSpPr>
            <p:spPr>
              <a:xfrm>
                <a:off x="4059936" y="2590800"/>
                <a:ext cx="704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49CFF33-31A1-4620-9EB7-4CD3DDCAA464}"/>
                  </a:ext>
                </a:extLst>
              </p:cNvPr>
              <p:cNvCxnSpPr>
                <a:cxnSpLocks/>
              </p:cNvCxnSpPr>
              <p:nvPr/>
            </p:nvCxnSpPr>
            <p:spPr>
              <a:xfrm>
                <a:off x="4059936" y="2667000"/>
                <a:ext cx="704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8EBB2691-1A4F-6E29-1923-9927719160B4}"/>
                  </a:ext>
                </a:extLst>
              </p:cNvPr>
              <p:cNvCxnSpPr>
                <a:cxnSpLocks/>
              </p:cNvCxnSpPr>
              <p:nvPr/>
            </p:nvCxnSpPr>
            <p:spPr>
              <a:xfrm>
                <a:off x="4059936" y="2362200"/>
                <a:ext cx="704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EBCE23F-743B-D3EF-9CAE-849B62AAE20D}"/>
                  </a:ext>
                </a:extLst>
              </p:cNvPr>
              <p:cNvCxnSpPr>
                <a:cxnSpLocks/>
              </p:cNvCxnSpPr>
              <p:nvPr/>
            </p:nvCxnSpPr>
            <p:spPr>
              <a:xfrm>
                <a:off x="4059936" y="2743200"/>
                <a:ext cx="7040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61245974-B186-D3B0-CC2F-8CB6D129AD97}"/>
                </a:ext>
              </a:extLst>
            </p:cNvPr>
            <p:cNvGrpSpPr/>
            <p:nvPr/>
          </p:nvGrpSpPr>
          <p:grpSpPr>
            <a:xfrm>
              <a:off x="3474720" y="2743200"/>
              <a:ext cx="585216" cy="2819400"/>
              <a:chOff x="3474720" y="2743200"/>
              <a:chExt cx="585216" cy="2819400"/>
            </a:xfrm>
          </p:grpSpPr>
          <p:cxnSp>
            <p:nvCxnSpPr>
              <p:cNvPr id="29" name="Straight Connector 28">
                <a:extLst>
                  <a:ext uri="{FF2B5EF4-FFF2-40B4-BE49-F238E27FC236}">
                    <a16:creationId xmlns:a16="http://schemas.microsoft.com/office/drawing/2014/main" id="{3C2CBE65-D15F-8FED-EA9E-6186AFA4A8A1}"/>
                  </a:ext>
                </a:extLst>
              </p:cNvPr>
              <p:cNvCxnSpPr>
                <a:cxnSpLocks/>
              </p:cNvCxnSpPr>
              <p:nvPr/>
            </p:nvCxnSpPr>
            <p:spPr>
              <a:xfrm>
                <a:off x="3474720" y="2743200"/>
                <a:ext cx="0" cy="2819400"/>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079FF2AC-0109-895F-E40F-132818E99417}"/>
                  </a:ext>
                </a:extLst>
              </p:cNvPr>
              <p:cNvCxnSpPr>
                <a:cxnSpLocks/>
              </p:cNvCxnSpPr>
              <p:nvPr/>
            </p:nvCxnSpPr>
            <p:spPr>
              <a:xfrm>
                <a:off x="3591763" y="2743200"/>
                <a:ext cx="0" cy="2819400"/>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1F9B226A-CCF5-5FAB-C115-56A2765059CE}"/>
                  </a:ext>
                </a:extLst>
              </p:cNvPr>
              <p:cNvCxnSpPr>
                <a:cxnSpLocks/>
              </p:cNvCxnSpPr>
              <p:nvPr/>
            </p:nvCxnSpPr>
            <p:spPr>
              <a:xfrm>
                <a:off x="3708806" y="2743200"/>
                <a:ext cx="0" cy="281940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24FDB458-FF3F-22C1-B7BB-17EE45FA5950}"/>
                  </a:ext>
                </a:extLst>
              </p:cNvPr>
              <p:cNvCxnSpPr>
                <a:cxnSpLocks/>
              </p:cNvCxnSpPr>
              <p:nvPr/>
            </p:nvCxnSpPr>
            <p:spPr>
              <a:xfrm>
                <a:off x="3825849" y="2743200"/>
                <a:ext cx="0" cy="281940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F1B6EE2C-334F-98B4-CE76-05E7D9B0DCF4}"/>
                  </a:ext>
                </a:extLst>
              </p:cNvPr>
              <p:cNvCxnSpPr>
                <a:cxnSpLocks/>
              </p:cNvCxnSpPr>
              <p:nvPr/>
            </p:nvCxnSpPr>
            <p:spPr>
              <a:xfrm>
                <a:off x="3942892" y="2743200"/>
                <a:ext cx="0" cy="2819400"/>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BA0F3A63-5C8B-93D2-35BE-97FBC64701EF}"/>
                  </a:ext>
                </a:extLst>
              </p:cNvPr>
              <p:cNvCxnSpPr>
                <a:cxnSpLocks/>
              </p:cNvCxnSpPr>
              <p:nvPr/>
            </p:nvCxnSpPr>
            <p:spPr>
              <a:xfrm>
                <a:off x="4059936" y="2743200"/>
                <a:ext cx="0" cy="2819400"/>
              </a:xfrm>
              <a:prstGeom prst="line">
                <a:avLst/>
              </a:prstGeom>
            </p:spPr>
            <p:style>
              <a:lnRef idx="1">
                <a:schemeClr val="dk1"/>
              </a:lnRef>
              <a:fillRef idx="0">
                <a:schemeClr val="dk1"/>
              </a:fillRef>
              <a:effectRef idx="0">
                <a:schemeClr val="dk1"/>
              </a:effectRef>
              <a:fontRef idx="minor">
                <a:schemeClr val="tx1"/>
              </a:fontRef>
            </p:style>
          </p:cxnSp>
        </p:grpSp>
        <p:grpSp>
          <p:nvGrpSpPr>
            <p:cNvPr id="36" name="Group 35">
              <a:extLst>
                <a:ext uri="{FF2B5EF4-FFF2-40B4-BE49-F238E27FC236}">
                  <a16:creationId xmlns:a16="http://schemas.microsoft.com/office/drawing/2014/main" id="{0CB3E955-3934-A4F9-B09C-C934C76BF611}"/>
                </a:ext>
              </a:extLst>
            </p:cNvPr>
            <p:cNvGrpSpPr/>
            <p:nvPr/>
          </p:nvGrpSpPr>
          <p:grpSpPr>
            <a:xfrm>
              <a:off x="4754880" y="2788920"/>
              <a:ext cx="585216" cy="2743200"/>
              <a:chOff x="3474720" y="2743200"/>
              <a:chExt cx="585216" cy="2819400"/>
            </a:xfrm>
          </p:grpSpPr>
          <p:cxnSp>
            <p:nvCxnSpPr>
              <p:cNvPr id="37" name="Straight Connector 36">
                <a:extLst>
                  <a:ext uri="{FF2B5EF4-FFF2-40B4-BE49-F238E27FC236}">
                    <a16:creationId xmlns:a16="http://schemas.microsoft.com/office/drawing/2014/main" id="{48DBAD8C-3B92-0B3F-B52A-7BFACFDCB26A}"/>
                  </a:ext>
                </a:extLst>
              </p:cNvPr>
              <p:cNvCxnSpPr>
                <a:cxnSpLocks/>
              </p:cNvCxnSpPr>
              <p:nvPr/>
            </p:nvCxnSpPr>
            <p:spPr>
              <a:xfrm>
                <a:off x="3474720" y="2743200"/>
                <a:ext cx="0" cy="2819400"/>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FD40A8F7-B4BB-8A24-ACA4-0FF95FA3F59A}"/>
                  </a:ext>
                </a:extLst>
              </p:cNvPr>
              <p:cNvCxnSpPr>
                <a:cxnSpLocks/>
              </p:cNvCxnSpPr>
              <p:nvPr/>
            </p:nvCxnSpPr>
            <p:spPr>
              <a:xfrm>
                <a:off x="3591763" y="2743200"/>
                <a:ext cx="0" cy="281940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98E578F8-9AFD-893F-5A31-15B058AEBE06}"/>
                  </a:ext>
                </a:extLst>
              </p:cNvPr>
              <p:cNvCxnSpPr>
                <a:cxnSpLocks/>
              </p:cNvCxnSpPr>
              <p:nvPr/>
            </p:nvCxnSpPr>
            <p:spPr>
              <a:xfrm>
                <a:off x="3708806" y="2743200"/>
                <a:ext cx="0" cy="281940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BD9441FB-FB90-39B7-3BD6-7E60AB4D6549}"/>
                  </a:ext>
                </a:extLst>
              </p:cNvPr>
              <p:cNvCxnSpPr>
                <a:cxnSpLocks/>
              </p:cNvCxnSpPr>
              <p:nvPr/>
            </p:nvCxnSpPr>
            <p:spPr>
              <a:xfrm>
                <a:off x="3825849" y="2743200"/>
                <a:ext cx="0" cy="2819400"/>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6C6D85F0-D5E4-98D9-B3D7-A41DA46CCE91}"/>
                  </a:ext>
                </a:extLst>
              </p:cNvPr>
              <p:cNvCxnSpPr>
                <a:cxnSpLocks/>
              </p:cNvCxnSpPr>
              <p:nvPr/>
            </p:nvCxnSpPr>
            <p:spPr>
              <a:xfrm>
                <a:off x="3942892" y="2743200"/>
                <a:ext cx="0" cy="2819400"/>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E5A6879E-038F-B06E-636C-81ADE6632824}"/>
                  </a:ext>
                </a:extLst>
              </p:cNvPr>
              <p:cNvCxnSpPr>
                <a:cxnSpLocks/>
              </p:cNvCxnSpPr>
              <p:nvPr/>
            </p:nvCxnSpPr>
            <p:spPr>
              <a:xfrm>
                <a:off x="4059936" y="2743200"/>
                <a:ext cx="0" cy="2819400"/>
              </a:xfrm>
              <a:prstGeom prst="line">
                <a:avLst/>
              </a:prstGeom>
            </p:spPr>
            <p:style>
              <a:lnRef idx="1">
                <a:schemeClr val="dk1"/>
              </a:lnRef>
              <a:fillRef idx="0">
                <a:schemeClr val="dk1"/>
              </a:fillRef>
              <a:effectRef idx="0">
                <a:schemeClr val="dk1"/>
              </a:effectRef>
              <a:fontRef idx="minor">
                <a:schemeClr val="tx1"/>
              </a:fontRef>
            </p:style>
          </p:cxnSp>
        </p:grpSp>
      </p:grpSp>
      <p:pic>
        <p:nvPicPr>
          <p:cNvPr id="2054" name="Picture 6">
            <a:extLst>
              <a:ext uri="{FF2B5EF4-FFF2-40B4-BE49-F238E27FC236}">
                <a16:creationId xmlns:a16="http://schemas.microsoft.com/office/drawing/2014/main" id="{CE12FE5C-8374-5683-62F5-6F2AF5E264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1" y="2819400"/>
            <a:ext cx="3914775" cy="2895600"/>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60B34487-FC59-E864-2DB4-B3DFC09C297E}"/>
              </a:ext>
            </a:extLst>
          </p:cNvPr>
          <p:cNvSpPr txBox="1"/>
          <p:nvPr/>
        </p:nvSpPr>
        <p:spPr>
          <a:xfrm>
            <a:off x="4572000" y="1981201"/>
            <a:ext cx="5791200" cy="646331"/>
          </a:xfrm>
          <a:prstGeom prst="rect">
            <a:avLst/>
          </a:prstGeom>
          <a:solidFill>
            <a:schemeClr val="bg1"/>
          </a:solidFill>
          <a:ln>
            <a:solidFill>
              <a:schemeClr val="dk1"/>
            </a:solidFill>
          </a:ln>
        </p:spPr>
        <p:txBody>
          <a:bodyPr wrap="square" rtlCol="0">
            <a:spAutoFit/>
          </a:bodyPr>
          <a:lstStyle/>
          <a:p>
            <a:r>
              <a:rPr lang="en-US" dirty="0"/>
              <a:t>Total Volume of Cell2 = (L*</a:t>
            </a:r>
            <a:r>
              <a:rPr lang="el-GR" dirty="0"/>
              <a:t>π</a:t>
            </a:r>
            <a:r>
              <a:rPr lang="en-US" dirty="0"/>
              <a:t> * R2^2)-(L*</a:t>
            </a:r>
            <a:r>
              <a:rPr lang="el-GR" dirty="0"/>
              <a:t>π</a:t>
            </a:r>
            <a:r>
              <a:rPr lang="en-US" dirty="0"/>
              <a:t> * R1^2)</a:t>
            </a:r>
          </a:p>
          <a:p>
            <a:r>
              <a:rPr lang="en-US" dirty="0"/>
              <a:t>Diffusive Area between Cell1 and Cell2 = 2 *</a:t>
            </a:r>
            <a:r>
              <a:rPr lang="el-GR" dirty="0"/>
              <a:t>π</a:t>
            </a:r>
            <a:r>
              <a:rPr lang="en-US" dirty="0"/>
              <a:t>*R1*L)</a:t>
            </a:r>
          </a:p>
        </p:txBody>
      </p:sp>
      <p:sp>
        <p:nvSpPr>
          <p:cNvPr id="3" name="Footer Placeholder 2">
            <a:extLst>
              <a:ext uri="{FF2B5EF4-FFF2-40B4-BE49-F238E27FC236}">
                <a16:creationId xmlns:a16="http://schemas.microsoft.com/office/drawing/2014/main" id="{8F686E17-B2CC-9E80-A9A8-4D74D5762051}"/>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72213650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9906000" cy="838200"/>
          </a:xfrm>
        </p:spPr>
        <p:txBody>
          <a:bodyPr>
            <a:normAutofit fontScale="90000"/>
          </a:bodyPr>
          <a:lstStyle/>
          <a:p>
            <a:r>
              <a:rPr lang="en-US" altLang="en-US" dirty="0"/>
              <a:t>Specifying Model Species Using the </a:t>
            </a:r>
            <a:r>
              <a:rPr lang="en-US" altLang="en-US" dirty="0" err="1"/>
              <a:t>ICRP</a:t>
            </a:r>
            <a:r>
              <a:rPr lang="en-US" altLang="en-US" dirty="0"/>
              <a:t> Database</a:t>
            </a:r>
          </a:p>
        </p:txBody>
      </p:sp>
      <p:sp>
        <p:nvSpPr>
          <p:cNvPr id="3" name="Content Placeholder 2"/>
          <p:cNvSpPr>
            <a:spLocks noGrp="1"/>
          </p:cNvSpPr>
          <p:nvPr>
            <p:ph idx="1"/>
          </p:nvPr>
        </p:nvSpPr>
        <p:spPr>
          <a:xfrm>
            <a:off x="609600" y="1447800"/>
            <a:ext cx="10058400" cy="4649894"/>
          </a:xfrm>
        </p:spPr>
        <p:txBody>
          <a:bodyPr>
            <a:normAutofit/>
          </a:bodyPr>
          <a:lstStyle/>
          <a:p>
            <a:r>
              <a:rPr lang="en-US" altLang="en-US" sz="2400" dirty="0">
                <a:solidFill>
                  <a:schemeClr val="tx1"/>
                </a:solidFill>
              </a:rPr>
              <a:t>GoldSim includes a built-in database of nuclide decay data (over 1200 nuclides) from the </a:t>
            </a:r>
            <a:r>
              <a:rPr lang="en-US" altLang="en-US" sz="2400" b="1" dirty="0">
                <a:solidFill>
                  <a:srgbClr val="FF0000"/>
                </a:solidFill>
              </a:rPr>
              <a:t>International Commission for Radiation Protections (</a:t>
            </a:r>
            <a:r>
              <a:rPr lang="en-US" altLang="en-US" sz="2400" b="1" dirty="0" err="1">
                <a:solidFill>
                  <a:srgbClr val="FF0000"/>
                </a:solidFill>
              </a:rPr>
              <a:t>ICRP</a:t>
            </a:r>
            <a:r>
              <a:rPr lang="en-US" altLang="en-US" sz="2400" b="1" dirty="0">
                <a:solidFill>
                  <a:srgbClr val="FF0000"/>
                </a:solidFill>
              </a:rPr>
              <a:t>) Publication 107</a:t>
            </a:r>
            <a:r>
              <a:rPr lang="en-US" altLang="en-US" sz="2400" dirty="0">
                <a:solidFill>
                  <a:schemeClr val="tx1"/>
                </a:solidFill>
              </a:rPr>
              <a:t>.</a:t>
            </a:r>
          </a:p>
          <a:p>
            <a:r>
              <a:rPr lang="en-US" altLang="en-US" sz="2400" dirty="0">
                <a:solidFill>
                  <a:schemeClr val="tx1"/>
                </a:solidFill>
              </a:rPr>
              <a:t>Let’s walk through the steps for defining your species using this database.</a:t>
            </a:r>
          </a:p>
          <a:p>
            <a:pPr marL="344488" indent="-344488">
              <a:buFont typeface="Courier New" panose="02070309020205020404" pitchFamily="49" charset="0"/>
              <a:buChar char="o"/>
            </a:pPr>
            <a:endParaRPr lang="en-US" altLang="en-US" sz="2400" dirty="0">
              <a:solidFill>
                <a:schemeClr val="tx1"/>
              </a:solidFill>
              <a:latin typeface="+mj-lt"/>
            </a:endParaRPr>
          </a:p>
          <a:p>
            <a:endParaRPr lang="en-US" dirty="0"/>
          </a:p>
        </p:txBody>
      </p:sp>
      <p:sp>
        <p:nvSpPr>
          <p:cNvPr id="4" name="Footer Placeholder 3">
            <a:extLst>
              <a:ext uri="{FF2B5EF4-FFF2-40B4-BE49-F238E27FC236}">
                <a16:creationId xmlns:a16="http://schemas.microsoft.com/office/drawing/2014/main" id="{C505B409-0580-E206-7155-998733A31E64}"/>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385533043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9601200" cy="838200"/>
          </a:xfrm>
        </p:spPr>
        <p:txBody>
          <a:bodyPr>
            <a:normAutofit fontScale="90000"/>
          </a:bodyPr>
          <a:lstStyle/>
          <a:p>
            <a:r>
              <a:rPr lang="en-US" altLang="en-US" dirty="0"/>
              <a:t>Specifying Model Species Using the </a:t>
            </a:r>
            <a:r>
              <a:rPr lang="en-US" altLang="en-US" dirty="0" err="1"/>
              <a:t>ICRP</a:t>
            </a:r>
            <a:r>
              <a:rPr lang="en-US" altLang="en-US" dirty="0"/>
              <a:t> Database</a:t>
            </a:r>
          </a:p>
        </p:txBody>
      </p:sp>
      <p:sp>
        <p:nvSpPr>
          <p:cNvPr id="3" name="Content Placeholder 2"/>
          <p:cNvSpPr>
            <a:spLocks noGrp="1"/>
          </p:cNvSpPr>
          <p:nvPr>
            <p:ph idx="1"/>
          </p:nvPr>
        </p:nvSpPr>
        <p:spPr>
          <a:xfrm>
            <a:off x="685800" y="1371600"/>
            <a:ext cx="10210799" cy="4953000"/>
          </a:xfrm>
        </p:spPr>
        <p:txBody>
          <a:bodyPr>
            <a:normAutofit/>
          </a:bodyPr>
          <a:lstStyle/>
          <a:p>
            <a:pPr marL="457200" indent="-457200">
              <a:buFont typeface="+mj-lt"/>
              <a:buAutoNum type="arabicPeriod"/>
            </a:pPr>
            <a:r>
              <a:rPr lang="en-US" altLang="en-US" sz="2400" dirty="0">
                <a:solidFill>
                  <a:schemeClr val="tx1"/>
                </a:solidFill>
              </a:rPr>
              <a:t>Open Species. Under </a:t>
            </a:r>
            <a:r>
              <a:rPr lang="en-US" altLang="en-US" sz="2400" b="1" dirty="0">
                <a:solidFill>
                  <a:schemeClr val="tx1"/>
                </a:solidFill>
              </a:rPr>
              <a:t>Display</a:t>
            </a:r>
            <a:r>
              <a:rPr lang="en-US" altLang="en-US" sz="2400" dirty="0">
                <a:solidFill>
                  <a:schemeClr val="tx1"/>
                </a:solidFill>
              </a:rPr>
              <a:t>, “Modeled Species” will be selected.</a:t>
            </a:r>
          </a:p>
          <a:p>
            <a:pPr marL="457200" indent="-457200">
              <a:buFont typeface="+mj-lt"/>
              <a:buAutoNum type="arabicPeriod"/>
            </a:pPr>
            <a:r>
              <a:rPr lang="en-US" altLang="en-US" sz="2400" dirty="0">
                <a:solidFill>
                  <a:schemeClr val="tx1"/>
                </a:solidFill>
              </a:rPr>
              <a:t>Select “All Species” from the </a:t>
            </a:r>
            <a:r>
              <a:rPr lang="en-US" altLang="en-US" sz="2400" b="1" dirty="0">
                <a:solidFill>
                  <a:schemeClr val="tx1"/>
                </a:solidFill>
              </a:rPr>
              <a:t>Display</a:t>
            </a:r>
            <a:r>
              <a:rPr lang="en-US" altLang="en-US" sz="2400" dirty="0">
                <a:solidFill>
                  <a:schemeClr val="tx1"/>
                </a:solidFill>
              </a:rPr>
              <a:t> field.</a:t>
            </a:r>
          </a:p>
          <a:p>
            <a:pPr marL="457200" indent="-457200">
              <a:buFont typeface="+mj-lt"/>
              <a:buAutoNum type="arabicPeriod"/>
            </a:pPr>
            <a:r>
              <a:rPr lang="en-US" altLang="en-US" sz="2400" dirty="0">
                <a:solidFill>
                  <a:schemeClr val="tx1"/>
                </a:solidFill>
              </a:rPr>
              <a:t>Filter by half-life (e.g., 1 </a:t>
            </a:r>
            <a:r>
              <a:rPr lang="en-US" altLang="en-US" sz="2400" dirty="0" err="1">
                <a:solidFill>
                  <a:schemeClr val="tx1"/>
                </a:solidFill>
              </a:rPr>
              <a:t>hr</a:t>
            </a:r>
            <a:r>
              <a:rPr lang="en-US" altLang="en-US" sz="2400" dirty="0">
                <a:solidFill>
                  <a:schemeClr val="tx1"/>
                </a:solidFill>
              </a:rPr>
              <a:t>).</a:t>
            </a:r>
          </a:p>
          <a:p>
            <a:pPr marL="457200" indent="-457200">
              <a:buFont typeface="+mj-lt"/>
              <a:buAutoNum type="arabicPeriod"/>
            </a:pPr>
            <a:r>
              <a:rPr lang="en-US" altLang="en-US" sz="2400" dirty="0">
                <a:solidFill>
                  <a:schemeClr val="tx1"/>
                </a:solidFill>
              </a:rPr>
              <a:t>Select the </a:t>
            </a:r>
            <a:r>
              <a:rPr lang="en-US" altLang="en-US" sz="2400" b="1" dirty="0">
                <a:solidFill>
                  <a:schemeClr val="tx1"/>
                </a:solidFill>
              </a:rPr>
              <a:t>Include</a:t>
            </a:r>
            <a:r>
              <a:rPr lang="en-US" altLang="en-US" sz="2400" dirty="0">
                <a:solidFill>
                  <a:schemeClr val="tx1"/>
                </a:solidFill>
              </a:rPr>
              <a:t> box for species that you know are in the inventory. You can click on the columns to help you find the species (e.g., U238).</a:t>
            </a:r>
          </a:p>
          <a:p>
            <a:pPr marL="457200" indent="-457200">
              <a:buFont typeface="+mj-lt"/>
              <a:buAutoNum type="arabicPeriod"/>
            </a:pPr>
            <a:r>
              <a:rPr lang="en-US" altLang="en-US" sz="2400" dirty="0">
                <a:solidFill>
                  <a:schemeClr val="tx1"/>
                </a:solidFill>
              </a:rPr>
              <a:t>Select “Modeled species + daughters” from the </a:t>
            </a:r>
            <a:r>
              <a:rPr lang="en-US" altLang="en-US" sz="2400" b="1" dirty="0">
                <a:solidFill>
                  <a:schemeClr val="tx1"/>
                </a:solidFill>
              </a:rPr>
              <a:t>Display</a:t>
            </a:r>
            <a:r>
              <a:rPr lang="en-US" altLang="en-US" sz="2400" dirty="0">
                <a:solidFill>
                  <a:schemeClr val="tx1"/>
                </a:solidFill>
              </a:rPr>
              <a:t> field.</a:t>
            </a:r>
          </a:p>
          <a:p>
            <a:pPr marL="457200" indent="-457200">
              <a:buFont typeface="+mj-lt"/>
              <a:buAutoNum type="arabicPeriod"/>
            </a:pPr>
            <a:r>
              <a:rPr lang="en-US" altLang="en-US" sz="2400" dirty="0">
                <a:solidFill>
                  <a:schemeClr val="tx1"/>
                </a:solidFill>
              </a:rPr>
              <a:t>Adjust </a:t>
            </a:r>
            <a:r>
              <a:rPr lang="en-US" altLang="en-US" sz="2400" b="1" dirty="0">
                <a:solidFill>
                  <a:schemeClr val="tx1"/>
                </a:solidFill>
              </a:rPr>
              <a:t>Auto-include </a:t>
            </a:r>
            <a:r>
              <a:rPr lang="en-US" altLang="en-US" sz="2400" b="1" dirty="0" err="1">
                <a:solidFill>
                  <a:schemeClr val="tx1"/>
                </a:solidFill>
              </a:rPr>
              <a:t>ICRP</a:t>
            </a:r>
            <a:r>
              <a:rPr lang="en-US" altLang="en-US" sz="2400" b="1" dirty="0">
                <a:solidFill>
                  <a:schemeClr val="tx1"/>
                </a:solidFill>
              </a:rPr>
              <a:t> daughters </a:t>
            </a:r>
            <a:r>
              <a:rPr lang="en-US" altLang="en-US" sz="2400" dirty="0">
                <a:solidFill>
                  <a:schemeClr val="tx1"/>
                </a:solidFill>
              </a:rPr>
              <a:t>to show appropriate range (e.g., &gt; 1 </a:t>
            </a:r>
            <a:r>
              <a:rPr lang="en-US" altLang="en-US" sz="2400" dirty="0" err="1">
                <a:solidFill>
                  <a:schemeClr val="tx1"/>
                </a:solidFill>
              </a:rPr>
              <a:t>yr</a:t>
            </a:r>
            <a:r>
              <a:rPr lang="en-US" altLang="en-US" sz="2400" dirty="0">
                <a:solidFill>
                  <a:schemeClr val="tx1"/>
                </a:solidFill>
              </a:rPr>
              <a:t>).</a:t>
            </a:r>
          </a:p>
          <a:p>
            <a:pPr marL="457200" indent="-457200">
              <a:buFont typeface="+mj-lt"/>
              <a:buAutoNum type="arabicPeriod"/>
            </a:pPr>
            <a:r>
              <a:rPr lang="en-US" altLang="en-US" sz="2400" dirty="0">
                <a:solidFill>
                  <a:schemeClr val="tx1"/>
                </a:solidFill>
              </a:rPr>
              <a:t>Manually include important stable species (e.g., Pb) and important short-lived species (e.g., Rn222) that were not auto-included.</a:t>
            </a:r>
          </a:p>
          <a:p>
            <a:pPr marL="457200" indent="-457200">
              <a:buFont typeface="+mj-lt"/>
              <a:buAutoNum type="arabicPeriod"/>
            </a:pPr>
            <a:r>
              <a:rPr lang="en-US" altLang="en-US" sz="2400" dirty="0">
                <a:solidFill>
                  <a:schemeClr val="tx1"/>
                </a:solidFill>
              </a:rPr>
              <a:t>Delete the default user-defined species.</a:t>
            </a:r>
          </a:p>
          <a:p>
            <a:pPr marL="457200" indent="-457200">
              <a:buFont typeface="+mj-lt"/>
              <a:buAutoNum type="arabicPeriod"/>
            </a:pPr>
            <a:endParaRPr lang="en-US" altLang="en-US" sz="2400" dirty="0">
              <a:solidFill>
                <a:schemeClr val="tx1"/>
              </a:solidFill>
              <a:latin typeface="+mj-lt"/>
            </a:endParaRPr>
          </a:p>
          <a:p>
            <a:pPr marL="0" indent="0">
              <a:buNone/>
            </a:pPr>
            <a:endParaRPr lang="en-US" altLang="en-US" sz="2400" dirty="0">
              <a:solidFill>
                <a:schemeClr val="tx1"/>
              </a:solidFill>
              <a:latin typeface="+mj-lt"/>
            </a:endParaRPr>
          </a:p>
          <a:p>
            <a:pPr marL="344488" indent="-344488">
              <a:buFont typeface="Courier New" panose="02070309020205020404" pitchFamily="49" charset="0"/>
              <a:buChar char="o"/>
            </a:pPr>
            <a:endParaRPr lang="en-US" altLang="en-US" sz="2400" dirty="0">
              <a:solidFill>
                <a:schemeClr val="tx1"/>
              </a:solidFill>
              <a:latin typeface="+mj-lt"/>
            </a:endParaRPr>
          </a:p>
          <a:p>
            <a:endParaRPr lang="en-US" dirty="0"/>
          </a:p>
        </p:txBody>
      </p:sp>
      <p:sp>
        <p:nvSpPr>
          <p:cNvPr id="4" name="Footer Placeholder 3">
            <a:extLst>
              <a:ext uri="{FF2B5EF4-FFF2-40B4-BE49-F238E27FC236}">
                <a16:creationId xmlns:a16="http://schemas.microsoft.com/office/drawing/2014/main" id="{B5CF2FB7-67D8-16D5-09CE-2B62DDA362BD}"/>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411024970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9753600" cy="838200"/>
          </a:xfrm>
        </p:spPr>
        <p:txBody>
          <a:bodyPr>
            <a:normAutofit fontScale="90000"/>
          </a:bodyPr>
          <a:lstStyle/>
          <a:p>
            <a:r>
              <a:rPr lang="en-US" altLang="en-US" dirty="0"/>
              <a:t>Specifying Model Species Using the </a:t>
            </a:r>
            <a:r>
              <a:rPr lang="en-US" altLang="en-US" dirty="0" err="1"/>
              <a:t>ICRP</a:t>
            </a:r>
            <a:r>
              <a:rPr lang="en-US" altLang="en-US" dirty="0"/>
              <a:t> Database</a:t>
            </a:r>
          </a:p>
        </p:txBody>
      </p:sp>
      <p:sp>
        <p:nvSpPr>
          <p:cNvPr id="3" name="Content Placeholder 2"/>
          <p:cNvSpPr>
            <a:spLocks noGrp="1"/>
          </p:cNvSpPr>
          <p:nvPr>
            <p:ph idx="1"/>
          </p:nvPr>
        </p:nvSpPr>
        <p:spPr>
          <a:xfrm>
            <a:off x="609600" y="1447800"/>
            <a:ext cx="8991602" cy="4953000"/>
          </a:xfrm>
        </p:spPr>
        <p:txBody>
          <a:bodyPr>
            <a:normAutofit/>
          </a:bodyPr>
          <a:lstStyle/>
          <a:p>
            <a:r>
              <a:rPr lang="en-US" altLang="en-US" sz="2400" dirty="0">
                <a:solidFill>
                  <a:schemeClr val="tx1"/>
                </a:solidFill>
              </a:rPr>
              <a:t>What are the implications of “skipped” species in the  decay chain?</a:t>
            </a:r>
          </a:p>
          <a:p>
            <a:r>
              <a:rPr lang="en-US" altLang="en-US" sz="2400" dirty="0">
                <a:solidFill>
                  <a:schemeClr val="tx1"/>
                </a:solidFill>
              </a:rPr>
              <a:t>U238 decay chain:</a:t>
            </a:r>
          </a:p>
          <a:p>
            <a:pPr lvl="1"/>
            <a:r>
              <a:rPr lang="en-US" altLang="en-US" sz="2200" dirty="0">
                <a:solidFill>
                  <a:schemeClr val="tx1"/>
                </a:solidFill>
              </a:rPr>
              <a:t>U238 -&gt; Th234 -&gt; Pa234m -&gt; U234 …</a:t>
            </a:r>
          </a:p>
          <a:p>
            <a:pPr lvl="1"/>
            <a:r>
              <a:rPr lang="en-US" altLang="en-US" sz="2200" dirty="0">
                <a:solidFill>
                  <a:schemeClr val="tx1"/>
                </a:solidFill>
              </a:rPr>
              <a:t>Th234 and Pa234m are skipped due to short half lives</a:t>
            </a:r>
          </a:p>
          <a:p>
            <a:pPr lvl="1"/>
            <a:r>
              <a:rPr lang="en-US" altLang="en-US" sz="2200" dirty="0">
                <a:solidFill>
                  <a:schemeClr val="tx1"/>
                </a:solidFill>
              </a:rPr>
              <a:t>U238 -&gt; U234 …</a:t>
            </a:r>
          </a:p>
          <a:p>
            <a:pPr lvl="1"/>
            <a:endParaRPr lang="en-US" altLang="en-US" sz="2200" dirty="0">
              <a:solidFill>
                <a:schemeClr val="tx1"/>
              </a:solidFill>
            </a:endParaRPr>
          </a:p>
          <a:p>
            <a:r>
              <a:rPr lang="en-US" altLang="en-US" sz="2400" dirty="0">
                <a:solidFill>
                  <a:schemeClr val="tx1"/>
                </a:solidFill>
              </a:rPr>
              <a:t>It is important to account for these “skipped” radionuclides when computing doses. </a:t>
            </a:r>
          </a:p>
          <a:p>
            <a:pPr marL="0" indent="0">
              <a:buNone/>
            </a:pPr>
            <a:endParaRPr lang="en-US" altLang="en-US" sz="2400" dirty="0">
              <a:solidFill>
                <a:schemeClr val="tx1"/>
              </a:solidFill>
              <a:latin typeface="+mj-lt"/>
            </a:endParaRPr>
          </a:p>
          <a:p>
            <a:pPr marL="344488" indent="-344488">
              <a:buFont typeface="Courier New" panose="02070309020205020404" pitchFamily="49" charset="0"/>
              <a:buChar char="o"/>
            </a:pPr>
            <a:endParaRPr lang="en-US" altLang="en-US" sz="2400" dirty="0">
              <a:solidFill>
                <a:schemeClr val="tx1"/>
              </a:solidFill>
              <a:latin typeface="+mj-lt"/>
            </a:endParaRPr>
          </a:p>
          <a:p>
            <a:endParaRPr lang="en-US" dirty="0"/>
          </a:p>
        </p:txBody>
      </p:sp>
      <p:sp>
        <p:nvSpPr>
          <p:cNvPr id="4" name="Footer Placeholder 3">
            <a:extLst>
              <a:ext uri="{FF2B5EF4-FFF2-40B4-BE49-F238E27FC236}">
                <a16:creationId xmlns:a16="http://schemas.microsoft.com/office/drawing/2014/main" id="{3A75711D-9364-40D0-4585-6BA0DEB66F95}"/>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38577820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9982200" cy="838200"/>
          </a:xfrm>
        </p:spPr>
        <p:txBody>
          <a:bodyPr>
            <a:normAutofit fontScale="90000"/>
          </a:bodyPr>
          <a:lstStyle/>
          <a:p>
            <a:r>
              <a:rPr lang="en-US" altLang="en-US" dirty="0"/>
              <a:t>Simulating Engineered Barriers (the Source Element)</a:t>
            </a:r>
          </a:p>
        </p:txBody>
      </p:sp>
      <p:sp>
        <p:nvSpPr>
          <p:cNvPr id="3" name="Content Placeholder 2"/>
          <p:cNvSpPr>
            <a:spLocks noGrp="1"/>
          </p:cNvSpPr>
          <p:nvPr>
            <p:ph idx="1"/>
          </p:nvPr>
        </p:nvSpPr>
        <p:spPr>
          <a:xfrm>
            <a:off x="838200" y="1369906"/>
            <a:ext cx="9677400" cy="4649894"/>
          </a:xfrm>
        </p:spPr>
        <p:txBody>
          <a:bodyPr>
            <a:normAutofit/>
          </a:bodyPr>
          <a:lstStyle/>
          <a:p>
            <a:r>
              <a:rPr lang="en-US" altLang="en-US" sz="2400" dirty="0">
                <a:solidFill>
                  <a:schemeClr val="tx1"/>
                </a:solidFill>
              </a:rPr>
              <a:t>What does a Source element do?</a:t>
            </a:r>
          </a:p>
          <a:p>
            <a:pPr marL="637096" lvl="1" indent="-344488">
              <a:buFont typeface="Arial" panose="020B0604020202020204" pitchFamily="34" charset="0"/>
              <a:buChar char="•"/>
            </a:pPr>
            <a:r>
              <a:rPr lang="en-US" altLang="en-US" sz="2200" dirty="0">
                <a:solidFill>
                  <a:schemeClr val="tx1"/>
                </a:solidFill>
              </a:rPr>
              <a:t>Accounts for failure of waste packages, degradation of waste matrix and transport out of waste packages to represent complex source terms.</a:t>
            </a:r>
          </a:p>
          <a:p>
            <a:r>
              <a:rPr lang="en-US" altLang="en-US" sz="2400" dirty="0">
                <a:solidFill>
                  <a:schemeClr val="tx1"/>
                </a:solidFill>
              </a:rPr>
              <a:t>When should you use a Source element?</a:t>
            </a:r>
          </a:p>
          <a:p>
            <a:pPr marL="635508" lvl="1" indent="-342900">
              <a:buFont typeface="Arial" panose="020B0604020202020204" pitchFamily="34" charset="0"/>
              <a:buChar char="•"/>
            </a:pPr>
            <a:r>
              <a:rPr lang="en-US" altLang="en-US" sz="2200" dirty="0">
                <a:solidFill>
                  <a:schemeClr val="tx1"/>
                </a:solidFill>
              </a:rPr>
              <a:t>When you cannot accurately represent the source term using an equation (e.g., a boundary condition it a Cell).</a:t>
            </a:r>
          </a:p>
          <a:p>
            <a:r>
              <a:rPr lang="en-US" altLang="en-US" sz="2400" dirty="0">
                <a:solidFill>
                  <a:schemeClr val="tx1"/>
                </a:solidFill>
              </a:rPr>
              <a:t>This will often be the case if:</a:t>
            </a:r>
          </a:p>
          <a:p>
            <a:pPr marL="749808" lvl="1" indent="-457200">
              <a:buFont typeface="Arial" panose="020B0604020202020204" pitchFamily="34" charset="0"/>
              <a:buChar char="•"/>
            </a:pPr>
            <a:r>
              <a:rPr lang="en-US" altLang="en-US" sz="2200" dirty="0">
                <a:solidFill>
                  <a:schemeClr val="tx1"/>
                </a:solidFill>
              </a:rPr>
              <a:t>the source term involves barriers that fail over time; </a:t>
            </a:r>
          </a:p>
          <a:p>
            <a:pPr marL="749808" lvl="1" indent="-457200">
              <a:buFont typeface="Arial" panose="020B0604020202020204" pitchFamily="34" charset="0"/>
              <a:buChar char="•"/>
            </a:pPr>
            <a:r>
              <a:rPr lang="en-US" altLang="en-US" sz="2200" dirty="0">
                <a:solidFill>
                  <a:schemeClr val="tx1"/>
                </a:solidFill>
              </a:rPr>
              <a:t>the source term includes one or more matrix materials that release species mass as they degrade; and/or </a:t>
            </a:r>
          </a:p>
          <a:p>
            <a:pPr marL="749808" lvl="1" indent="-457200">
              <a:buFont typeface="Arial" panose="020B0604020202020204" pitchFamily="34" charset="0"/>
              <a:buChar char="•"/>
            </a:pPr>
            <a:r>
              <a:rPr lang="en-US" altLang="en-US" sz="2200" dirty="0">
                <a:solidFill>
                  <a:schemeClr val="tx1"/>
                </a:solidFill>
              </a:rPr>
              <a:t>the source term is modified by reactions (e.g., decay and ingrowth) prior to and during release. </a:t>
            </a:r>
          </a:p>
          <a:p>
            <a:pPr marL="344488" indent="-344488">
              <a:buFont typeface="Courier New" panose="02070309020205020404" pitchFamily="49" charset="0"/>
              <a:buChar char="o"/>
            </a:pPr>
            <a:endParaRPr lang="en-US" altLang="en-US" sz="2400" dirty="0">
              <a:solidFill>
                <a:schemeClr val="tx1"/>
              </a:solidFill>
              <a:latin typeface="+mj-lt"/>
            </a:endParaRPr>
          </a:p>
          <a:p>
            <a:endParaRPr lang="en-US" dirty="0"/>
          </a:p>
        </p:txBody>
      </p:sp>
      <p:sp>
        <p:nvSpPr>
          <p:cNvPr id="4" name="Footer Placeholder 3">
            <a:extLst>
              <a:ext uri="{FF2B5EF4-FFF2-40B4-BE49-F238E27FC236}">
                <a16:creationId xmlns:a16="http://schemas.microsoft.com/office/drawing/2014/main" id="{0BE094AC-359B-7289-86FE-B67D7127BD8F}"/>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04423586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8686800" cy="838200"/>
          </a:xfrm>
        </p:spPr>
        <p:txBody>
          <a:bodyPr>
            <a:normAutofit/>
          </a:bodyPr>
          <a:lstStyle/>
          <a:p>
            <a:r>
              <a:rPr lang="en-US" altLang="en-US" dirty="0"/>
              <a:t>Overview of Source Element</a:t>
            </a:r>
          </a:p>
        </p:txBody>
      </p:sp>
      <p:sp>
        <p:nvSpPr>
          <p:cNvPr id="3" name="Content Placeholder 2"/>
          <p:cNvSpPr>
            <a:spLocks noGrp="1"/>
          </p:cNvSpPr>
          <p:nvPr>
            <p:ph idx="1"/>
          </p:nvPr>
        </p:nvSpPr>
        <p:spPr>
          <a:xfrm>
            <a:off x="685800" y="1369906"/>
            <a:ext cx="9601200" cy="5030894"/>
          </a:xfrm>
        </p:spPr>
        <p:txBody>
          <a:bodyPr>
            <a:normAutofit/>
          </a:bodyPr>
          <a:lstStyle/>
          <a:p>
            <a:r>
              <a:rPr lang="en-US" altLang="en-US" sz="2400" dirty="0">
                <a:solidFill>
                  <a:schemeClr val="tx1"/>
                </a:solidFill>
              </a:rPr>
              <a:t>Represents a discrete number of </a:t>
            </a:r>
            <a:r>
              <a:rPr lang="en-US" altLang="en-US" sz="2400" b="1" i="1" dirty="0">
                <a:solidFill>
                  <a:srgbClr val="FF0000"/>
                </a:solidFill>
              </a:rPr>
              <a:t>packages</a:t>
            </a:r>
            <a:r>
              <a:rPr lang="en-US" altLang="en-US" sz="2400" dirty="0">
                <a:solidFill>
                  <a:schemeClr val="tx1"/>
                </a:solidFill>
              </a:rPr>
              <a:t>.</a:t>
            </a:r>
          </a:p>
          <a:p>
            <a:r>
              <a:rPr lang="en-US" altLang="en-US" sz="2400" dirty="0">
                <a:solidFill>
                  <a:schemeClr val="tx1"/>
                </a:solidFill>
              </a:rPr>
              <a:t>The packages can have zero, one or two </a:t>
            </a:r>
            <a:r>
              <a:rPr lang="en-US" altLang="en-US" sz="2400" b="1" i="1" dirty="0">
                <a:solidFill>
                  <a:srgbClr val="FF0000"/>
                </a:solidFill>
              </a:rPr>
              <a:t>barriers</a:t>
            </a:r>
            <a:r>
              <a:rPr lang="en-US" altLang="en-US" sz="2400" dirty="0">
                <a:solidFill>
                  <a:schemeClr val="tx1"/>
                </a:solidFill>
              </a:rPr>
              <a:t>.</a:t>
            </a:r>
          </a:p>
          <a:p>
            <a:pPr marL="637096" lvl="1" indent="-344488">
              <a:buFont typeface="Arial" panose="020B0604020202020204" pitchFamily="34" charset="0"/>
              <a:buChar char="•"/>
            </a:pPr>
            <a:r>
              <a:rPr lang="en-US" altLang="en-US" sz="2200" dirty="0"/>
              <a:t>Barriers</a:t>
            </a:r>
            <a:r>
              <a:rPr lang="en-US" altLang="en-US" sz="2200" dirty="0">
                <a:solidFill>
                  <a:schemeClr val="tx1"/>
                </a:solidFill>
              </a:rPr>
              <a:t> must fail before waste can be released.</a:t>
            </a:r>
          </a:p>
          <a:p>
            <a:r>
              <a:rPr lang="en-US" altLang="en-US" sz="2400" dirty="0"/>
              <a:t>Each package has one or more specified </a:t>
            </a:r>
            <a:r>
              <a:rPr lang="en-US" altLang="en-US" sz="2400" b="1" i="1" dirty="0">
                <a:solidFill>
                  <a:srgbClr val="FF0000"/>
                </a:solidFill>
              </a:rPr>
              <a:t>inventories</a:t>
            </a:r>
            <a:r>
              <a:rPr lang="en-US" altLang="en-US" sz="2400" dirty="0">
                <a:solidFill>
                  <a:schemeClr val="tx2"/>
                </a:solidFill>
              </a:rPr>
              <a:t>.</a:t>
            </a:r>
          </a:p>
          <a:p>
            <a:pPr marL="637096" lvl="1" indent="-344488">
              <a:buFont typeface="Arial" panose="020B0604020202020204" pitchFamily="34" charset="0"/>
              <a:buChar char="•"/>
            </a:pPr>
            <a:r>
              <a:rPr lang="en-US" altLang="en-US" sz="2200" dirty="0"/>
              <a:t>The inventory can be specified to be bound within a </a:t>
            </a:r>
            <a:r>
              <a:rPr lang="en-US" altLang="en-US" sz="2200" b="1" i="1" dirty="0">
                <a:solidFill>
                  <a:srgbClr val="FF0000"/>
                </a:solidFill>
              </a:rPr>
              <a:t>waste matrix</a:t>
            </a:r>
            <a:r>
              <a:rPr lang="en-US" altLang="en-US" sz="2200" dirty="0">
                <a:solidFill>
                  <a:schemeClr val="tx2"/>
                </a:solidFill>
              </a:rPr>
              <a:t>.</a:t>
            </a:r>
          </a:p>
          <a:p>
            <a:pPr marL="637096" lvl="1" indent="-344488">
              <a:buFont typeface="Arial" panose="020B0604020202020204" pitchFamily="34" charset="0"/>
              <a:buChar char="•"/>
            </a:pPr>
            <a:r>
              <a:rPr lang="en-US" altLang="en-US" sz="2200" dirty="0"/>
              <a:t>The inventory can exist inside first barrier, inside the second barrier, or bound inside the matrix.</a:t>
            </a:r>
          </a:p>
          <a:p>
            <a:r>
              <a:rPr lang="en-US" altLang="en-US" sz="2400" dirty="0">
                <a:solidFill>
                  <a:schemeClr val="tx1"/>
                </a:solidFill>
              </a:rPr>
              <a:t>Mass is </a:t>
            </a:r>
            <a:r>
              <a:rPr lang="en-US" altLang="en-US" sz="2400" b="1" i="1" dirty="0">
                <a:solidFill>
                  <a:srgbClr val="FF0000"/>
                </a:solidFill>
              </a:rPr>
              <a:t>exposed</a:t>
            </a:r>
            <a:r>
              <a:rPr lang="en-US" altLang="en-US" sz="2400" dirty="0">
                <a:solidFill>
                  <a:schemeClr val="tx1"/>
                </a:solidFill>
              </a:rPr>
              <a:t> when barriers have failed and matrix has degraded.</a:t>
            </a:r>
          </a:p>
          <a:p>
            <a:r>
              <a:rPr lang="en-US" altLang="en-US" sz="2400" dirty="0">
                <a:solidFill>
                  <a:schemeClr val="tx1"/>
                </a:solidFill>
              </a:rPr>
              <a:t>Source elements are Containers.  They contain one or more </a:t>
            </a:r>
            <a:r>
              <a:rPr lang="en-US" altLang="en-US" sz="2400" b="1" i="1" dirty="0">
                <a:solidFill>
                  <a:srgbClr val="FF0000"/>
                </a:solidFill>
              </a:rPr>
              <a:t>Inventory Cells </a:t>
            </a:r>
            <a:r>
              <a:rPr lang="en-US" altLang="en-US" sz="2400" dirty="0">
                <a:solidFill>
                  <a:schemeClr val="tx1"/>
                </a:solidFill>
              </a:rPr>
              <a:t>(representing the interior of the packages) into which the exposed mass is placed.</a:t>
            </a:r>
          </a:p>
          <a:p>
            <a:r>
              <a:rPr lang="en-US" altLang="en-US" sz="2400" dirty="0">
                <a:solidFill>
                  <a:schemeClr val="tx1"/>
                </a:solidFill>
              </a:rPr>
              <a:t>Once mass it exposed it can then be transported out of the Inventory Cells via advective and diffusive processes.</a:t>
            </a:r>
          </a:p>
          <a:p>
            <a:endParaRPr lang="en-US" dirty="0"/>
          </a:p>
        </p:txBody>
      </p:sp>
      <p:sp>
        <p:nvSpPr>
          <p:cNvPr id="4" name="Footer Placeholder 3">
            <a:extLst>
              <a:ext uri="{FF2B5EF4-FFF2-40B4-BE49-F238E27FC236}">
                <a16:creationId xmlns:a16="http://schemas.microsoft.com/office/drawing/2014/main" id="{069B6D04-CF69-C2C8-22EE-5D088D80E40F}"/>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1482090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686800" cy="838200"/>
          </a:xfrm>
        </p:spPr>
        <p:txBody>
          <a:bodyPr>
            <a:normAutofit/>
          </a:bodyPr>
          <a:lstStyle/>
          <a:p>
            <a:r>
              <a:rPr lang="en-US" altLang="en-US" dirty="0"/>
              <a:t>Waste Package Failure</a:t>
            </a:r>
          </a:p>
        </p:txBody>
      </p:sp>
      <p:sp>
        <p:nvSpPr>
          <p:cNvPr id="3" name="Content Placeholder 2"/>
          <p:cNvSpPr>
            <a:spLocks noGrp="1"/>
          </p:cNvSpPr>
          <p:nvPr>
            <p:ph idx="1"/>
          </p:nvPr>
        </p:nvSpPr>
        <p:spPr>
          <a:xfrm>
            <a:off x="609601" y="1219200"/>
            <a:ext cx="8991602" cy="2514600"/>
          </a:xfrm>
        </p:spPr>
        <p:txBody>
          <a:bodyPr>
            <a:normAutofit/>
          </a:bodyPr>
          <a:lstStyle/>
          <a:p>
            <a:r>
              <a:rPr lang="en-US" altLang="en-US" sz="2400" dirty="0">
                <a:solidFill>
                  <a:schemeClr val="tx1"/>
                </a:solidFill>
              </a:rPr>
              <a:t>Barrier failure is represented in terms of failure distributions.</a:t>
            </a:r>
          </a:p>
          <a:p>
            <a:r>
              <a:rPr lang="en-US" altLang="en-US" sz="2400" dirty="0">
                <a:solidFill>
                  <a:schemeClr val="tx1"/>
                </a:solidFill>
              </a:rPr>
              <a:t>This represents temporary variability in when a group of packages fail.</a:t>
            </a:r>
          </a:p>
          <a:p>
            <a:r>
              <a:rPr lang="en-US" altLang="en-US" sz="2400" dirty="0">
                <a:solidFill>
                  <a:schemeClr val="tx1"/>
                </a:solidFill>
              </a:rPr>
              <a:t>A failure distribution is a probability density function of failure at any given time.</a:t>
            </a:r>
          </a:p>
          <a:p>
            <a:r>
              <a:rPr lang="en-US" altLang="en-US" sz="2200" dirty="0">
                <a:solidFill>
                  <a:schemeClr val="tx1"/>
                </a:solidFill>
              </a:rPr>
              <a:t>GoldSim allows you to specify different types of failure distributions.</a:t>
            </a:r>
          </a:p>
          <a:p>
            <a:endParaRPr lang="en-US" dirty="0"/>
          </a:p>
        </p:txBody>
      </p:sp>
      <p:pic>
        <p:nvPicPr>
          <p:cNvPr id="1026" name="Picture 2">
            <a:extLst>
              <a:ext uri="{FF2B5EF4-FFF2-40B4-BE49-F238E27FC236}">
                <a16:creationId xmlns:a16="http://schemas.microsoft.com/office/drawing/2014/main" id="{A3C83CC7-546A-DE77-EE81-789A0D23C2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1" y="1905001"/>
            <a:ext cx="4505325" cy="42195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D0C3F460-B0B5-A3D2-EB78-94BA8D843F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1" y="1905001"/>
            <a:ext cx="4524375" cy="42576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599B49AD-A3CA-8297-9A0B-19F9655DC8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1" y="1905001"/>
            <a:ext cx="4505325" cy="4219575"/>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CC6B6247-7F77-2847-9FCA-C5544B1AA48D}"/>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86101507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fade">
                                      <p:cBhvr>
                                        <p:cTn id="27" dur="500"/>
                                        <p:tgtEl>
                                          <p:spTgt spid="1026"/>
                                        </p:tgtEl>
                                      </p:cBhvr>
                                    </p:animEffect>
                                  </p:childTnLst>
                                  <p:subTnLst>
                                    <p:set>
                                      <p:cBhvr override="childStyle">
                                        <p:cTn dur="1" fill="hold" display="0" masterRel="nextClick" afterEffect="1"/>
                                        <p:tgtEl>
                                          <p:spTgt spid="1026"/>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28"/>
                                        </p:tgtEl>
                                        <p:attrNameLst>
                                          <p:attrName>style.visibility</p:attrName>
                                        </p:attrNameLst>
                                      </p:cBhvr>
                                      <p:to>
                                        <p:strVal val="visible"/>
                                      </p:to>
                                    </p:set>
                                    <p:animEffect transition="in" filter="fade">
                                      <p:cBhvr>
                                        <p:cTn id="32" dur="500"/>
                                        <p:tgtEl>
                                          <p:spTgt spid="1028"/>
                                        </p:tgtEl>
                                      </p:cBhvr>
                                    </p:animEffect>
                                  </p:childTnLst>
                                  <p:subTnLst>
                                    <p:set>
                                      <p:cBhvr override="childStyle">
                                        <p:cTn dur="1" fill="hold" display="0" masterRel="nextClick" afterEffect="1"/>
                                        <p:tgtEl>
                                          <p:spTgt spid="1028"/>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30"/>
                                        </p:tgtEl>
                                        <p:attrNameLst>
                                          <p:attrName>style.visibility</p:attrName>
                                        </p:attrNameLst>
                                      </p:cBhvr>
                                      <p:to>
                                        <p:strVal val="visible"/>
                                      </p:to>
                                    </p:set>
                                    <p:animEffect transition="in" filter="fade">
                                      <p:cBhvr>
                                        <p:cTn id="37"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8839200" cy="838200"/>
          </a:xfrm>
        </p:spPr>
        <p:txBody>
          <a:bodyPr>
            <a:normAutofit/>
          </a:bodyPr>
          <a:lstStyle/>
          <a:p>
            <a:r>
              <a:rPr lang="en-US" dirty="0"/>
              <a:t>Example: Loss of Containment</a:t>
            </a:r>
          </a:p>
        </p:txBody>
      </p:sp>
      <p:sp>
        <p:nvSpPr>
          <p:cNvPr id="5" name="Content Placeholder 4"/>
          <p:cNvSpPr>
            <a:spLocks noGrp="1"/>
          </p:cNvSpPr>
          <p:nvPr>
            <p:ph idx="1"/>
          </p:nvPr>
        </p:nvSpPr>
        <p:spPr>
          <a:xfrm>
            <a:off x="457200" y="1295400"/>
            <a:ext cx="9525000" cy="4648200"/>
          </a:xfrm>
        </p:spPr>
        <p:txBody>
          <a:bodyPr>
            <a:normAutofit/>
          </a:bodyPr>
          <a:lstStyle/>
          <a:p>
            <a:pPr lvl="1">
              <a:buClr>
                <a:schemeClr val="tx2"/>
              </a:buClr>
            </a:pPr>
            <a:r>
              <a:rPr lang="en-US" sz="2400" dirty="0"/>
              <a:t>We will model a single package (a drum).</a:t>
            </a:r>
          </a:p>
          <a:p>
            <a:pPr lvl="1">
              <a:buClr>
                <a:schemeClr val="tx2"/>
              </a:buClr>
            </a:pPr>
            <a:r>
              <a:rPr lang="en-US" sz="2400" dirty="0"/>
              <a:t>When the drum fails, the mass is exposed.</a:t>
            </a:r>
          </a:p>
          <a:p>
            <a:pPr lvl="2"/>
            <a:r>
              <a:rPr lang="en-US" sz="2000" dirty="0"/>
              <a:t>Uniform failure distribution (10 years)</a:t>
            </a:r>
          </a:p>
          <a:p>
            <a:pPr lvl="1">
              <a:buClr>
                <a:schemeClr val="tx2"/>
              </a:buClr>
            </a:pPr>
            <a:r>
              <a:rPr lang="en-US" sz="2400" dirty="0"/>
              <a:t>Three species:</a:t>
            </a:r>
          </a:p>
          <a:p>
            <a:pPr lvl="2"/>
            <a:r>
              <a:rPr lang="en-US" sz="2000" dirty="0"/>
              <a:t>X decays to Y (half-life of 5 years)</a:t>
            </a:r>
          </a:p>
          <a:p>
            <a:pPr lvl="2"/>
            <a:r>
              <a:rPr lang="en-US" sz="2000" dirty="0"/>
              <a:t>Y and Z do not decay</a:t>
            </a:r>
          </a:p>
          <a:p>
            <a:pPr lvl="2"/>
            <a:r>
              <a:rPr lang="en-US" sz="2000" dirty="0"/>
              <a:t>All three initially present at 100 g</a:t>
            </a:r>
            <a:endParaRPr lang="en-US" sz="2400" dirty="0"/>
          </a:p>
          <a:p>
            <a:pPr lvl="1"/>
            <a:endParaRPr lang="en-US" sz="2400" dirty="0">
              <a:latin typeface="+mj-lt"/>
            </a:endParaRPr>
          </a:p>
          <a:p>
            <a:pPr lvl="1"/>
            <a:endParaRPr lang="en-US" sz="2400" dirty="0">
              <a:latin typeface="+mj-lt"/>
            </a:endParaRPr>
          </a:p>
          <a:p>
            <a:endParaRPr lang="en-US" dirty="0"/>
          </a:p>
          <a:p>
            <a:endParaRPr lang="en-US" dirty="0"/>
          </a:p>
          <a:p>
            <a:endParaRPr lang="en-US" dirty="0"/>
          </a:p>
          <a:p>
            <a:endParaRPr lang="en-US" dirty="0"/>
          </a:p>
        </p:txBody>
      </p:sp>
      <p:sp>
        <p:nvSpPr>
          <p:cNvPr id="2" name="Footer Placeholder 1">
            <a:extLst>
              <a:ext uri="{FF2B5EF4-FFF2-40B4-BE49-F238E27FC236}">
                <a16:creationId xmlns:a16="http://schemas.microsoft.com/office/drawing/2014/main" id="{876EF9FD-E52F-BFBB-D64C-4D4DBD5DCC9A}"/>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973857582"/>
      </p:ext>
    </p:extLst>
  </p:cSld>
  <p:clrMapOvr>
    <a:masterClrMapping/>
  </p:clrMapOvr>
  <p:transition>
    <p:wipe dir="r"/>
  </p:transition>
</p:sld>
</file>

<file path=ppt/theme/theme1.xml><?xml version="1.0" encoding="utf-8"?>
<a:theme xmlns:a="http://schemas.openxmlformats.org/drawingml/2006/main" name="GoldSim 16_9 2024">
  <a:themeElements>
    <a:clrScheme name="GoldSim2024">
      <a:dk1>
        <a:srgbClr val="212121"/>
      </a:dk1>
      <a:lt1>
        <a:srgbClr val="FFFFFF"/>
      </a:lt1>
      <a:dk2>
        <a:srgbClr val="ED9E2D"/>
      </a:dk2>
      <a:lt2>
        <a:srgbClr val="00A3DA"/>
      </a:lt2>
      <a:accent1>
        <a:srgbClr val="9DC73C"/>
      </a:accent1>
      <a:accent2>
        <a:srgbClr val="0073AF"/>
      </a:accent2>
      <a:accent3>
        <a:srgbClr val="6CB644"/>
      </a:accent3>
      <a:accent4>
        <a:srgbClr val="F8C522"/>
      </a:accent4>
      <a:accent5>
        <a:srgbClr val="B8D137"/>
      </a:accent5>
      <a:accent6>
        <a:srgbClr val="E6792B"/>
      </a:accent6>
      <a:hlink>
        <a:srgbClr val="B8D137"/>
      </a:hlink>
      <a:folHlink>
        <a:srgbClr val="F2B22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oldSim 16_9 2024" id="{284B63C7-16EA-44E9-A5FF-89EC303FAE77}" vid="{9A5FAD7C-F897-4E60-8018-A07F0B9D54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4924310D11B244A5F6AAA98A9D07D1" ma:contentTypeVersion="18" ma:contentTypeDescription="Create a new document." ma:contentTypeScope="" ma:versionID="b421590995696c6826c78d17b967f11d">
  <xsd:schema xmlns:xsd="http://www.w3.org/2001/XMLSchema" xmlns:xs="http://www.w3.org/2001/XMLSchema" xmlns:p="http://schemas.microsoft.com/office/2006/metadata/properties" xmlns:ns2="4eb5bcae-f64f-4747-a8c2-b120e4c13e87" xmlns:ns3="3f9896a8-20b3-411f-aa6c-383e0c4d4710" targetNamespace="http://schemas.microsoft.com/office/2006/metadata/properties" ma:root="true" ma:fieldsID="958e025e0186b7cfa75937c83e52fe83" ns2:_="" ns3:_="">
    <xsd:import namespace="4eb5bcae-f64f-4747-a8c2-b120e4c13e87"/>
    <xsd:import namespace="3f9896a8-20b3-411f-aa6c-383e0c4d471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b5bcae-f64f-4747-a8c2-b120e4c13e8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b06a840-bd28-4c39-bf06-1d964d590c00}" ma:internalName="TaxCatchAll" ma:showField="CatchAllData" ma:web="4eb5bcae-f64f-4747-a8c2-b120e4c13e8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f9896a8-20b3-411f-aa6c-383e0c4d471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a34866f-7e80-4a6f-a04f-4cdfeff80e43"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4eb5bcae-f64f-4747-a8c2-b120e4c13e87">
      <UserInfo>
        <DisplayName/>
        <AccountId xsi:nil="true"/>
        <AccountType/>
      </UserInfo>
    </SharedWithUsers>
    <lcf76f155ced4ddcb4097134ff3c332f xmlns="3f9896a8-20b3-411f-aa6c-383e0c4d4710">
      <Terms xmlns="http://schemas.microsoft.com/office/infopath/2007/PartnerControls"/>
    </lcf76f155ced4ddcb4097134ff3c332f>
    <TaxCatchAll xmlns="4eb5bcae-f64f-4747-a8c2-b120e4c13e8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F1B16D-BEC9-4B77-864D-AE3AEB60CA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b5bcae-f64f-4747-a8c2-b120e4c13e87"/>
    <ds:schemaRef ds:uri="3f9896a8-20b3-411f-aa6c-383e0c4d47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2B58896-78CF-45CE-849B-DD4FBC3A4202}">
  <ds:schemaRefs>
    <ds:schemaRef ds:uri="http://schemas.microsoft.com/office/2006/metadata/properties"/>
    <ds:schemaRef ds:uri="http://schemas.microsoft.com/office/infopath/2007/PartnerControls"/>
    <ds:schemaRef ds:uri="4eb5bcae-f64f-4747-a8c2-b120e4c13e87"/>
    <ds:schemaRef ds:uri="3f9896a8-20b3-411f-aa6c-383e0c4d4710"/>
  </ds:schemaRefs>
</ds:datastoreItem>
</file>

<file path=customXml/itemProps3.xml><?xml version="1.0" encoding="utf-8"?>
<ds:datastoreItem xmlns:ds="http://schemas.openxmlformats.org/officeDocument/2006/customXml" ds:itemID="{A625A3D5-2455-475E-8AED-84F6177F47C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GoldSimBottomBar</Template>
  <TotalTime>12306</TotalTime>
  <Words>1785</Words>
  <Application>Microsoft Office PowerPoint</Application>
  <PresentationFormat>Widescreen</PresentationFormat>
  <Paragraphs>219</Paragraphs>
  <Slides>22</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Aptos</vt:lpstr>
      <vt:lpstr>Aptos ExtraBold</vt:lpstr>
      <vt:lpstr>Arial</vt:lpstr>
      <vt:lpstr>Calibri</vt:lpstr>
      <vt:lpstr>Courier New</vt:lpstr>
      <vt:lpstr>GoldSim 16_9 2024</vt:lpstr>
      <vt:lpstr>Advanced Radionuclide Transport Modeling Concepts</vt:lpstr>
      <vt:lpstr>Outline</vt:lpstr>
      <vt:lpstr>Specifying Model Species Using the ICRP Database</vt:lpstr>
      <vt:lpstr>Specifying Model Species Using the ICRP Database</vt:lpstr>
      <vt:lpstr>Specifying Model Species Using the ICRP Database</vt:lpstr>
      <vt:lpstr>Simulating Engineered Barriers (the Source Element)</vt:lpstr>
      <vt:lpstr>Overview of Source Element</vt:lpstr>
      <vt:lpstr>Waste Package Failure</vt:lpstr>
      <vt:lpstr>Example: Loss of Containment</vt:lpstr>
      <vt:lpstr>Degradation of Waste Matrix</vt:lpstr>
      <vt:lpstr>Example: Matrix Degradation</vt:lpstr>
      <vt:lpstr>Example: Multiple Packages</vt:lpstr>
      <vt:lpstr>Complex Barrier Failure Distributions</vt:lpstr>
      <vt:lpstr>Transporting Exposed Mass Out of Source</vt:lpstr>
      <vt:lpstr>Example: Transporting Mass Out of Source</vt:lpstr>
      <vt:lpstr>Transporting Exposed Mass Out of Source</vt:lpstr>
      <vt:lpstr>Example: Transporting Mass Out of Source with Multiple Packages</vt:lpstr>
      <vt:lpstr>Source Summary</vt:lpstr>
      <vt:lpstr>Modeling Isotopes</vt:lpstr>
      <vt:lpstr>Correctly Representing Uncertainty in Key Parameters</vt:lpstr>
      <vt:lpstr>Simulating Complex Diffusive Geometries</vt:lpstr>
      <vt:lpstr>Simulating Complex Diffusive Geometries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GoldSim Workshop</dc:title>
  <dc:creator>Jason Lillywhite</dc:creator>
  <cp:lastModifiedBy>Rick Kossik</cp:lastModifiedBy>
  <cp:revision>567</cp:revision>
  <cp:lastPrinted>2017-05-24T18:24:35Z</cp:lastPrinted>
  <dcterms:created xsi:type="dcterms:W3CDTF">2013-07-05T20:45:37Z</dcterms:created>
  <dcterms:modified xsi:type="dcterms:W3CDTF">2024-08-22T18:36:59Z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0x0101004A4924310D11B244A5F6AAA98A9D07D1</vt:lpwstr>
  </property>
  <property fmtid="{D5CDD505-2E9C-101B-9397-08002B2CF9AE}" pid="3" name="Order">
    <vt:r8>5676800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MediaServiceImageTags">
    <vt:lpwstr/>
  </property>
</Properties>
</file>