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8" r:id="rId4"/>
    <p:sldMasterId id="2147483755" r:id="rId5"/>
  </p:sldMasterIdLst>
  <p:notesMasterIdLst>
    <p:notesMasterId r:id="rId25"/>
  </p:notesMasterIdLst>
  <p:handoutMasterIdLst>
    <p:handoutMasterId r:id="rId26"/>
  </p:handoutMasterIdLst>
  <p:sldIdLst>
    <p:sldId id="410" r:id="rId6"/>
    <p:sldId id="412" r:id="rId7"/>
    <p:sldId id="335" r:id="rId8"/>
    <p:sldId id="415" r:id="rId9"/>
    <p:sldId id="552" r:id="rId10"/>
    <p:sldId id="553" r:id="rId11"/>
    <p:sldId id="554" r:id="rId12"/>
    <p:sldId id="555" r:id="rId13"/>
    <p:sldId id="556" r:id="rId14"/>
    <p:sldId id="557" r:id="rId15"/>
    <p:sldId id="558" r:id="rId16"/>
    <p:sldId id="559" r:id="rId17"/>
    <p:sldId id="560" r:id="rId18"/>
    <p:sldId id="561" r:id="rId19"/>
    <p:sldId id="562" r:id="rId20"/>
    <p:sldId id="563" r:id="rId21"/>
    <p:sldId id="564" r:id="rId22"/>
    <p:sldId id="565" r:id="rId23"/>
    <p:sldId id="566" r:id="rId24"/>
  </p:sldIdLst>
  <p:sldSz cx="12192000" cy="6858000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 Page" id="{6BF7C279-2B88-4CF3-898A-89BCA9750331}">
          <p14:sldIdLst>
            <p14:sldId id="410"/>
            <p14:sldId id="412"/>
            <p14:sldId id="335"/>
            <p14:sldId id="415"/>
            <p14:sldId id="552"/>
            <p14:sldId id="553"/>
            <p14:sldId id="554"/>
            <p14:sldId id="555"/>
            <p14:sldId id="556"/>
            <p14:sldId id="557"/>
            <p14:sldId id="558"/>
            <p14:sldId id="559"/>
            <p14:sldId id="560"/>
            <p14:sldId id="561"/>
            <p14:sldId id="562"/>
            <p14:sldId id="563"/>
            <p14:sldId id="564"/>
            <p14:sldId id="565"/>
            <p14:sldId id="56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5DA5"/>
    <a:srgbClr val="CDB9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68" autoAdjust="0"/>
    <p:restoredTop sz="86370" autoAdjust="0"/>
  </p:normalViewPr>
  <p:slideViewPr>
    <p:cSldViewPr>
      <p:cViewPr varScale="1">
        <p:scale>
          <a:sx n="53" d="100"/>
          <a:sy n="53" d="100"/>
        </p:scale>
        <p:origin x="72" y="8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441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>
        <p:scale>
          <a:sx n="120" d="100"/>
          <a:sy n="120" d="100"/>
        </p:scale>
        <p:origin x="1152" y="-52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ck Kossik" userId="003ff419-6788-4db9-aeea-eec0fd804c84" providerId="ADAL" clId="{94C8D4AA-B94F-4E75-878F-3463DCCC3DF0}"/>
    <pc:docChg chg="modSld">
      <pc:chgData name="Rick Kossik" userId="003ff419-6788-4db9-aeea-eec0fd804c84" providerId="ADAL" clId="{94C8D4AA-B94F-4E75-878F-3463DCCC3DF0}" dt="2024-08-22T18:44:35.762" v="106" actId="20577"/>
      <pc:docMkLst>
        <pc:docMk/>
      </pc:docMkLst>
      <pc:sldChg chg="modNotesTx">
        <pc:chgData name="Rick Kossik" userId="003ff419-6788-4db9-aeea-eec0fd804c84" providerId="ADAL" clId="{94C8D4AA-B94F-4E75-878F-3463DCCC3DF0}" dt="2024-08-22T18:41:53.529" v="15" actId="20577"/>
        <pc:sldMkLst>
          <pc:docMk/>
          <pc:sldMk cId="764552871" sldId="558"/>
        </pc:sldMkLst>
      </pc:sldChg>
      <pc:sldChg chg="modNotesTx">
        <pc:chgData name="Rick Kossik" userId="003ff419-6788-4db9-aeea-eec0fd804c84" providerId="ADAL" clId="{94C8D4AA-B94F-4E75-878F-3463DCCC3DF0}" dt="2024-08-22T18:42:27.845" v="52" actId="20577"/>
        <pc:sldMkLst>
          <pc:docMk/>
          <pc:sldMk cId="3577673907" sldId="563"/>
        </pc:sldMkLst>
      </pc:sldChg>
      <pc:sldChg chg="modNotesTx">
        <pc:chgData name="Rick Kossik" userId="003ff419-6788-4db9-aeea-eec0fd804c84" providerId="ADAL" clId="{94C8D4AA-B94F-4E75-878F-3463DCCC3DF0}" dt="2024-08-22T18:42:46.635" v="55" actId="20577"/>
        <pc:sldMkLst>
          <pc:docMk/>
          <pc:sldMk cId="345447221" sldId="564"/>
        </pc:sldMkLst>
      </pc:sldChg>
      <pc:sldChg chg="modNotesTx">
        <pc:chgData name="Rick Kossik" userId="003ff419-6788-4db9-aeea-eec0fd804c84" providerId="ADAL" clId="{94C8D4AA-B94F-4E75-878F-3463DCCC3DF0}" dt="2024-08-22T18:44:35.762" v="106" actId="20577"/>
        <pc:sldMkLst>
          <pc:docMk/>
          <pc:sldMk cId="4237861110" sldId="566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4" cy="465455"/>
          </a:xfrm>
          <a:prstGeom prst="rect">
            <a:avLst/>
          </a:prstGeom>
        </p:spPr>
        <p:txBody>
          <a:bodyPr vert="horz" lIns="93315" tIns="46658" rIns="93315" bIns="4665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1" y="0"/>
            <a:ext cx="3043344" cy="465455"/>
          </a:xfrm>
          <a:prstGeom prst="rect">
            <a:avLst/>
          </a:prstGeom>
        </p:spPr>
        <p:txBody>
          <a:bodyPr vert="horz" lIns="93315" tIns="46658" rIns="93315" bIns="46658" rtlCol="0"/>
          <a:lstStyle>
            <a:lvl1pPr algn="r">
              <a:defRPr sz="1200"/>
            </a:lvl1pPr>
          </a:lstStyle>
          <a:p>
            <a:fld id="{3082B3C9-0378-441B-A3AE-03F9B265DA66}" type="datetimeFigureOut">
              <a:rPr lang="en-US" smtClean="0"/>
              <a:t>8/22/2024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30"/>
            <a:ext cx="3043344" cy="465455"/>
          </a:xfrm>
          <a:prstGeom prst="rect">
            <a:avLst/>
          </a:prstGeom>
        </p:spPr>
        <p:txBody>
          <a:bodyPr vert="horz" lIns="93315" tIns="46658" rIns="93315" bIns="4665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1" y="8842030"/>
            <a:ext cx="3043344" cy="465455"/>
          </a:xfrm>
          <a:prstGeom prst="rect">
            <a:avLst/>
          </a:prstGeom>
        </p:spPr>
        <p:txBody>
          <a:bodyPr vert="horz" lIns="93315" tIns="46658" rIns="93315" bIns="46658" rtlCol="0" anchor="b"/>
          <a:lstStyle>
            <a:lvl1pPr algn="r">
              <a:defRPr sz="1200"/>
            </a:lvl1pPr>
          </a:lstStyle>
          <a:p>
            <a:fld id="{7E13F34C-EEE0-4C22-AAA6-05E6358C25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038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026" cy="465297"/>
          </a:xfrm>
          <a:prstGeom prst="rect">
            <a:avLst/>
          </a:prstGeom>
        </p:spPr>
        <p:txBody>
          <a:bodyPr vert="horz" lIns="91467" tIns="45734" rIns="91467" bIns="4573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486" y="0"/>
            <a:ext cx="3043026" cy="465297"/>
          </a:xfrm>
          <a:prstGeom prst="rect">
            <a:avLst/>
          </a:prstGeom>
        </p:spPr>
        <p:txBody>
          <a:bodyPr vert="horz" lIns="91467" tIns="45734" rIns="91467" bIns="45734" rtlCol="0"/>
          <a:lstStyle>
            <a:lvl1pPr algn="r">
              <a:defRPr sz="1200"/>
            </a:lvl1pPr>
          </a:lstStyle>
          <a:p>
            <a:fld id="{4330E61F-4997-411F-A07F-873330C97D81}" type="datetimeFigureOut">
              <a:rPr lang="en-US" smtClean="0"/>
              <a:t>8/22/2024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698500"/>
            <a:ext cx="62039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67" tIns="45734" rIns="91467" bIns="4573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993" y="4421108"/>
            <a:ext cx="5619115" cy="4189254"/>
          </a:xfrm>
          <a:prstGeom prst="rect">
            <a:avLst/>
          </a:prstGeom>
        </p:spPr>
        <p:txBody>
          <a:bodyPr vert="horz" lIns="91467" tIns="45734" rIns="91467" bIns="4573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216"/>
            <a:ext cx="3043026" cy="465297"/>
          </a:xfrm>
          <a:prstGeom prst="rect">
            <a:avLst/>
          </a:prstGeom>
        </p:spPr>
        <p:txBody>
          <a:bodyPr vert="horz" lIns="91467" tIns="45734" rIns="91467" bIns="4573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486" y="8842216"/>
            <a:ext cx="3043026" cy="465297"/>
          </a:xfrm>
          <a:prstGeom prst="rect">
            <a:avLst/>
          </a:prstGeom>
        </p:spPr>
        <p:txBody>
          <a:bodyPr vert="horz" lIns="91467" tIns="45734" rIns="91467" bIns="45734" rtlCol="0" anchor="b"/>
          <a:lstStyle>
            <a:lvl1pPr algn="r">
              <a:defRPr sz="1200"/>
            </a:lvl1pPr>
          </a:lstStyle>
          <a:p>
            <a:fld id="{DC026D1C-2AD4-474D-B077-6F0FEE97B5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808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9575" y="698500"/>
            <a:ext cx="6203950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026D1C-2AD4-474D-B077-6F0FEE97B51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6940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9575" y="698500"/>
            <a:ext cx="6203950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026D1C-2AD4-474D-B077-6F0FEE97B51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661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9575" y="698500"/>
            <a:ext cx="6203950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Aquifer_Colloids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026D1C-2AD4-474D-B077-6F0FEE97B51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0331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9575" y="698500"/>
            <a:ext cx="6203950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026D1C-2AD4-474D-B077-6F0FEE97B51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2033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9575" y="698500"/>
            <a:ext cx="6203950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Empty_Cell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026D1C-2AD4-474D-B077-6F0FEE97B51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7200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9575" y="698500"/>
            <a:ext cx="6203950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026D1C-2AD4-474D-B077-6F0FEE97B51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9733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9575" y="698500"/>
            <a:ext cx="6203950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026D1C-2AD4-474D-B077-6F0FEE97B51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7623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9575" y="698500"/>
            <a:ext cx="6203950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Empty_Cell_Corrected1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026D1C-2AD4-474D-B077-6F0FEE97B51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774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9575" y="698500"/>
            <a:ext cx="6203950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Empty_Cell_Corrected2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026D1C-2AD4-474D-B077-6F0FEE97B51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3637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9575" y="698500"/>
            <a:ext cx="6203950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026D1C-2AD4-474D-B077-6F0FEE97B51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2865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9575" y="698500"/>
            <a:ext cx="6203950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Sediment_Diffusion_No_Sediment</a:t>
            </a:r>
            <a:r>
              <a:rPr lang="en-US" dirty="0"/>
              <a:t>, </a:t>
            </a:r>
            <a:r>
              <a:rPr lang="en-US" dirty="0" err="1"/>
              <a:t>Sediment_Diffusion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026D1C-2AD4-474D-B077-6F0FEE97B51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4422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9575" y="698500"/>
            <a:ext cx="6203950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026D1C-2AD4-474D-B077-6F0FEE97B51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3949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9575" y="698500"/>
            <a:ext cx="6203950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026D1C-2AD4-474D-B077-6F0FEE97B51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4747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9575" y="698500"/>
            <a:ext cx="6203950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Solubility1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026D1C-2AD4-474D-B077-6F0FEE97B51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4417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9575" y="698500"/>
            <a:ext cx="6203950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026D1C-2AD4-474D-B077-6F0FEE97B51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1944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9575" y="698500"/>
            <a:ext cx="6203950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Solubility2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026D1C-2AD4-474D-B077-6F0FEE97B51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9282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9575" y="698500"/>
            <a:ext cx="6203950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026D1C-2AD4-474D-B077-6F0FEE97B51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8148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9575" y="698500"/>
            <a:ext cx="6203950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Precipitate_Removal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026D1C-2AD4-474D-B077-6F0FEE97B51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1520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9575" y="698500"/>
            <a:ext cx="6203950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Treatment_Fraction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026D1C-2AD4-474D-B077-6F0FEE97B51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010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A0DEA490-6BC1-B14C-AB27-6F56683311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0"/>
            <a:ext cx="121793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118CA7D-7C75-7644-A798-A6E62EBDC0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92771"/>
            <a:ext cx="9144000" cy="1075449"/>
          </a:xfrm>
        </p:spPr>
        <p:txBody>
          <a:bodyPr anchor="b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C7A4C2-9669-9D4A-8E4C-F2B2CC09D6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88333"/>
            <a:ext cx="9144000" cy="626034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08B1DF-00C9-9FC0-6E45-AAC6B78D449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410623" y="555009"/>
            <a:ext cx="3370754" cy="589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724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EB5AA-B54C-9C4F-920B-14EEE5A35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5E93EE-E2F4-8A4C-AC67-47D37AF2A3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5286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5EAAAE-7472-3F47-A9D1-75CA1D09B1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39286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DB1AA6-B213-7C46-98C4-9391C50F15E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5286" y="6356350"/>
            <a:ext cx="1047356" cy="365125"/>
          </a:xfrm>
          <a:prstGeom prst="rect">
            <a:avLst/>
          </a:prstGeom>
        </p:spPr>
        <p:txBody>
          <a:bodyPr/>
          <a:lstStyle/>
          <a:p>
            <a:fld id="{4288217B-85FB-4538-B3B7-C3B2FE07A283}" type="datetime1">
              <a:rPr lang="en-US" smtClean="0"/>
              <a:t>8/22/2024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F54E21-3CCA-1044-AADE-E2D2BD7FF4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09D2A4-B005-6C45-8FBD-CE0E23924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927F7-16AA-E945-B7BB-731D3EE0D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126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47F15-9B9A-EA40-8B40-2073B784B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E973C6-6F90-304D-9A3C-AAE03B43478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5286" y="6356350"/>
            <a:ext cx="1047356" cy="365125"/>
          </a:xfrm>
          <a:prstGeom prst="rect">
            <a:avLst/>
          </a:prstGeom>
        </p:spPr>
        <p:txBody>
          <a:bodyPr/>
          <a:lstStyle/>
          <a:p>
            <a:fld id="{345744CE-7E52-48E8-8BB2-8B09CD5C80CA}" type="datetime1">
              <a:rPr lang="en-US" smtClean="0"/>
              <a:t>8/22/2024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B7568F-1006-1447-B114-B401136C8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00B513-0CF1-8944-AE8F-C0EF62F09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927F7-16AA-E945-B7BB-731D3EE0D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6483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0B61106-78AA-F943-8C15-25E704A276A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5286" y="6356350"/>
            <a:ext cx="1047356" cy="365125"/>
          </a:xfrm>
          <a:prstGeom prst="rect">
            <a:avLst/>
          </a:prstGeom>
        </p:spPr>
        <p:txBody>
          <a:bodyPr/>
          <a:lstStyle/>
          <a:p>
            <a:fld id="{94520252-0E7B-4416-9C2D-9706236100A7}" type="datetime1">
              <a:rPr lang="en-US" smtClean="0"/>
              <a:t>8/22/2024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91DFC9-5333-F941-A29E-96D7F90EF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47B2E8-7C5C-3746-84F9-55744362F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927F7-16AA-E945-B7BB-731D3EE0D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73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C5B0793-3BF0-E14D-BB90-43EF19044AA1}"/>
              </a:ext>
            </a:extLst>
          </p:cNvPr>
          <p:cNvSpPr/>
          <p:nvPr/>
        </p:nvSpPr>
        <p:spPr>
          <a:xfrm>
            <a:off x="0" y="6907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BC7A4DED-616F-604A-9ADB-B22E40BB22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6252" b="8691"/>
          <a:stretch/>
        </p:blipFill>
        <p:spPr>
          <a:xfrm>
            <a:off x="1524" y="4453812"/>
            <a:ext cx="12188952" cy="240609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2F9E614-9211-3A41-9CA9-DE4DE2D830AD}"/>
              </a:ext>
            </a:extLst>
          </p:cNvPr>
          <p:cNvSpPr/>
          <p:nvPr/>
        </p:nvSpPr>
        <p:spPr>
          <a:xfrm>
            <a:off x="1524" y="4453812"/>
            <a:ext cx="12188952" cy="2404188"/>
          </a:xfrm>
          <a:prstGeom prst="rect">
            <a:avLst/>
          </a:prstGeom>
          <a:solidFill>
            <a:schemeClr val="accent2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E248F9-D7BE-8645-921D-9F4080BDD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356395"/>
            <a:ext cx="10515600" cy="2852737"/>
          </a:xfrm>
        </p:spPr>
        <p:txBody>
          <a:bodyPr anchor="b">
            <a:normAutofit/>
          </a:bodyPr>
          <a:lstStyle>
            <a:lvl1pPr>
              <a:defRPr sz="4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F14D2D-0841-0F49-AFAF-0C4F138BE9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236120"/>
            <a:ext cx="10515600" cy="33239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E45EF6-5167-9041-BF59-652DDB18E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GoldSim Technology Group LLC,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E80D8A-9D96-3D4B-8091-8869EE7C7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61927F7-16AA-E945-B7BB-731D3EE0D24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A99DA44-42CB-54DB-6CB9-B7C25D18D93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778893" y="6356349"/>
            <a:ext cx="1568557" cy="27432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EF66B20-61AE-E570-76B1-944F6714B5F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 rot="5400000">
            <a:off x="5586476" y="-2150569"/>
            <a:ext cx="1016000" cy="1218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516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A2BD72-F941-A14E-97BD-32E59E832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AAEA8D-C5D3-7542-90D0-CD9253FD4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A14AA1-387B-0E4F-9ADB-44B1D1B3A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>
                <a:latin typeface="Aptos" panose="020B0004020202020204" pitchFamily="34" charset="0"/>
              </a:defRPr>
            </a:lvl1pPr>
          </a:lstStyle>
          <a:p>
            <a:r>
              <a:rPr lang="en-US" dirty="0"/>
              <a:t>© GoldSim Technology Group LLC,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9FCA62-BBDE-BF45-AE3B-4BD555C3B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fld id="{561927F7-16AA-E945-B7BB-731D3EE0D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623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EB5AA-B54C-9C4F-920B-14EEE5A35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5E93EE-E2F4-8A4C-AC67-47D37AF2A3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5286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5EAAAE-7472-3F47-A9D1-75CA1D09B1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39286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F54E21-3CCA-1044-AADE-E2D2BD7FF4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GoldSim Technology Group LLC, 2024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09D2A4-B005-6C45-8FBD-CE0E23924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927F7-16AA-E945-B7BB-731D3EE0D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42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47F15-9B9A-EA40-8B40-2073B784B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B7568F-1006-1447-B114-B401136C8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GoldSim Technology Group LLC, 2024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00B513-0CF1-8944-AE8F-C0EF62F09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927F7-16AA-E945-B7BB-731D3EE0D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895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91DFC9-5333-F941-A29E-96D7F90EF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GoldSim Technology Group LLC, 2024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47B2E8-7C5C-3746-84F9-55744362F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927F7-16AA-E945-B7BB-731D3EE0D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750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A0DEA490-6BC1-B14C-AB27-6F56683311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0"/>
            <a:ext cx="121793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118CA7D-7C75-7644-A798-A6E62EBDC0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92771"/>
            <a:ext cx="9144000" cy="1075449"/>
          </a:xfrm>
        </p:spPr>
        <p:txBody>
          <a:bodyPr anchor="b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C7A4C2-9669-9D4A-8E4C-F2B2CC09D6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88333"/>
            <a:ext cx="9144000" cy="626034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34840D-8C6A-37FE-288F-918DA09142C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410623" y="555009"/>
            <a:ext cx="3370754" cy="589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4585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398C11BB-7FEA-F2CB-39D5-533D3A44FB8E}"/>
              </a:ext>
            </a:extLst>
          </p:cNvPr>
          <p:cNvSpPr/>
          <p:nvPr/>
        </p:nvSpPr>
        <p:spPr>
          <a:xfrm>
            <a:off x="0" y="6907"/>
            <a:ext cx="12188952" cy="6858000"/>
          </a:xfrm>
          <a:prstGeom prst="rect">
            <a:avLst/>
          </a:prstGeom>
          <a:gradFill>
            <a:gsLst>
              <a:gs pos="97000">
                <a:schemeClr val="bg2"/>
              </a:gs>
              <a:gs pos="0">
                <a:schemeClr val="accent2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7" name="Picture 6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BC7A4DED-616F-604A-9ADB-B22E40BB22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6252" b="8691"/>
          <a:stretch/>
        </p:blipFill>
        <p:spPr>
          <a:xfrm>
            <a:off x="1524" y="4453812"/>
            <a:ext cx="12188952" cy="240609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2F9E614-9211-3A41-9CA9-DE4DE2D830AD}"/>
              </a:ext>
            </a:extLst>
          </p:cNvPr>
          <p:cNvSpPr/>
          <p:nvPr/>
        </p:nvSpPr>
        <p:spPr>
          <a:xfrm>
            <a:off x="1" y="4453812"/>
            <a:ext cx="12191998" cy="2404188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E248F9-D7BE-8645-921D-9F4080BDD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356395"/>
            <a:ext cx="10515600" cy="2852737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F14D2D-0841-0F49-AFAF-0C4F138BE9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236120"/>
            <a:ext cx="10515600" cy="33239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42A839-EDE1-3040-931A-F1D6C4A71A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5286" y="6356350"/>
            <a:ext cx="1047356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F283EB8-7026-442C-A86F-BD229E3FA2D3}" type="datetime1">
              <a:rPr lang="en-US" smtClean="0"/>
              <a:t>8/22/2024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E45EF6-5167-9041-BF59-652DDB18E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© GoldSim Technology Group LLC,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E80D8A-9D96-3D4B-8091-8869EE7C7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61927F7-16AA-E945-B7BB-731D3EE0D24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3255CE3-9EF9-56E2-F7B4-3219CCADA8A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5400000">
            <a:off x="5586476" y="-2150569"/>
            <a:ext cx="1016000" cy="1218895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35338A3-D07E-3FBA-1E51-1908D05513C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9780517" y="6355715"/>
            <a:ext cx="1568553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533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A2BD72-F941-A14E-97BD-32E59E832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AAEA8D-C5D3-7542-90D0-CD9253FD4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6EDEA8-A7B3-D24B-BEEA-2508B02D3F6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5286" y="6356350"/>
            <a:ext cx="1047356" cy="365125"/>
          </a:xfrm>
          <a:prstGeom prst="rect">
            <a:avLst/>
          </a:prstGeom>
        </p:spPr>
        <p:txBody>
          <a:bodyPr/>
          <a:lstStyle/>
          <a:p>
            <a:fld id="{DCE6D363-521A-4C4D-8AF4-216A5EB7336A}" type="datetime1">
              <a:rPr lang="en-US" smtClean="0"/>
              <a:t>8/22/2024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A14AA1-387B-0E4F-9ADB-44B1D1B3A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9FCA62-BBDE-BF45-AE3B-4BD555C3B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927F7-16AA-E945-B7BB-731D3EE0D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187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65A134E-23F4-6D97-FD74-8E3CC7E4E3CB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11176000" y="0"/>
            <a:ext cx="1016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3C8089D-E8EC-1849-B6D5-4AD09095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286" y="365125"/>
            <a:ext cx="10515600" cy="132556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8BD129-3E04-954E-9364-8C60B7173F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5286" y="1825625"/>
            <a:ext cx="10515600" cy="1587550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72A347-883D-984D-B08A-4C9EBA0968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8600" y="6324600"/>
            <a:ext cx="4114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>
                <a:solidFill>
                  <a:schemeClr val="tx1"/>
                </a:solidFill>
                <a:latin typeface="Aptos" panose="020B0004020202020204" pitchFamily="34" charset="0"/>
              </a:defRPr>
            </a:lvl1pPr>
          </a:lstStyle>
          <a:p>
            <a:r>
              <a:rPr lang="en-US" dirty="0"/>
              <a:t>© GoldSim Technology Group LLC,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3A949F-686D-0F4D-8D75-7FD63B2983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02520" y="6356350"/>
            <a:ext cx="517109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561927F7-16AA-E945-B7BB-731D3EE0D24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079EEF-E3A2-E5B9-194D-CF614A8A1BE9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9780517" y="6355715"/>
            <a:ext cx="1568553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11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2"/>
          </a:solidFill>
          <a:latin typeface="Aptos ExtraBold" panose="020F05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accent2">
                <a:lumMod val="50000"/>
              </a:schemeClr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3E69748-DB02-CE9D-4DFF-7B09C7F40BDD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11176000" y="0"/>
            <a:ext cx="1016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3C8089D-E8EC-1849-B6D5-4AD09095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286" y="365125"/>
            <a:ext cx="10515600" cy="132556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8BD129-3E04-954E-9364-8C60B7173F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5286" y="1825625"/>
            <a:ext cx="10515600" cy="33451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ED9E2D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72A347-883D-984D-B08A-4C9EBA0968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69832" y="6356350"/>
            <a:ext cx="4114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3A949F-686D-0F4D-8D75-7FD63B2983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02520" y="6356350"/>
            <a:ext cx="517109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561927F7-16AA-E945-B7BB-731D3EE0D24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4A29ABB-C433-8E65-4E52-4BC4D4A9D768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9778893" y="6356349"/>
            <a:ext cx="1568557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964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Aptos ExtraBold" panose="020B00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FFC000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ptos" panose="020B00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FC000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ptos" panose="020B00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FC000"/>
        </a:buClr>
        <a:buFont typeface="Arial" panose="020B0604020202020204" pitchFamily="34" charset="0"/>
        <a:buChar char="•"/>
        <a:defRPr sz="2250" kern="1200">
          <a:solidFill>
            <a:schemeClr val="bg1"/>
          </a:solidFill>
          <a:latin typeface="Aptos" panose="020B00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FC000"/>
        </a:buClr>
        <a:buFont typeface="Arial" panose="020B0604020202020204" pitchFamily="34" charset="0"/>
        <a:buChar char="•"/>
        <a:defRPr sz="1950" kern="1200">
          <a:solidFill>
            <a:schemeClr val="bg1"/>
          </a:solidFill>
          <a:latin typeface="Aptos" panose="020B00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FC000"/>
        </a:buClr>
        <a:buFont typeface="Arial" panose="020B0604020202020204" pitchFamily="34" charset="0"/>
        <a:buChar char="•"/>
        <a:defRPr sz="1450" kern="1200">
          <a:solidFill>
            <a:schemeClr val="bg1"/>
          </a:solidFill>
          <a:latin typeface="Aptos" panose="020B00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524000" y="1631204"/>
            <a:ext cx="9144000" cy="1075449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Advanced Water Quality Modeling Concepts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subTitle" idx="1"/>
          </p:nvPr>
        </p:nvSpPr>
        <p:spPr>
          <a:xfrm>
            <a:off x="1524000" y="2879166"/>
            <a:ext cx="9144000" cy="626034"/>
          </a:xfrm>
        </p:spPr>
        <p:txBody>
          <a:bodyPr>
            <a:normAutofit/>
          </a:bodyPr>
          <a:lstStyle/>
          <a:p>
            <a:r>
              <a:rPr lang="en-US" dirty="0"/>
              <a:t>Rick Kossik</a:t>
            </a:r>
          </a:p>
        </p:txBody>
      </p:sp>
    </p:spTree>
    <p:extLst>
      <p:ext uri="{BB962C8B-B14F-4D97-AF65-F5344CB8AC3E}">
        <p14:creationId xmlns:p14="http://schemas.microsoft.com/office/powerpoint/2010/main" val="3721343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ptos ExtraBold" panose="020F0502020204030204" pitchFamily="34" charset="0"/>
              </a:rPr>
              <a:t>Modeling Transport on Suspended Solids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4824" y="1825625"/>
            <a:ext cx="9858375" cy="3736975"/>
          </a:xfrm>
        </p:spPr>
        <p:txBody>
          <a:bodyPr>
            <a:normAutofit/>
          </a:bodyPr>
          <a:lstStyle/>
          <a:p>
            <a:r>
              <a:rPr lang="en-US" altLang="en-US" sz="2400" dirty="0">
                <a:latin typeface="Aptos Display" panose="020B0004020202020204" pitchFamily="34" charset="0"/>
              </a:rPr>
              <a:t>You can specify that a suspended solid (with a particular concentration) is present in a pathway.</a:t>
            </a:r>
            <a:endParaRPr lang="en-US" altLang="en-US" sz="2100" dirty="0">
              <a:latin typeface="Aptos Display" panose="020B0004020202020204" pitchFamily="34" charset="0"/>
            </a:endParaRPr>
          </a:p>
          <a:p>
            <a:r>
              <a:rPr lang="en-US" dirty="0"/>
              <a:t>Mass must partition onto the solid.</a:t>
            </a:r>
          </a:p>
          <a:p>
            <a:r>
              <a:rPr lang="en-US" altLang="en-US" dirty="0"/>
              <a:t>The suspended solid is assumed to advect with the fluid in advective connections:</a:t>
            </a:r>
          </a:p>
          <a:p>
            <a:pPr marL="914400" lvl="2" indent="0">
              <a:buNone/>
            </a:pPr>
            <a:r>
              <a:rPr lang="en-US" altLang="en-US" sz="2200" dirty="0"/>
              <a:t>Flux = Q </a:t>
            </a:r>
            <a:r>
              <a:rPr lang="en-US" altLang="en-US" sz="2200" dirty="0" err="1"/>
              <a:t>C</a:t>
            </a:r>
            <a:r>
              <a:rPr lang="en-US" altLang="en-US" sz="2200" baseline="-25000" dirty="0" err="1"/>
              <a:t>dissolved</a:t>
            </a:r>
            <a:r>
              <a:rPr lang="en-US" altLang="en-US" sz="2200" dirty="0"/>
              <a:t> (1 + K </a:t>
            </a:r>
            <a:r>
              <a:rPr lang="en-US" altLang="en-US" sz="2200" dirty="0" err="1"/>
              <a:t>C</a:t>
            </a:r>
            <a:r>
              <a:rPr lang="en-US" altLang="en-US" sz="2200" baseline="-25000" dirty="0" err="1"/>
              <a:t>solid</a:t>
            </a:r>
            <a:r>
              <a:rPr lang="en-US" altLang="en-US" sz="2200" dirty="0"/>
              <a:t>)</a:t>
            </a:r>
          </a:p>
          <a:p>
            <a:r>
              <a:rPr lang="en-US" altLang="en-US" dirty="0"/>
              <a:t>GoldSim does not track the mass of solid itself (just as it does not track advecting fluids).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51B128-E8A6-8BA6-6655-5B2C722A1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</a:p>
        </p:txBody>
      </p:sp>
    </p:spTree>
    <p:extLst>
      <p:ext uri="{BB962C8B-B14F-4D97-AF65-F5344CB8AC3E}">
        <p14:creationId xmlns:p14="http://schemas.microsoft.com/office/powerpoint/2010/main" val="174853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Example: Transport on Colloids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Three species: X, Y, Z</a:t>
            </a:r>
          </a:p>
          <a:p>
            <a:r>
              <a:rPr lang="en-US" dirty="0"/>
              <a:t>Colloids moving with groundwater</a:t>
            </a:r>
          </a:p>
          <a:p>
            <a:r>
              <a:rPr lang="en-US" dirty="0"/>
              <a:t>Z partitions onto colloids (other two do not)</a:t>
            </a:r>
          </a:p>
          <a:p>
            <a:r>
              <a:rPr lang="en-US" dirty="0"/>
              <a:t>X and Z partition onto porous medium (other two do not)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5787A0-7243-DD03-E841-3F6C84D4E5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3733800"/>
            <a:ext cx="10058891" cy="220980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7382E5E-A9CF-DB6F-F40A-A9C9F14940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</a:p>
        </p:txBody>
      </p:sp>
    </p:spTree>
    <p:extLst>
      <p:ext uri="{BB962C8B-B14F-4D97-AF65-F5344CB8AC3E}">
        <p14:creationId xmlns:p14="http://schemas.microsoft.com/office/powerpoint/2010/main" val="764552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Managing Rapidly Changing Volumes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5284" y="1825624"/>
            <a:ext cx="9629315" cy="4194175"/>
          </a:xfrm>
        </p:spPr>
        <p:txBody>
          <a:bodyPr>
            <a:normAutofit/>
          </a:bodyPr>
          <a:lstStyle/>
          <a:p>
            <a:r>
              <a:rPr lang="en-US" altLang="en-US" dirty="0"/>
              <a:t>The GoldSim solution algorithm assumes that the volume of the Cell does not change significantly over a timestep and/or go completely empty.</a:t>
            </a:r>
          </a:p>
          <a:p>
            <a:r>
              <a:rPr lang="en-US" altLang="en-US" dirty="0"/>
              <a:t>But in some cases, this will not be the case (e.g., a pond completely drying out).</a:t>
            </a:r>
          </a:p>
          <a:p>
            <a:r>
              <a:rPr lang="en-US" altLang="en-US" dirty="0"/>
              <a:t>Under these circumstances, it is necessary to take some special measures to ensure accuracy of the solution.</a:t>
            </a:r>
          </a:p>
          <a:p>
            <a:r>
              <a:rPr lang="en-US" altLang="en-US" dirty="0"/>
              <a:t>If we don’t take these special measures, GoldSim will incorrectly compute the concentrations.</a:t>
            </a:r>
          </a:p>
          <a:p>
            <a:r>
              <a:rPr lang="en-US" altLang="en-US" dirty="0"/>
              <a:t>To keep things in perspective: if a pond really is drying out, the chemistry itself is likely to be very difficult to model correctly!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078F92-BDB9-72CB-05C9-CE5674D95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</a:p>
        </p:txBody>
      </p:sp>
    </p:spTree>
    <p:extLst>
      <p:ext uri="{BB962C8B-B14F-4D97-AF65-F5344CB8AC3E}">
        <p14:creationId xmlns:p14="http://schemas.microsoft.com/office/powerpoint/2010/main" val="2866117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Example: Emptying Cell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505284" y="1825624"/>
            <a:ext cx="5514515" cy="4346576"/>
          </a:xfrm>
        </p:spPr>
        <p:txBody>
          <a:bodyPr>
            <a:normAutofit/>
          </a:bodyPr>
          <a:lstStyle/>
          <a:p>
            <a:r>
              <a:rPr lang="en-US" dirty="0"/>
              <a:t>Water enters tank at constant rate</a:t>
            </a:r>
          </a:p>
          <a:p>
            <a:pPr lvl="1"/>
            <a:r>
              <a:rPr lang="en-US" sz="2200" dirty="0"/>
              <a:t>Water entering the tank has a fixed concentration of 100 mg/l (this is also the initial concentration in the tank)</a:t>
            </a:r>
          </a:p>
          <a:p>
            <a:r>
              <a:rPr lang="en-US" dirty="0"/>
              <a:t>Water flows out of tank initially at a higher rate than the inflow (causing the Cell to empty).</a:t>
            </a:r>
          </a:p>
          <a:p>
            <a:r>
              <a:rPr lang="en-US" dirty="0"/>
              <a:t>Water then flows out of tank at lower rate than the inflow (causing the Cell to refill)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F410C2C-89AA-A80C-D470-E11D763EC6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400" y="1524000"/>
            <a:ext cx="4915153" cy="4318222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D80C9FD-7B07-9541-C45F-A678BEF27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</a:p>
        </p:txBody>
      </p:sp>
    </p:spTree>
    <p:extLst>
      <p:ext uri="{BB962C8B-B14F-4D97-AF65-F5344CB8AC3E}">
        <p14:creationId xmlns:p14="http://schemas.microsoft.com/office/powerpoint/2010/main" val="1023046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Managing Rapidly Changing Volumes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524000"/>
            <a:ext cx="5486399" cy="5105400"/>
          </a:xfrm>
        </p:spPr>
        <p:txBody>
          <a:bodyPr>
            <a:normAutofit fontScale="92500" lnSpcReduction="20000"/>
          </a:bodyPr>
          <a:lstStyle/>
          <a:p>
            <a:r>
              <a:rPr lang="en-US" altLang="en-US" dirty="0"/>
              <a:t>What is causing the spikes?</a:t>
            </a:r>
          </a:p>
          <a:p>
            <a:pPr lvl="1">
              <a:lnSpc>
                <a:spcPct val="120000"/>
              </a:lnSpc>
            </a:pPr>
            <a:r>
              <a:rPr lang="en-US" altLang="en-US" dirty="0"/>
              <a:t>The first spike is related to the Cell volume changing significantly over a timestep (&gt; 10%). GoldSim incorrectly computes the concentration in this case.</a:t>
            </a:r>
          </a:p>
          <a:p>
            <a:pPr lvl="1">
              <a:lnSpc>
                <a:spcPct val="120000"/>
              </a:lnSpc>
            </a:pPr>
            <a:r>
              <a:rPr lang="en-US" altLang="en-US" dirty="0"/>
              <a:t>The second spike is due to the Cell going completely empty.  A small amount of mass is left inside; and mass is still entering (inflow = outflow), but mass cannot leave because GoldSim cannot compute a concentration. So the mass builds up and then is suddenly released when the Cell starts to refill.</a:t>
            </a:r>
          </a:p>
          <a:p>
            <a:r>
              <a:rPr lang="en-US" altLang="en-US" dirty="0"/>
              <a:t>In both cases, GoldSim displays warning messages.</a:t>
            </a:r>
          </a:p>
          <a:p>
            <a:r>
              <a:rPr lang="en-US" altLang="en-US" dirty="0"/>
              <a:t>Detailed explanations for these errors are provided in Appendix B.  </a:t>
            </a:r>
          </a:p>
          <a:p>
            <a:endParaRPr lang="en-US" altLang="en-US" dirty="0"/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098EB7C-B259-9942-58F3-84F3D0321E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400" y="1524000"/>
            <a:ext cx="5493032" cy="448333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D2ADE8-7431-81DE-DC89-91D1D3273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</a:p>
        </p:txBody>
      </p:sp>
    </p:spTree>
    <p:extLst>
      <p:ext uri="{BB962C8B-B14F-4D97-AF65-F5344CB8AC3E}">
        <p14:creationId xmlns:p14="http://schemas.microsoft.com/office/powerpoint/2010/main" val="2443629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Managing Rapidly Changing Volumes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5284" y="1825624"/>
            <a:ext cx="9476915" cy="4270376"/>
          </a:xfrm>
        </p:spPr>
        <p:txBody>
          <a:bodyPr>
            <a:normAutofit/>
          </a:bodyPr>
          <a:lstStyle/>
          <a:p>
            <a:r>
              <a:rPr lang="en-US" altLang="en-US" dirty="0"/>
              <a:t>How can we address this?</a:t>
            </a:r>
          </a:p>
          <a:p>
            <a:r>
              <a:rPr lang="en-US" altLang="en-US" dirty="0"/>
              <a:t>There are two approaches that can address this:</a:t>
            </a:r>
          </a:p>
          <a:p>
            <a:pPr lvl="1"/>
            <a:r>
              <a:rPr lang="en-US" altLang="en-US" sz="2200" dirty="0"/>
              <a:t>The first approach is very simple and will apply for most situations.</a:t>
            </a:r>
          </a:p>
          <a:p>
            <a:pPr lvl="1"/>
            <a:r>
              <a:rPr lang="en-US" altLang="en-US" sz="2200" dirty="0"/>
              <a:t>The second approach is required if you have rapidly decaying and ingrowing species and/or are modeling isotopes.</a:t>
            </a:r>
          </a:p>
          <a:p>
            <a:endParaRPr lang="en-US" altLang="en-US" sz="2600" dirty="0"/>
          </a:p>
          <a:p>
            <a:endParaRPr lang="en-US" altLang="en-US" dirty="0"/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6FE5C0-8588-9E19-A981-6FC814A039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</a:p>
        </p:txBody>
      </p:sp>
    </p:spTree>
    <p:extLst>
      <p:ext uri="{BB962C8B-B14F-4D97-AF65-F5344CB8AC3E}">
        <p14:creationId xmlns:p14="http://schemas.microsoft.com/office/powerpoint/2010/main" val="2993992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Managing Rapidly Changing Volumes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5284" y="1825624"/>
            <a:ext cx="9857915" cy="4270376"/>
          </a:xfrm>
        </p:spPr>
        <p:txBody>
          <a:bodyPr>
            <a:normAutofit/>
          </a:bodyPr>
          <a:lstStyle/>
          <a:p>
            <a:r>
              <a:rPr lang="en-US" altLang="en-US" dirty="0"/>
              <a:t>Approach #1 </a:t>
            </a:r>
          </a:p>
          <a:p>
            <a:pPr lvl="1"/>
            <a:r>
              <a:rPr lang="en-US" altLang="en-US" sz="2200" dirty="0"/>
              <a:t>Appropriate for most water management applications in which there is no rapid decay and no isotopes.  In these cases, a lower solution precision setting can be used (and this modifies how changing volumes are treated).</a:t>
            </a:r>
          </a:p>
          <a:p>
            <a:r>
              <a:rPr lang="en-US" altLang="en-US" dirty="0"/>
              <a:t>There are only two changes required:</a:t>
            </a:r>
          </a:p>
          <a:p>
            <a:pPr lvl="1"/>
            <a:r>
              <a:rPr lang="en-US" altLang="en-US" sz="2200" dirty="0"/>
              <a:t>Run the model at </a:t>
            </a:r>
            <a:r>
              <a:rPr lang="en-US" altLang="en-US" sz="2200" dirty="0">
                <a:solidFill>
                  <a:srgbClr val="FF0000"/>
                </a:solidFill>
              </a:rPr>
              <a:t>Low Precision</a:t>
            </a:r>
            <a:r>
              <a:rPr lang="en-US" altLang="en-US" sz="2200" dirty="0"/>
              <a:t>.</a:t>
            </a:r>
            <a:endParaRPr lang="en-US" altLang="en-US" sz="2200" dirty="0">
              <a:solidFill>
                <a:srgbClr val="FF0000"/>
              </a:solidFill>
            </a:endParaRPr>
          </a:p>
          <a:p>
            <a:pPr lvl="1"/>
            <a:r>
              <a:rPr lang="en-US" altLang="en-US" sz="2200" dirty="0"/>
              <a:t>Define a small (but non-zero) </a:t>
            </a:r>
            <a:r>
              <a:rPr lang="en-US" altLang="en-US" sz="2200" dirty="0">
                <a:solidFill>
                  <a:srgbClr val="FF0000"/>
                </a:solidFill>
              </a:rPr>
              <a:t>Lower Bound </a:t>
            </a:r>
            <a:r>
              <a:rPr lang="en-US" altLang="en-US" sz="2200" dirty="0"/>
              <a:t>for the Cell.</a:t>
            </a:r>
          </a:p>
          <a:p>
            <a:endParaRPr lang="en-US" altLang="en-US" dirty="0"/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363CA28-552B-59DB-F261-B17F95877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</a:p>
        </p:txBody>
      </p:sp>
    </p:spTree>
    <p:extLst>
      <p:ext uri="{BB962C8B-B14F-4D97-AF65-F5344CB8AC3E}">
        <p14:creationId xmlns:p14="http://schemas.microsoft.com/office/powerpoint/2010/main" val="3577673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Managing Rapidly Changing Volumes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5284" y="1825624"/>
            <a:ext cx="10086515" cy="4117975"/>
          </a:xfrm>
        </p:spPr>
        <p:txBody>
          <a:bodyPr>
            <a:normAutofit/>
          </a:bodyPr>
          <a:lstStyle/>
          <a:p>
            <a:r>
              <a:rPr lang="en-US" altLang="en-US" dirty="0"/>
              <a:t>Approach #2 </a:t>
            </a:r>
          </a:p>
          <a:p>
            <a:pPr lvl="1"/>
            <a:r>
              <a:rPr lang="en-US" altLang="en-US" sz="2200" dirty="0"/>
              <a:t>Required for applications in which there is rapid decay and/or multiple isotopes being simulated. In these cases, we want to take advantage of using a higher solution precision setting.</a:t>
            </a:r>
          </a:p>
          <a:p>
            <a:r>
              <a:rPr lang="en-US" altLang="en-US" dirty="0"/>
              <a:t>There are two changes required:</a:t>
            </a:r>
          </a:p>
          <a:p>
            <a:pPr lvl="1"/>
            <a:r>
              <a:rPr lang="en-US" altLang="en-US" sz="2200" dirty="0"/>
              <a:t>Define a small (but non-zero) </a:t>
            </a:r>
            <a:r>
              <a:rPr lang="en-US" altLang="en-US" sz="2200" dirty="0">
                <a:solidFill>
                  <a:srgbClr val="FF0000"/>
                </a:solidFill>
              </a:rPr>
              <a:t>Lower Bound </a:t>
            </a:r>
            <a:r>
              <a:rPr lang="en-US" altLang="en-US" sz="2200" dirty="0"/>
              <a:t>for the Cell.</a:t>
            </a:r>
          </a:p>
          <a:p>
            <a:pPr lvl="1"/>
            <a:r>
              <a:rPr lang="en-US" altLang="en-US" sz="2200" dirty="0">
                <a:solidFill>
                  <a:srgbClr val="FF0000"/>
                </a:solidFill>
              </a:rPr>
              <a:t>Dynamically adjust the timestep </a:t>
            </a:r>
            <a:r>
              <a:rPr lang="en-US" altLang="en-US" sz="2200" dirty="0"/>
              <a:t>so that the Cell volume does not change by more than a small amount in a given timestep (e.g., 1%).</a:t>
            </a:r>
          </a:p>
          <a:p>
            <a:endParaRPr lang="en-US" altLang="en-US" dirty="0"/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FB9F81E-3BC3-2D49-FE8A-5123C8EE2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</a:p>
        </p:txBody>
      </p:sp>
    </p:spTree>
    <p:extLst>
      <p:ext uri="{BB962C8B-B14F-4D97-AF65-F5344CB8AC3E}">
        <p14:creationId xmlns:p14="http://schemas.microsoft.com/office/powerpoint/2010/main" val="345447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Modeling a Diffusive Barrier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4824" y="1825625"/>
            <a:ext cx="10391775" cy="4194175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altLang="en-US" dirty="0"/>
              <a:t>Most contaminant transport models are dominated by advection.</a:t>
            </a:r>
          </a:p>
          <a:p>
            <a:pPr>
              <a:lnSpc>
                <a:spcPct val="110000"/>
              </a:lnSpc>
            </a:pPr>
            <a:r>
              <a:rPr lang="en-US" altLang="en-US" dirty="0"/>
              <a:t>However, there are some situations where diffusion can become important:</a:t>
            </a:r>
          </a:p>
          <a:p>
            <a:pPr lvl="1">
              <a:lnSpc>
                <a:spcPct val="110000"/>
              </a:lnSpc>
            </a:pPr>
            <a:r>
              <a:rPr lang="en-US" altLang="en-US" sz="2200" dirty="0"/>
              <a:t>In radioactive waste management models, the time scales are very long, and the engineered system often actually includes diffusive barriers (e.g., a bentonite buffer surrounding the waste).</a:t>
            </a:r>
          </a:p>
          <a:p>
            <a:pPr lvl="1">
              <a:lnSpc>
                <a:spcPct val="110000"/>
              </a:lnSpc>
            </a:pPr>
            <a:r>
              <a:rPr lang="en-US" altLang="en-US" sz="2200" dirty="0"/>
              <a:t>In some models, we may intentionally add a diffusive barrier to try to impact water quality. We will explore such an example.</a:t>
            </a:r>
          </a:p>
          <a:p>
            <a:pPr lvl="1"/>
            <a:endParaRPr lang="en-US" alt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308184-EE25-B91C-D56F-4E0097C0D7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</a:p>
        </p:txBody>
      </p:sp>
    </p:spTree>
    <p:extLst>
      <p:ext uri="{BB962C8B-B14F-4D97-AF65-F5344CB8AC3E}">
        <p14:creationId xmlns:p14="http://schemas.microsoft.com/office/powerpoint/2010/main" val="1036262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62000" y="15240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en-US" dirty="0"/>
              <a:t>Example: Diffusive Sediment Barrier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0" y="1600200"/>
            <a:ext cx="8382000" cy="2057400"/>
          </a:xfrm>
        </p:spPr>
        <p:txBody>
          <a:bodyPr>
            <a:normAutofit/>
          </a:bodyPr>
          <a:lstStyle/>
          <a:p>
            <a:r>
              <a:rPr lang="en-US" dirty="0"/>
              <a:t>Contaminated layer at bottom of pond.  Pond is initially at equilibrium with contaminated layer.</a:t>
            </a:r>
          </a:p>
          <a:p>
            <a:r>
              <a:rPr lang="en-US" dirty="0"/>
              <a:t>Pond is flushed at constant rate.</a:t>
            </a:r>
          </a:p>
          <a:p>
            <a:r>
              <a:rPr lang="en-US" dirty="0"/>
              <a:t>Goal is to add a sediment layer on top of the contamination to limit concentration in pond.</a:t>
            </a:r>
          </a:p>
          <a:p>
            <a:pPr lvl="1"/>
            <a:endParaRPr lang="en-US" sz="2400" dirty="0">
              <a:latin typeface="+mj-lt"/>
            </a:endParaRPr>
          </a:p>
          <a:p>
            <a:pPr lvl="2"/>
            <a:endParaRPr lang="en-US" sz="2000" dirty="0">
              <a:latin typeface="+mj-lt"/>
            </a:endParaRPr>
          </a:p>
          <a:p>
            <a:pPr lvl="2"/>
            <a:endParaRPr lang="en-US" sz="2000" dirty="0">
              <a:latin typeface="+mj-lt"/>
            </a:endParaRPr>
          </a:p>
          <a:p>
            <a:pPr lvl="2"/>
            <a:endParaRPr lang="en-US" sz="2000" dirty="0">
              <a:latin typeface="+mj-lt"/>
            </a:endParaRPr>
          </a:p>
          <a:p>
            <a:pPr lvl="1"/>
            <a:endParaRPr lang="en-US" sz="2400" dirty="0">
              <a:latin typeface="+mj-lt"/>
            </a:endParaRPr>
          </a:p>
          <a:p>
            <a:pPr marL="201168" lvl="1" indent="0">
              <a:buNone/>
            </a:pPr>
            <a:endParaRPr lang="en-US" sz="2400" dirty="0">
              <a:latin typeface="+mj-lt"/>
            </a:endParaRPr>
          </a:p>
          <a:p>
            <a:pPr lvl="1"/>
            <a:endParaRPr lang="en-US" sz="2400" dirty="0">
              <a:latin typeface="+mj-lt"/>
            </a:endParaRPr>
          </a:p>
          <a:p>
            <a:pPr lvl="1"/>
            <a:endParaRPr lang="en-US" sz="2400" dirty="0">
              <a:latin typeface="+mj-lt"/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F180F1C-5FB5-1F88-A0F4-8DF719DAA0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3810000"/>
            <a:ext cx="5341961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FD8A8C3-3571-101A-7C8A-FF9DF261C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</a:p>
        </p:txBody>
      </p:sp>
    </p:spTree>
    <p:extLst>
      <p:ext uri="{BB962C8B-B14F-4D97-AF65-F5344CB8AC3E}">
        <p14:creationId xmlns:p14="http://schemas.microsoft.com/office/powerpoint/2010/main" val="4237861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5286" y="1825625"/>
            <a:ext cx="9400714" cy="4812664"/>
          </a:xfrm>
        </p:spPr>
        <p:txBody>
          <a:bodyPr/>
          <a:lstStyle/>
          <a:p>
            <a:r>
              <a:rPr lang="en-US" altLang="en-US" dirty="0"/>
              <a:t>Modeling Solubility Constraints</a:t>
            </a:r>
          </a:p>
          <a:p>
            <a:r>
              <a:rPr lang="en-US" altLang="en-US" dirty="0"/>
              <a:t>Modeling Water Treatment</a:t>
            </a:r>
          </a:p>
          <a:p>
            <a:r>
              <a:rPr lang="en-US" altLang="en-US" dirty="0"/>
              <a:t>Modeling Transport on Suspended Solids</a:t>
            </a:r>
          </a:p>
          <a:p>
            <a:r>
              <a:rPr lang="en-US" altLang="en-US" dirty="0"/>
              <a:t>Managing Rapidly Changing Cell Volumes (e.g., Cells going dry)</a:t>
            </a:r>
          </a:p>
          <a:p>
            <a:r>
              <a:rPr lang="en-US" altLang="en-US" dirty="0"/>
              <a:t>Modeling a Diffusive Barrier</a:t>
            </a:r>
          </a:p>
          <a:p>
            <a:endParaRPr lang="en-US" altLang="en-US" dirty="0"/>
          </a:p>
          <a:p>
            <a:endParaRPr lang="en-US" altLang="en-US" dirty="0"/>
          </a:p>
          <a:p>
            <a:r>
              <a:rPr lang="en-US" altLang="en-US" dirty="0"/>
              <a:t>It is assumed you are already familiar with the basic concepts of the Contaminant Transport Module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D01F24-7777-3D52-2F74-0F0BD4F99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</a:p>
        </p:txBody>
      </p:sp>
    </p:spTree>
    <p:extLst>
      <p:ext uri="{BB962C8B-B14F-4D97-AF65-F5344CB8AC3E}">
        <p14:creationId xmlns:p14="http://schemas.microsoft.com/office/powerpoint/2010/main" val="4092887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Modeling Solubility Constraints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287" y="1825624"/>
            <a:ext cx="10515600" cy="3889376"/>
          </a:xfrm>
        </p:spPr>
        <p:txBody>
          <a:bodyPr>
            <a:normAutofit/>
          </a:bodyPr>
          <a:lstStyle/>
          <a:p>
            <a:r>
              <a:rPr lang="en-US" altLang="en-US" dirty="0"/>
              <a:t>We can model solubility constraints in a simple way in GoldSim.</a:t>
            </a:r>
          </a:p>
          <a:p>
            <a:r>
              <a:rPr lang="en-US" altLang="en-US" dirty="0"/>
              <a:t>Although this is not equivalent to modeling the actual geochemical behavior of complex systems, it is appropriate for many applications.</a:t>
            </a:r>
          </a:p>
          <a:p>
            <a:r>
              <a:rPr lang="en-US" altLang="en-US" dirty="0"/>
              <a:t>What we can do is specify a </a:t>
            </a:r>
            <a:r>
              <a:rPr lang="en-US" altLang="en-US" dirty="0">
                <a:solidFill>
                  <a:srgbClr val="FF0000"/>
                </a:solidFill>
              </a:rPr>
              <a:t>solubility limit </a:t>
            </a:r>
            <a:r>
              <a:rPr lang="en-US" altLang="en-US" dirty="0"/>
              <a:t>for each species (actually each element).</a:t>
            </a:r>
          </a:p>
          <a:p>
            <a:r>
              <a:rPr lang="en-US" altLang="en-US" dirty="0"/>
              <a:t>GoldSim will not allow the concentration to exceed that value.  If the mass in a Cell causes the solubility to be exceeded, the mass </a:t>
            </a:r>
            <a:r>
              <a:rPr lang="en-US" altLang="en-US" dirty="0">
                <a:solidFill>
                  <a:srgbClr val="FF0000"/>
                </a:solidFill>
              </a:rPr>
              <a:t>precipitates</a:t>
            </a:r>
            <a:r>
              <a:rPr lang="en-US" altLang="en-US" dirty="0"/>
              <a:t> out of solution.</a:t>
            </a:r>
          </a:p>
          <a:p>
            <a:pPr lvl="1"/>
            <a:r>
              <a:rPr lang="en-US" altLang="en-US" sz="2200" dirty="0"/>
              <a:t>GoldSim keeps track of the precipitated mass.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DB563A-DA1E-B49C-8C45-439786CF0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</a:p>
        </p:txBody>
      </p:sp>
    </p:spTree>
    <p:extLst>
      <p:ext uri="{BB962C8B-B14F-4D97-AF65-F5344CB8AC3E}">
        <p14:creationId xmlns:p14="http://schemas.microsoft.com/office/powerpoint/2010/main" val="3855330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Example: Flushing a Cell with Solubilities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505286" y="1825625"/>
            <a:ext cx="5209714" cy="4351338"/>
          </a:xfrm>
        </p:spPr>
        <p:txBody>
          <a:bodyPr>
            <a:normAutofit/>
          </a:bodyPr>
          <a:lstStyle/>
          <a:p>
            <a:r>
              <a:rPr lang="en-US" dirty="0"/>
              <a:t>Initial Mass of three species in a Cell.</a:t>
            </a:r>
          </a:p>
          <a:p>
            <a:r>
              <a:rPr lang="en-US" dirty="0"/>
              <a:t>Each species has a different solubility limit.</a:t>
            </a:r>
          </a:p>
          <a:p>
            <a:r>
              <a:rPr lang="en-US" dirty="0"/>
              <a:t>Cell has an advective connection that flushes out the mass.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4E010B8-ECDC-F75B-1F8E-72B123383C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1800" y="1295400"/>
            <a:ext cx="4064209" cy="4908802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D3E728D-B424-5801-8A6F-F816BD77F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</a:p>
        </p:txBody>
      </p:sp>
    </p:spTree>
    <p:extLst>
      <p:ext uri="{BB962C8B-B14F-4D97-AF65-F5344CB8AC3E}">
        <p14:creationId xmlns:p14="http://schemas.microsoft.com/office/powerpoint/2010/main" val="973857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Modeling Solubility Constraints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4824" y="1825625"/>
            <a:ext cx="9401175" cy="2974975"/>
          </a:xfrm>
        </p:spPr>
        <p:txBody>
          <a:bodyPr>
            <a:normAutofit/>
          </a:bodyPr>
          <a:lstStyle/>
          <a:p>
            <a:r>
              <a:rPr lang="en-US" dirty="0"/>
              <a:t>Solubilities can be specified as mass/volume or mol/volume (recall that each species has a molecular weight defined).</a:t>
            </a:r>
          </a:p>
          <a:p>
            <a:r>
              <a:rPr lang="en-US" dirty="0"/>
              <a:t>We specified solubilities as </a:t>
            </a:r>
            <a:r>
              <a:rPr lang="en-US" dirty="0">
                <a:solidFill>
                  <a:srgbClr val="FF0000"/>
                </a:solidFill>
              </a:rPr>
              <a:t>species</a:t>
            </a:r>
            <a:r>
              <a:rPr lang="en-US" dirty="0"/>
              <a:t> properties; but they are actually </a:t>
            </a:r>
            <a:r>
              <a:rPr lang="en-US" dirty="0">
                <a:solidFill>
                  <a:srgbClr val="FF0000"/>
                </a:solidFill>
              </a:rPr>
              <a:t>elemental</a:t>
            </a:r>
            <a:r>
              <a:rPr lang="en-US" dirty="0"/>
              <a:t> properties (discussed in next session).</a:t>
            </a:r>
          </a:p>
          <a:p>
            <a:r>
              <a:rPr lang="en-US" altLang="en-US" dirty="0"/>
              <a:t>Solubilities often vary throughout the environment.</a:t>
            </a:r>
          </a:p>
          <a:p>
            <a:pPr lvl="1"/>
            <a:r>
              <a:rPr lang="en-US" altLang="en-US" sz="2200" dirty="0"/>
              <a:t>To model this in GoldSim, we </a:t>
            </a:r>
            <a:r>
              <a:rPr lang="en-US" altLang="en-US" sz="2200" dirty="0">
                <a:solidFill>
                  <a:srgbClr val="FF0000"/>
                </a:solidFill>
              </a:rPr>
              <a:t>clone</a:t>
            </a:r>
            <a:r>
              <a:rPr lang="en-US" altLang="en-US" sz="2200" dirty="0"/>
              <a:t> the Reference Fluid.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BFB1BB-8150-B4A2-FD8F-195FC286B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</a:p>
        </p:txBody>
      </p:sp>
    </p:spTree>
    <p:extLst>
      <p:ext uri="{BB962C8B-B14F-4D97-AF65-F5344CB8AC3E}">
        <p14:creationId xmlns:p14="http://schemas.microsoft.com/office/powerpoint/2010/main" val="902096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Example: Spatially Variable Solubility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504824" y="1825625"/>
            <a:ext cx="8867775" cy="1831975"/>
          </a:xfrm>
        </p:spPr>
        <p:txBody>
          <a:bodyPr>
            <a:normAutofit/>
          </a:bodyPr>
          <a:lstStyle/>
          <a:p>
            <a:r>
              <a:rPr lang="en-US" dirty="0"/>
              <a:t>Same as previous model.</a:t>
            </a:r>
          </a:p>
          <a:p>
            <a:r>
              <a:rPr lang="en-US" dirty="0"/>
              <a:t>Mass flushes into a downstream Cell that has different solubility limits (two different “environments”.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B77BAC4-B51B-1F0B-0358-E926059524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400" y="3276600"/>
            <a:ext cx="6477000" cy="3072036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D8F67B6-DD0C-8A05-8DF5-4C22F6150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</a:p>
        </p:txBody>
      </p:sp>
    </p:spTree>
    <p:extLst>
      <p:ext uri="{BB962C8B-B14F-4D97-AF65-F5344CB8AC3E}">
        <p14:creationId xmlns:p14="http://schemas.microsoft.com/office/powerpoint/2010/main" val="3815343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Modeling Water 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5284" y="1825624"/>
            <a:ext cx="9400716" cy="4422776"/>
          </a:xfrm>
        </p:spPr>
        <p:txBody>
          <a:bodyPr>
            <a:normAutofit/>
          </a:bodyPr>
          <a:lstStyle/>
          <a:p>
            <a:r>
              <a:rPr lang="en-US" dirty="0"/>
              <a:t>GoldSim provides two ways in which you can simulate a treatment process:</a:t>
            </a:r>
          </a:p>
          <a:p>
            <a:pPr lvl="1"/>
            <a:r>
              <a:rPr lang="en-US" sz="2200" dirty="0">
                <a:solidFill>
                  <a:srgbClr val="FF0000"/>
                </a:solidFill>
              </a:rPr>
              <a:t>Precipitate Removal </a:t>
            </a:r>
            <a:r>
              <a:rPr lang="en-US" sz="2200" dirty="0"/>
              <a:t>(precipitated mass is rapidly removed from a Cell)</a:t>
            </a:r>
          </a:p>
          <a:p>
            <a:pPr lvl="1"/>
            <a:r>
              <a:rPr lang="en-US" sz="2200" dirty="0">
                <a:solidFill>
                  <a:srgbClr val="FF0000"/>
                </a:solidFill>
              </a:rPr>
              <a:t>Treatment Fraction </a:t>
            </a:r>
            <a:r>
              <a:rPr lang="en-US" sz="2200" dirty="0"/>
              <a:t>(a specified fraction of the incoming mass to a Cell is removed)</a:t>
            </a:r>
          </a:p>
          <a:p>
            <a:r>
              <a:rPr lang="en-US" dirty="0"/>
              <a:t>These require use of specialized mass transfer connections.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6F0121-A15D-6F58-B233-35D64D635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</a:p>
        </p:txBody>
      </p:sp>
    </p:spTree>
    <p:extLst>
      <p:ext uri="{BB962C8B-B14F-4D97-AF65-F5344CB8AC3E}">
        <p14:creationId xmlns:p14="http://schemas.microsoft.com/office/powerpoint/2010/main" val="4130446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Example: Precipitate Removal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505284" y="1825624"/>
            <a:ext cx="8791115" cy="3432175"/>
          </a:xfrm>
        </p:spPr>
        <p:txBody>
          <a:bodyPr>
            <a:normAutofit/>
          </a:bodyPr>
          <a:lstStyle/>
          <a:p>
            <a:r>
              <a:rPr lang="en-US" dirty="0"/>
              <a:t>Fe and Mg enters Treatment Tank from upstream at a concentration at 1 mg/l.</a:t>
            </a:r>
          </a:p>
          <a:p>
            <a:r>
              <a:rPr lang="en-US" dirty="0"/>
              <a:t>Treatment tank conditions cause precipitation.</a:t>
            </a:r>
          </a:p>
          <a:p>
            <a:pPr lvl="1"/>
            <a:r>
              <a:rPr lang="en-US" sz="2200" dirty="0"/>
              <a:t>Fe solubility = 0.01 mg/l</a:t>
            </a:r>
          </a:p>
          <a:p>
            <a:pPr lvl="1"/>
            <a:r>
              <a:rPr lang="en-US" sz="2200" dirty="0"/>
              <a:t>Mg solubility = 0.1 mg/l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3E91931-DEBF-D55A-9C5D-BE59D97D0E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3886200"/>
            <a:ext cx="6578938" cy="2794144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22C3A20-F89B-7ABB-A176-FCF03FD31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</a:p>
        </p:txBody>
      </p:sp>
    </p:spTree>
    <p:extLst>
      <p:ext uri="{BB962C8B-B14F-4D97-AF65-F5344CB8AC3E}">
        <p14:creationId xmlns:p14="http://schemas.microsoft.com/office/powerpoint/2010/main" val="3354070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Example: Treatment Fraction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505284" y="1825625"/>
            <a:ext cx="10162715" cy="2670176"/>
          </a:xfrm>
        </p:spPr>
        <p:txBody>
          <a:bodyPr>
            <a:normAutofit/>
          </a:bodyPr>
          <a:lstStyle/>
          <a:p>
            <a:r>
              <a:rPr lang="en-US" dirty="0"/>
              <a:t>Fe and Mg enters Treatment Tank from upstream at a concentration at 1 mg/l</a:t>
            </a:r>
          </a:p>
          <a:p>
            <a:r>
              <a:rPr lang="en-US" dirty="0"/>
              <a:t>Treatment tank conditions cause removal of</a:t>
            </a:r>
          </a:p>
          <a:p>
            <a:pPr lvl="1"/>
            <a:r>
              <a:rPr lang="en-US" dirty="0"/>
              <a:t>99% of incoming Fe</a:t>
            </a:r>
          </a:p>
          <a:p>
            <a:pPr lvl="1"/>
            <a:r>
              <a:rPr lang="en-US" dirty="0"/>
              <a:t>50% of incoming Mg</a:t>
            </a:r>
          </a:p>
          <a:p>
            <a:r>
              <a:rPr lang="en-US" dirty="0"/>
              <a:t>Key point: Only Normal links are removed (Coupled links are not)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6A27B4A-F880-902B-1307-6B608CB609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4343400"/>
            <a:ext cx="6490034" cy="2063856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0A7BA95-12F1-9603-67C0-34E33D535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</a:p>
        </p:txBody>
      </p:sp>
    </p:spTree>
    <p:extLst>
      <p:ext uri="{BB962C8B-B14F-4D97-AF65-F5344CB8AC3E}">
        <p14:creationId xmlns:p14="http://schemas.microsoft.com/office/powerpoint/2010/main" val="2171327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GoldSim 16_9 2024">
  <a:themeElements>
    <a:clrScheme name="GoldSim2024">
      <a:dk1>
        <a:srgbClr val="212121"/>
      </a:dk1>
      <a:lt1>
        <a:srgbClr val="FFFFFF"/>
      </a:lt1>
      <a:dk2>
        <a:srgbClr val="ED9E2D"/>
      </a:dk2>
      <a:lt2>
        <a:srgbClr val="00A3DA"/>
      </a:lt2>
      <a:accent1>
        <a:srgbClr val="9DC73C"/>
      </a:accent1>
      <a:accent2>
        <a:srgbClr val="0073AF"/>
      </a:accent2>
      <a:accent3>
        <a:srgbClr val="6CB644"/>
      </a:accent3>
      <a:accent4>
        <a:srgbClr val="F8C522"/>
      </a:accent4>
      <a:accent5>
        <a:srgbClr val="B8D137"/>
      </a:accent5>
      <a:accent6>
        <a:srgbClr val="E6792B"/>
      </a:accent6>
      <a:hlink>
        <a:srgbClr val="B8D137"/>
      </a:hlink>
      <a:folHlink>
        <a:srgbClr val="F2B22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oldSim 16_9 2024" id="{9EDA4C3B-2D1A-433E-A642-25147A75C60E}" vid="{797ECF76-FF19-40F6-B384-CE97A082BA1D}"/>
    </a:ext>
  </a:extLst>
</a:theme>
</file>

<file path=ppt/theme/theme2.xml><?xml version="1.0" encoding="utf-8"?>
<a:theme xmlns:a="http://schemas.openxmlformats.org/drawingml/2006/main" name="2_Office Theme">
  <a:themeElements>
    <a:clrScheme name="GoldSim2024">
      <a:dk1>
        <a:srgbClr val="212121"/>
      </a:dk1>
      <a:lt1>
        <a:srgbClr val="FFFFFF"/>
      </a:lt1>
      <a:dk2>
        <a:srgbClr val="ED9E2D"/>
      </a:dk2>
      <a:lt2>
        <a:srgbClr val="00A3DA"/>
      </a:lt2>
      <a:accent1>
        <a:srgbClr val="9DC73C"/>
      </a:accent1>
      <a:accent2>
        <a:srgbClr val="0073AF"/>
      </a:accent2>
      <a:accent3>
        <a:srgbClr val="6CB644"/>
      </a:accent3>
      <a:accent4>
        <a:srgbClr val="F8C522"/>
      </a:accent4>
      <a:accent5>
        <a:srgbClr val="B8D137"/>
      </a:accent5>
      <a:accent6>
        <a:srgbClr val="E6792B"/>
      </a:accent6>
      <a:hlink>
        <a:srgbClr val="B8D137"/>
      </a:hlink>
      <a:folHlink>
        <a:srgbClr val="F2B22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4eb5bcae-f64f-4747-a8c2-b120e4c13e87">
      <UserInfo>
        <DisplayName/>
        <AccountId xsi:nil="true"/>
        <AccountType/>
      </UserInfo>
    </SharedWithUsers>
    <lcf76f155ced4ddcb4097134ff3c332f xmlns="3f9896a8-20b3-411f-aa6c-383e0c4d4710">
      <Terms xmlns="http://schemas.microsoft.com/office/infopath/2007/PartnerControls"/>
    </lcf76f155ced4ddcb4097134ff3c332f>
    <TaxCatchAll xmlns="4eb5bcae-f64f-4747-a8c2-b120e4c13e87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A4924310D11B244A5F6AAA98A9D07D1" ma:contentTypeVersion="18" ma:contentTypeDescription="Create a new document." ma:contentTypeScope="" ma:versionID="b421590995696c6826c78d17b967f11d">
  <xsd:schema xmlns:xsd="http://www.w3.org/2001/XMLSchema" xmlns:xs="http://www.w3.org/2001/XMLSchema" xmlns:p="http://schemas.microsoft.com/office/2006/metadata/properties" xmlns:ns2="4eb5bcae-f64f-4747-a8c2-b120e4c13e87" xmlns:ns3="3f9896a8-20b3-411f-aa6c-383e0c4d4710" targetNamespace="http://schemas.microsoft.com/office/2006/metadata/properties" ma:root="true" ma:fieldsID="958e025e0186b7cfa75937c83e52fe83" ns2:_="" ns3:_="">
    <xsd:import namespace="4eb5bcae-f64f-4747-a8c2-b120e4c13e87"/>
    <xsd:import namespace="3f9896a8-20b3-411f-aa6c-383e0c4d471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b5bcae-f64f-4747-a8c2-b120e4c13e8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db06a840-bd28-4c39-bf06-1d964d590c00}" ma:internalName="TaxCatchAll" ma:showField="CatchAllData" ma:web="4eb5bcae-f64f-4747-a8c2-b120e4c13e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9896a8-20b3-411f-aa6c-383e0c4d471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a34866f-7e80-4a6f-a04f-4cdfeff80e4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625A3D5-2455-475E-8AED-84F6177F47C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2B58896-78CF-45CE-849B-DD4FBC3A4202}">
  <ds:schemaRefs>
    <ds:schemaRef ds:uri="http://schemas.microsoft.com/office/2006/metadata/properties"/>
    <ds:schemaRef ds:uri="http://schemas.microsoft.com/office/infopath/2007/PartnerControls"/>
    <ds:schemaRef ds:uri="4eb5bcae-f64f-4747-a8c2-b120e4c13e87"/>
    <ds:schemaRef ds:uri="3f9896a8-20b3-411f-aa6c-383e0c4d4710"/>
  </ds:schemaRefs>
</ds:datastoreItem>
</file>

<file path=customXml/itemProps3.xml><?xml version="1.0" encoding="utf-8"?>
<ds:datastoreItem xmlns:ds="http://schemas.openxmlformats.org/officeDocument/2006/customXml" ds:itemID="{0DF1B16D-BEC9-4B77-864D-AE3AEB60CA2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eb5bcae-f64f-4747-a8c2-b120e4c13e87"/>
    <ds:schemaRef ds:uri="3f9896a8-20b3-411f-aa6c-383e0c4d471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GoldSimBottomBar</Template>
  <TotalTime>11780</TotalTime>
  <Words>1354</Words>
  <Application>Microsoft Office PowerPoint</Application>
  <PresentationFormat>Widescreen</PresentationFormat>
  <Paragraphs>217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Aptos</vt:lpstr>
      <vt:lpstr>Aptos Display</vt:lpstr>
      <vt:lpstr>Aptos ExtraBold</vt:lpstr>
      <vt:lpstr>Arial</vt:lpstr>
      <vt:lpstr>Calibri</vt:lpstr>
      <vt:lpstr>GoldSim 16_9 2024</vt:lpstr>
      <vt:lpstr>2_Office Theme</vt:lpstr>
      <vt:lpstr>Advanced Water Quality Modeling Concepts</vt:lpstr>
      <vt:lpstr>Outline</vt:lpstr>
      <vt:lpstr>Modeling Solubility Constraints</vt:lpstr>
      <vt:lpstr>Example: Flushing a Cell with Solubilities</vt:lpstr>
      <vt:lpstr>Modeling Solubility Constraints</vt:lpstr>
      <vt:lpstr>Example: Spatially Variable Solubility</vt:lpstr>
      <vt:lpstr>Modeling Water Treatment</vt:lpstr>
      <vt:lpstr>Example: Precipitate Removal</vt:lpstr>
      <vt:lpstr>Example: Treatment Fraction</vt:lpstr>
      <vt:lpstr>Modeling Transport on Suspended Solids</vt:lpstr>
      <vt:lpstr>Example: Transport on Colloids</vt:lpstr>
      <vt:lpstr>Managing Rapidly Changing Volumes</vt:lpstr>
      <vt:lpstr>Example: Emptying Cell</vt:lpstr>
      <vt:lpstr>Managing Rapidly Changing Volumes</vt:lpstr>
      <vt:lpstr>Managing Rapidly Changing Volumes</vt:lpstr>
      <vt:lpstr>Managing Rapidly Changing Volumes</vt:lpstr>
      <vt:lpstr>Managing Rapidly Changing Volumes</vt:lpstr>
      <vt:lpstr>Modeling a Diffusive Barrier</vt:lpstr>
      <vt:lpstr>Example: Diffusive Sediment Barrier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GoldSim Workshop</dc:title>
  <dc:creator>Jason Lillywhite</dc:creator>
  <cp:lastModifiedBy>Rick Kossik</cp:lastModifiedBy>
  <cp:revision>551</cp:revision>
  <cp:lastPrinted>2017-05-24T18:24:35Z</cp:lastPrinted>
  <dcterms:created xsi:type="dcterms:W3CDTF">2013-07-05T20:45:37Z</dcterms:created>
  <dcterms:modified xsi:type="dcterms:W3CDTF">2024-08-22T18:44:40Z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0x0101004A4924310D11B244A5F6AAA98A9D07D1</vt:lpwstr>
  </property>
  <property fmtid="{D5CDD505-2E9C-101B-9397-08002B2CF9AE}" pid="3" name="Order">
    <vt:r8>5676800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MediaServiceImageTags">
    <vt:lpwstr/>
  </property>
</Properties>
</file>