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582" r:id="rId3"/>
    <p:sldId id="567" r:id="rId4"/>
    <p:sldId id="583" r:id="rId5"/>
    <p:sldId id="597" r:id="rId6"/>
    <p:sldId id="598" r:id="rId7"/>
    <p:sldId id="585" r:id="rId8"/>
    <p:sldId id="587" r:id="rId9"/>
    <p:sldId id="588" r:id="rId10"/>
    <p:sldId id="586" r:id="rId11"/>
    <p:sldId id="589" r:id="rId12"/>
    <p:sldId id="601" r:id="rId13"/>
    <p:sldId id="594" r:id="rId14"/>
    <p:sldId id="593" r:id="rId15"/>
    <p:sldId id="596" r:id="rId16"/>
    <p:sldId id="590" r:id="rId17"/>
    <p:sldId id="592" r:id="rId18"/>
    <p:sldId id="599" r:id="rId19"/>
    <p:sldId id="595" r:id="rId20"/>
    <p:sldId id="600" r:id="rId21"/>
    <p:sldId id="524" r:id="rId22"/>
    <p:sldId id="51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1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42E6A-BC2F-4A35-B9D6-5FBA2A10F6FE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F9B7C-8B08-49B1-B8A2-0CEE1AA9C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30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159D24D-4B29-B6FC-B206-A61E984AF0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80" y="-15240"/>
            <a:ext cx="12242560" cy="68884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81007" y="2416099"/>
            <a:ext cx="6310993" cy="385158"/>
          </a:xfrm>
          <a:effectLst>
            <a:outerShdw blurRad="76200" dist="50800" dir="2700000" algn="tl" rotWithShape="0">
              <a:prstClr val="black"/>
            </a:outerShdw>
          </a:effectLst>
        </p:spPr>
        <p:txBody>
          <a:bodyPr anchor="b"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Date / Client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1007" y="3016250"/>
            <a:ext cx="6310993" cy="2041526"/>
          </a:xfrm>
          <a:effectLst>
            <a:outerShdw blurRad="127000" dist="63500" dir="2700000" algn="tl" rotWithShape="0">
              <a:prstClr val="black"/>
            </a:outerShdw>
          </a:effectLst>
        </p:spPr>
        <p:txBody>
          <a:bodyPr anchor="b">
            <a:normAutofit/>
          </a:bodyPr>
          <a:lstStyle>
            <a:lvl1pPr algn="l">
              <a:defRPr sz="440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 Presentation Title Text</a:t>
            </a:r>
          </a:p>
        </p:txBody>
      </p:sp>
    </p:spTree>
    <p:extLst>
      <p:ext uri="{BB962C8B-B14F-4D97-AF65-F5344CB8AC3E}">
        <p14:creationId xmlns:p14="http://schemas.microsoft.com/office/powerpoint/2010/main" val="361238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632172F-98A2-44E1-6715-29A1E25F11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059D938D-94DD-8085-9BF8-1EB0E8A564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7ECF130-8239-387F-A887-6B6E02B2F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887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BB577F-7FDA-57C3-1F53-49642639E4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67726E05-7D8A-6DB4-2159-366F271460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125F98A-668D-84FC-134A-C7D3EFD4EC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127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971ECB-D59F-2BCF-E64C-2283EC8DD9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ACAE24E-EEB0-08BB-F293-9A98ED4C3E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CD83E7F-9545-E706-5AD1-039B6265DC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756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BE794C-E97A-FB94-0BD0-BC5A0A8E7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78E8EF9-879D-AB54-AB6D-9EE98186A0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96AE891-445A-07B7-CAEB-9F97DBC003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962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3C4AE8-C829-88E7-65BC-160AC798FC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5EA4CEA-6211-4EFC-CEB0-F6A3B19924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BC8FA10-27D7-96F2-CB59-AFEB19DDB0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55790"/>
      </p:ext>
    </p:extLst>
  </p:cSld>
  <p:clrMapOvr>
    <a:masterClrMapping/>
  </p:clrMapOvr>
  <p:transition spd="slow" advClick="0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29E18D-CF3F-8C82-2537-F18B5FE839A5}"/>
              </a:ext>
            </a:extLst>
          </p:cNvPr>
          <p:cNvSpPr/>
          <p:nvPr userDrawn="1"/>
        </p:nvSpPr>
        <p:spPr>
          <a:xfrm>
            <a:off x="0" y="0"/>
            <a:ext cx="9370289" cy="687705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DE1979-3CC1-A6CC-A9D5-936D1ACC8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1" y="342900"/>
            <a:ext cx="8481060" cy="9303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F782DC-02BB-5846-18F5-7C4195216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A6B4D6-418A-C02C-CCD1-2593991021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5562E0-C7AB-61C0-CDEA-303A5AF35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844040"/>
            <a:ext cx="8481060" cy="4204335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Text, logo&#10;&#10;Description automatically generated">
            <a:extLst>
              <a:ext uri="{FF2B5EF4-FFF2-40B4-BE49-F238E27FC236}">
                <a16:creationId xmlns:a16="http://schemas.microsoft.com/office/drawing/2014/main" id="{9A50B991-1D03-0D19-65BD-ECA7D0EDF3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858" y="5766160"/>
            <a:ext cx="645916" cy="6871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090BB5-08DC-7F51-9419-F213B8457D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80090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Slide Layout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421A9E7-4727-C702-E025-D0B69746FA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2245" cy="6877050"/>
          </a:xfrm>
          <a:prstGeom prst="rect">
            <a:avLst/>
          </a:prstGeom>
          <a:effectLst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900EF62-B0A1-F46C-F13B-437992C63C58}"/>
              </a:ext>
            </a:extLst>
          </p:cNvPr>
          <p:cNvSpPr/>
          <p:nvPr userDrawn="1"/>
        </p:nvSpPr>
        <p:spPr>
          <a:xfrm>
            <a:off x="0" y="0"/>
            <a:ext cx="12222244" cy="6877050"/>
          </a:xfrm>
          <a:prstGeom prst="rect">
            <a:avLst/>
          </a:prstGeom>
          <a:solidFill>
            <a:schemeClr val="accent5">
              <a:alpha val="51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1152524" y="2493731"/>
            <a:ext cx="10077451" cy="19081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algn="ctr">
              <a:defRPr sz="5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Divider slide text</a:t>
            </a:r>
          </a:p>
        </p:txBody>
      </p:sp>
    </p:spTree>
    <p:extLst>
      <p:ext uri="{BB962C8B-B14F-4D97-AF65-F5344CB8AC3E}">
        <p14:creationId xmlns:p14="http://schemas.microsoft.com/office/powerpoint/2010/main" val="721592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PRESENTATION AGENDA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896" y="-297924"/>
            <a:ext cx="2195865" cy="242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69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exagon Clu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9100" y="342900"/>
            <a:ext cx="9224181" cy="110424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F6BE84C-A118-6B58-65A4-225F08CBED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3D3DD0F-6B3A-3B59-63A1-399FC50650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F53B4917-1FF5-1A1B-A989-B4BFED3BFE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865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5AD84F2-4F25-BE88-AC7F-44305182FC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8FF6EC68-763E-3B88-6ED8-5E96A3BA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A173B3D-5786-BBD3-04CF-CDFB4D1A3B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10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994D3B-54DA-93CB-370A-ADEF5E3202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" t="-434" r="-1"/>
          <a:stretch/>
        </p:blipFill>
        <p:spPr>
          <a:xfrm rot="10800000">
            <a:off x="9643281" y="-586469"/>
            <a:ext cx="3041367" cy="3336019"/>
          </a:xfrm>
          <a:prstGeom prst="rect">
            <a:avLst/>
          </a:prstGeom>
          <a:effectLst/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54FA1556-EB25-39CA-23C7-61F8EC157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7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Contact Us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552699" y="1543050"/>
            <a:ext cx="71913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</a:rPr>
              <a:t>Your</a:t>
            </a:r>
            <a:r>
              <a:rPr lang="en-US" sz="2800" b="1" baseline="0" dirty="0">
                <a:solidFill>
                  <a:schemeClr val="tx2"/>
                </a:solidFill>
              </a:rPr>
              <a:t> Name</a:t>
            </a:r>
          </a:p>
          <a:p>
            <a:r>
              <a:rPr lang="en-US" baseline="0" dirty="0"/>
              <a:t>Your.Name@LREwater.com</a:t>
            </a:r>
          </a:p>
          <a:p>
            <a:r>
              <a:rPr lang="en-US" baseline="0" dirty="0"/>
              <a:t>Phone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419100" y="1666876"/>
            <a:ext cx="2019300" cy="2391151"/>
          </a:xfrm>
          <a:prstGeom prst="rect">
            <a:avLst/>
          </a:prstGeom>
          <a:noFill/>
          <a:ln w="190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Headshot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526" y="6242669"/>
            <a:ext cx="447672" cy="4806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5819">
            <a:off x="522500" y="6229255"/>
            <a:ext cx="515868" cy="4438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558" y="6242669"/>
            <a:ext cx="458671" cy="480670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221571" y="6265423"/>
            <a:ext cx="2253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@</a:t>
            </a:r>
            <a:r>
              <a:rPr lang="en-US" sz="2400" dirty="0" err="1">
                <a:solidFill>
                  <a:schemeClr val="accent1"/>
                </a:solidFill>
              </a:rPr>
              <a:t>lrewater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3892391" y="6299774"/>
            <a:ext cx="2031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1"/>
                </a:solidFill>
              </a:rPr>
              <a:t>lre</a:t>
            </a:r>
            <a:r>
              <a:rPr lang="en-US" sz="2400" dirty="0">
                <a:solidFill>
                  <a:schemeClr val="accent1"/>
                </a:solidFill>
              </a:rPr>
              <a:t>-water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817789" y="6301397"/>
            <a:ext cx="2293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LREwater.com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585" y="4646293"/>
            <a:ext cx="2195865" cy="24280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283" y="202898"/>
            <a:ext cx="929640" cy="32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26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03F9B73-BBF6-4A74-29E7-7E0D2F92E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ECD5DD6-FAB0-22B8-76DB-2DAEA007E0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28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9100" y="342900"/>
            <a:ext cx="9224181" cy="1104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9100" y="1844040"/>
            <a:ext cx="10591800" cy="4204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 anchor="ctr"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3981" y="6445269"/>
            <a:ext cx="423081" cy="263527"/>
          </a:xfrm>
          <a:prstGeom prst="rect">
            <a:avLst/>
          </a:prstGeom>
        </p:spPr>
        <p:txBody>
          <a:bodyPr anchor="ctr"/>
          <a:lstStyle>
            <a:lvl1pPr algn="r">
              <a:defRPr sz="9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Text, logo&#10;&#10;Description automatically generated">
            <a:extLst>
              <a:ext uri="{FF2B5EF4-FFF2-40B4-BE49-F238E27FC236}">
                <a16:creationId xmlns:a16="http://schemas.microsoft.com/office/drawing/2014/main" id="{46487B82-8F27-BC37-9A02-CC4040F19CC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6242" y="5766160"/>
            <a:ext cx="645916" cy="68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2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2" r:id="rId3"/>
    <p:sldLayoutId id="2147483661" r:id="rId4"/>
    <p:sldLayoutId id="2147483650" r:id="rId5"/>
    <p:sldLayoutId id="2147483652" r:id="rId6"/>
    <p:sldLayoutId id="2147483654" r:id="rId7"/>
    <p:sldLayoutId id="2147483663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4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cap="all" baseline="0">
          <a:solidFill>
            <a:schemeClr val="accent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b="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6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2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0" userDrawn="1">
          <p15:clr>
            <a:srgbClr val="F26B43"/>
          </p15:clr>
        </p15:guide>
        <p15:guide id="2" pos="7536" userDrawn="1">
          <p15:clr>
            <a:srgbClr val="F26B43"/>
          </p15:clr>
        </p15:guide>
        <p15:guide id="3" orient="horz" pos="4200" userDrawn="1">
          <p15:clr>
            <a:srgbClr val="F26B43"/>
          </p15:clr>
        </p15:guide>
        <p15:guide id="4" pos="14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6" orient="horz" pos="720" userDrawn="1">
          <p15:clr>
            <a:srgbClr val="F26B43"/>
          </p15:clr>
        </p15:guide>
        <p15:guide id="7" pos="6936" userDrawn="1">
          <p15:clr>
            <a:srgbClr val="F26B43"/>
          </p15:clr>
        </p15:guide>
        <p15:guide id="8" pos="264" userDrawn="1">
          <p15:clr>
            <a:srgbClr val="F26B43"/>
          </p15:clr>
        </p15:guide>
        <p15:guide id="9" orient="horz" pos="960" userDrawn="1">
          <p15:clr>
            <a:srgbClr val="F26B43"/>
          </p15:clr>
        </p15:guide>
        <p15:guide id="10" orient="horz" pos="3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3.png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63830" y="5151205"/>
            <a:ext cx="6228170" cy="385158"/>
          </a:xfrm>
        </p:spPr>
        <p:txBody>
          <a:bodyPr>
            <a:noAutofit/>
          </a:bodyPr>
          <a:lstStyle/>
          <a:p>
            <a:pPr rtl="0"/>
            <a:br>
              <a:rPr lang="en-US" sz="2000" b="1" i="0" u="none" strike="noStrike" kern="1200" baseline="0" dirty="0">
                <a:solidFill>
                  <a:srgbClr val="FFFFFF"/>
                </a:solidFill>
                <a:latin typeface="Arial" panose="020B0604020202020204" pitchFamily="34" charset="0"/>
              </a:rPr>
            </a:br>
            <a:r>
              <a:rPr lang="en-US" sz="2000" b="1" i="0" u="none" strike="noStrike" kern="1200" baseline="0" dirty="0">
                <a:solidFill>
                  <a:srgbClr val="FFFFFF"/>
                </a:solidFill>
                <a:latin typeface="Arial" panose="020B0604020202020204" pitchFamily="34" charset="0"/>
              </a:rPr>
              <a:t>9/11/2024</a:t>
            </a:r>
          </a:p>
          <a:p>
            <a:pPr rtl="0"/>
            <a:r>
              <a:rPr lang="en-US" sz="2000" b="1" i="0" u="none" strike="noStrike" kern="1200" baseline="0" dirty="0">
                <a:solidFill>
                  <a:srgbClr val="FFFFFF"/>
                </a:solidFill>
                <a:latin typeface="Arial" panose="020B0604020202020204" pitchFamily="34" charset="0"/>
              </a:rPr>
              <a:t>	</a:t>
            </a:r>
          </a:p>
          <a:p>
            <a:r>
              <a:rPr lang="en-US" sz="2000" dirty="0"/>
              <a:t>	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1007" y="3000066"/>
            <a:ext cx="6310993" cy="1434369"/>
          </a:xfrm>
        </p:spPr>
        <p:txBody>
          <a:bodyPr>
            <a:noAutofit/>
          </a:bodyPr>
          <a:lstStyle/>
          <a:p>
            <a:r>
              <a:rPr lang="en-US" sz="4000" dirty="0"/>
              <a:t>A Climate Informed Reservoir Operation Model</a:t>
            </a:r>
            <a:br>
              <a:rPr lang="en-US" sz="1400" dirty="0"/>
            </a:br>
            <a:br>
              <a:rPr lang="en-US" sz="1400" dirty="0"/>
            </a:br>
            <a:r>
              <a:rPr lang="en-US" sz="2400" dirty="0"/>
              <a:t>Anita Johnson </a:t>
            </a:r>
            <a:br>
              <a:rPr lang="en-US" sz="2000" dirty="0"/>
            </a:br>
            <a:br>
              <a:rPr lang="en-US" sz="2000" dirty="0"/>
            </a:br>
            <a:r>
              <a:rPr lang="en-US" sz="2000" b="0" dirty="0">
                <a:latin typeface="+mn-lt"/>
              </a:rPr>
              <a:t>Support from Page Weil (LRE Water)</a:t>
            </a:r>
            <a:br>
              <a:rPr lang="en-US" sz="2000" b="0" dirty="0">
                <a:latin typeface="+mn-lt"/>
              </a:rPr>
            </a:br>
            <a:r>
              <a:rPr lang="en-US" sz="2000" b="0" dirty="0">
                <a:latin typeface="+mn-lt"/>
              </a:rPr>
              <a:t>and Jason Lillywhite (GTG)</a:t>
            </a:r>
            <a:br>
              <a:rPr lang="en-US" sz="2000" b="0" dirty="0">
                <a:latin typeface="+mn-lt"/>
              </a:rPr>
            </a:br>
            <a:endParaRPr lang="en-US" sz="3600" b="0" dirty="0">
              <a:latin typeface="+mn-lt"/>
            </a:endParaRPr>
          </a:p>
        </p:txBody>
      </p:sp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003C3D11-BF01-879A-61F8-77805A8090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444" y="1728194"/>
            <a:ext cx="1655372" cy="176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34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85E5C-3297-F992-61BC-D459090E4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250937"/>
            <a:ext cx="9224181" cy="1104246"/>
          </a:xfrm>
        </p:spPr>
        <p:txBody>
          <a:bodyPr/>
          <a:lstStyle/>
          <a:p>
            <a:r>
              <a:rPr lang="en-US" dirty="0"/>
              <a:t>Synthetic Evaporation</a:t>
            </a:r>
            <a:br>
              <a:rPr lang="en-US" dirty="0"/>
            </a:br>
            <a:r>
              <a:rPr lang="en-US" dirty="0"/>
              <a:t>Generation tool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96083E1-F37F-FCCF-BF3A-AD959F50D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464" y="2008094"/>
            <a:ext cx="3878728" cy="39892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Hamon Method for Estimating Pond Evaporation and evapotranspiration</a:t>
            </a:r>
          </a:p>
          <a:p>
            <a:endParaRPr lang="en-US" sz="100" dirty="0"/>
          </a:p>
          <a:p>
            <a:r>
              <a:rPr lang="en-US" sz="1800" dirty="0"/>
              <a:t>Inputs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Site latitude</a:t>
            </a:r>
          </a:p>
          <a:p>
            <a:pPr lvl="2"/>
            <a:r>
              <a:rPr lang="en-US" sz="1400" dirty="0">
                <a:solidFill>
                  <a:schemeClr val="accent1"/>
                </a:solidFill>
              </a:rPr>
              <a:t>To reflect daily number of daylight hours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Average daily temperature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4861BA-0957-B2C1-3262-CA9008FE0DED}"/>
              </a:ext>
            </a:extLst>
          </p:cNvPr>
          <p:cNvSpPr txBox="1"/>
          <p:nvPr/>
        </p:nvSpPr>
        <p:spPr>
          <a:xfrm>
            <a:off x="5210485" y="1355183"/>
            <a:ext cx="387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Pond/Lake evaporation rate calibration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EC047-6057-C7E7-A914-1BFFDF2F3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435" y="1662898"/>
            <a:ext cx="6925642" cy="49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45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B55CD-DE5B-86B5-AC3A-877E8BDD0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67" y="4482"/>
            <a:ext cx="9224181" cy="1104246"/>
          </a:xfrm>
        </p:spPr>
        <p:txBody>
          <a:bodyPr/>
          <a:lstStyle/>
          <a:p>
            <a:r>
              <a:rPr lang="en-US" dirty="0"/>
              <a:t>Catchment Runoff Simulation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3D8EA4A-C098-B702-09AF-3E4359BC7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319" y="800280"/>
            <a:ext cx="6034514" cy="5717314"/>
          </a:xfrm>
          <a:prstGeom prst="rect">
            <a:avLst/>
          </a:prstGeom>
        </p:spPr>
      </p:pic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5028DE72-031A-E5BA-37E4-931D581AA150}"/>
              </a:ext>
            </a:extLst>
          </p:cNvPr>
          <p:cNvSpPr txBox="1">
            <a:spLocks/>
          </p:cNvSpPr>
          <p:nvPr/>
        </p:nvSpPr>
        <p:spPr>
          <a:xfrm>
            <a:off x="142167" y="1051905"/>
            <a:ext cx="6555104" cy="58778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dirty="0"/>
              <a:t>Australian Water Balance Model (AWBM)</a:t>
            </a:r>
          </a:p>
          <a:p>
            <a:pPr>
              <a:lnSpc>
                <a:spcPct val="105000"/>
              </a:lnSpc>
            </a:pPr>
            <a:r>
              <a:rPr lang="en-US" sz="2100" dirty="0"/>
              <a:t>Approach</a:t>
            </a:r>
          </a:p>
          <a:p>
            <a:pPr lvl="1">
              <a:lnSpc>
                <a:spcPct val="105000"/>
              </a:lnSpc>
            </a:pPr>
            <a:r>
              <a:rPr lang="en-US" sz="1900" dirty="0"/>
              <a:t>Divides catchment into three zones/area with similar hydraulic properties</a:t>
            </a:r>
          </a:p>
          <a:p>
            <a:pPr lvl="1">
              <a:lnSpc>
                <a:spcPct val="105000"/>
              </a:lnSpc>
            </a:pPr>
            <a:r>
              <a:rPr lang="en-US" sz="1900" dirty="0"/>
              <a:t>Assigns a storage capacity to each zone</a:t>
            </a:r>
          </a:p>
          <a:p>
            <a:pPr lvl="1">
              <a:lnSpc>
                <a:spcPct val="105000"/>
              </a:lnSpc>
            </a:pPr>
            <a:r>
              <a:rPr lang="en-US" sz="1900" dirty="0"/>
              <a:t>When storage capacity is exceeded, water is discharged to baseflow and surface flow stores</a:t>
            </a:r>
          </a:p>
          <a:p>
            <a:pPr lvl="1">
              <a:lnSpc>
                <a:spcPct val="105000"/>
              </a:lnSpc>
            </a:pPr>
            <a:r>
              <a:rPr lang="en-US" sz="1900" dirty="0"/>
              <a:t>These stores release flow according to the calibration coefficients assigned.</a:t>
            </a:r>
          </a:p>
          <a:p>
            <a:pPr>
              <a:lnSpc>
                <a:spcPct val="105000"/>
              </a:lnSpc>
            </a:pPr>
            <a:r>
              <a:rPr lang="en-US" sz="2100" dirty="0"/>
              <a:t>Inputs</a:t>
            </a:r>
          </a:p>
          <a:p>
            <a:pPr lvl="1">
              <a:lnSpc>
                <a:spcPct val="105000"/>
              </a:lnSpc>
              <a:spcBef>
                <a:spcPts val="600"/>
              </a:spcBef>
            </a:pPr>
            <a:r>
              <a:rPr lang="en-US" sz="1900" dirty="0">
                <a:solidFill>
                  <a:schemeClr val="accent1"/>
                </a:solidFill>
              </a:rPr>
              <a:t>Daily precipitation (</a:t>
            </a:r>
            <a:r>
              <a:rPr lang="en-US" sz="1900" dirty="0" err="1">
                <a:solidFill>
                  <a:schemeClr val="accent1"/>
                </a:solidFill>
              </a:rPr>
              <a:t>PrecipGen</a:t>
            </a:r>
            <a:r>
              <a:rPr lang="en-US" sz="1900" dirty="0">
                <a:solidFill>
                  <a:schemeClr val="accent1"/>
                </a:solidFill>
              </a:rPr>
              <a:t>), or free water (snowmelt + rain) estimates from snow model (</a:t>
            </a:r>
            <a:r>
              <a:rPr lang="en-US" sz="1900" dirty="0" err="1">
                <a:solidFill>
                  <a:schemeClr val="accent1"/>
                </a:solidFill>
              </a:rPr>
              <a:t>CemaNeige</a:t>
            </a:r>
            <a:r>
              <a:rPr lang="en-US" sz="1900" dirty="0">
                <a:solidFill>
                  <a:schemeClr val="accent1"/>
                </a:solidFill>
              </a:rPr>
              <a:t>)</a:t>
            </a:r>
          </a:p>
          <a:p>
            <a:pPr lvl="1">
              <a:lnSpc>
                <a:spcPct val="105000"/>
              </a:lnSpc>
            </a:pPr>
            <a:r>
              <a:rPr lang="en-US" sz="1900" dirty="0">
                <a:solidFill>
                  <a:schemeClr val="accent1"/>
                </a:solidFill>
              </a:rPr>
              <a:t>Daily potential evapotranspiration (PET) (Hamon)</a:t>
            </a:r>
          </a:p>
          <a:p>
            <a:pPr lvl="1">
              <a:lnSpc>
                <a:spcPct val="105000"/>
              </a:lnSpc>
            </a:pPr>
            <a:r>
              <a:rPr lang="en-US" sz="1900" dirty="0">
                <a:solidFill>
                  <a:schemeClr val="accent1"/>
                </a:solidFill>
              </a:rPr>
              <a:t>Catchment Area</a:t>
            </a:r>
          </a:p>
          <a:p>
            <a:pPr>
              <a:lnSpc>
                <a:spcPct val="105000"/>
              </a:lnSpc>
            </a:pPr>
            <a:r>
              <a:rPr lang="en-US" sz="2100" dirty="0">
                <a:solidFill>
                  <a:schemeClr val="bg2">
                    <a:lumMod val="10000"/>
                  </a:schemeClr>
                </a:solidFill>
              </a:rPr>
              <a:t>Calibration Parameters</a:t>
            </a:r>
          </a:p>
          <a:p>
            <a:pPr lvl="1">
              <a:lnSpc>
                <a:spcPct val="105000"/>
              </a:lnSpc>
            </a:pPr>
            <a:r>
              <a:rPr lang="en-US" sz="1900" dirty="0">
                <a:solidFill>
                  <a:schemeClr val="accent1"/>
                </a:solidFill>
              </a:rPr>
              <a:t>Baseflow Index (fraction of water that becomes baseflow)</a:t>
            </a:r>
          </a:p>
          <a:p>
            <a:pPr lvl="1">
              <a:lnSpc>
                <a:spcPct val="105000"/>
              </a:lnSpc>
            </a:pPr>
            <a:r>
              <a:rPr lang="en-US" sz="1900" dirty="0">
                <a:solidFill>
                  <a:schemeClr val="accent1"/>
                </a:solidFill>
              </a:rPr>
              <a:t>Surface runoff recession coefficient (Ks)</a:t>
            </a:r>
          </a:p>
          <a:p>
            <a:pPr lvl="1">
              <a:lnSpc>
                <a:spcPct val="105000"/>
              </a:lnSpc>
            </a:pPr>
            <a:r>
              <a:rPr lang="en-US" sz="1900" dirty="0">
                <a:solidFill>
                  <a:schemeClr val="accent1"/>
                </a:solidFill>
              </a:rPr>
              <a:t>Baseflow recession constant (</a:t>
            </a:r>
            <a:r>
              <a:rPr lang="en-US" sz="1900" dirty="0" err="1">
                <a:solidFill>
                  <a:schemeClr val="accent1"/>
                </a:solidFill>
              </a:rPr>
              <a:t>Kb</a:t>
            </a:r>
            <a:r>
              <a:rPr lang="en-US" sz="1900" dirty="0">
                <a:solidFill>
                  <a:schemeClr val="accent1"/>
                </a:solidFill>
              </a:rPr>
              <a:t>)</a:t>
            </a:r>
          </a:p>
          <a:p>
            <a:pPr lvl="1">
              <a:lnSpc>
                <a:spcPct val="105000"/>
              </a:lnSpc>
            </a:pPr>
            <a:endParaRPr lang="en-US" sz="800" dirty="0">
              <a:solidFill>
                <a:schemeClr val="accent1"/>
              </a:solidFill>
            </a:endParaRPr>
          </a:p>
          <a:p>
            <a:pPr lvl="1">
              <a:lnSpc>
                <a:spcPct val="105000"/>
              </a:lnSpc>
            </a:pPr>
            <a:r>
              <a:rPr lang="en-US" sz="1900" dirty="0">
                <a:solidFill>
                  <a:schemeClr val="accent1"/>
                </a:solidFill>
              </a:rPr>
              <a:t>Areas of catchment zones</a:t>
            </a:r>
          </a:p>
          <a:p>
            <a:pPr lvl="1">
              <a:lnSpc>
                <a:spcPct val="105000"/>
              </a:lnSpc>
            </a:pPr>
            <a:r>
              <a:rPr lang="en-US" sz="1900" dirty="0">
                <a:solidFill>
                  <a:schemeClr val="accent1"/>
                </a:solidFill>
              </a:rPr>
              <a:t>Storage capacity for each zone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AB3917-ACC4-3865-E991-44E5A31911ED}"/>
              </a:ext>
            </a:extLst>
          </p:cNvPr>
          <p:cNvSpPr txBox="1"/>
          <p:nvPr/>
        </p:nvSpPr>
        <p:spPr>
          <a:xfrm>
            <a:off x="9841752" y="1134402"/>
            <a:ext cx="202916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The Australian Water Balance Model, Broughton, W., 2004 Environmental modeling and Software, Volume 19, Issue 10, PP 943-956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E72D0D-A69E-EE70-8A28-C082823CF0F4}"/>
              </a:ext>
            </a:extLst>
          </p:cNvPr>
          <p:cNvSpPr txBox="1"/>
          <p:nvPr/>
        </p:nvSpPr>
        <p:spPr>
          <a:xfrm>
            <a:off x="6840070" y="4459941"/>
            <a:ext cx="16764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Surface Stores with different hydraulic characteristics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0EE2B8-1A73-F7CD-C154-FF8ECF339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188" y="5217749"/>
            <a:ext cx="2456606" cy="16357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F65A3A-1A3D-2103-D238-0752782D5F79}"/>
              </a:ext>
            </a:extLst>
          </p:cNvPr>
          <p:cNvSpPr txBox="1"/>
          <p:nvPr/>
        </p:nvSpPr>
        <p:spPr>
          <a:xfrm>
            <a:off x="8727911" y="5909362"/>
            <a:ext cx="167640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Storm hydrograph</a:t>
            </a:r>
          </a:p>
        </p:txBody>
      </p:sp>
    </p:spTree>
    <p:extLst>
      <p:ext uri="{BB962C8B-B14F-4D97-AF65-F5344CB8AC3E}">
        <p14:creationId xmlns:p14="http://schemas.microsoft.com/office/powerpoint/2010/main" val="3090523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B55CD-DE5B-86B5-AC3A-877E8BDD0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659" y="89647"/>
            <a:ext cx="9224181" cy="1104246"/>
          </a:xfrm>
        </p:spPr>
        <p:txBody>
          <a:bodyPr/>
          <a:lstStyle/>
          <a:p>
            <a:r>
              <a:rPr lang="en-US" dirty="0"/>
              <a:t>Catchment Runoff calibration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92BA11-F22D-B687-3EFD-384A1A30F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129" y="1339882"/>
            <a:ext cx="8942323" cy="525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95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2064-789D-000B-44BB-E8AE55154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82" y="173011"/>
            <a:ext cx="9224181" cy="1104246"/>
          </a:xfrm>
        </p:spPr>
        <p:txBody>
          <a:bodyPr/>
          <a:lstStyle/>
          <a:p>
            <a:r>
              <a:rPr lang="en-US" dirty="0"/>
              <a:t>Reservoir management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BA040B3-67AC-C962-8EA2-8089619202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100" y="1075765"/>
            <a:ext cx="6052460" cy="5539954"/>
          </a:xfrm>
        </p:spPr>
      </p:pic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D5D1DA00-B896-3CF6-9201-704E6C948600}"/>
              </a:ext>
            </a:extLst>
          </p:cNvPr>
          <p:cNvSpPr txBox="1">
            <a:spLocks/>
          </p:cNvSpPr>
          <p:nvPr/>
        </p:nvSpPr>
        <p:spPr>
          <a:xfrm>
            <a:off x="6596320" y="1075765"/>
            <a:ext cx="5176580" cy="569235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200"/>
              </a:spcAft>
            </a:pPr>
            <a:r>
              <a:rPr lang="en-US" dirty="0"/>
              <a:t>Inflows</a:t>
            </a:r>
          </a:p>
          <a:p>
            <a:pPr lvl="1">
              <a:spcAft>
                <a:spcPts val="200"/>
              </a:spcAft>
            </a:pPr>
            <a:r>
              <a:rPr lang="en-US" dirty="0">
                <a:solidFill>
                  <a:schemeClr val="tx2"/>
                </a:solidFill>
              </a:rPr>
              <a:t>Precipitation</a:t>
            </a:r>
          </a:p>
          <a:p>
            <a:pPr lvl="1">
              <a:spcAft>
                <a:spcPts val="200"/>
              </a:spcAft>
            </a:pPr>
            <a:r>
              <a:rPr lang="en-US" dirty="0">
                <a:solidFill>
                  <a:schemeClr val="tx2"/>
                </a:solidFill>
              </a:rPr>
              <a:t>Catchment runoff</a:t>
            </a: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>
              <a:spcAft>
                <a:spcPts val="200"/>
              </a:spcAft>
            </a:pPr>
            <a:r>
              <a:rPr lang="en-US" dirty="0"/>
              <a:t>Outflows</a:t>
            </a:r>
          </a:p>
          <a:p>
            <a:pPr lvl="1">
              <a:spcAft>
                <a:spcPts val="200"/>
              </a:spcAft>
            </a:pPr>
            <a:r>
              <a:rPr lang="en-US" dirty="0">
                <a:solidFill>
                  <a:schemeClr val="tx2"/>
                </a:solidFill>
              </a:rPr>
              <a:t>Evaporation</a:t>
            </a:r>
          </a:p>
          <a:p>
            <a:pPr lvl="1">
              <a:spcAft>
                <a:spcPts val="200"/>
              </a:spcAft>
            </a:pPr>
            <a:r>
              <a:rPr lang="en-US" dirty="0">
                <a:solidFill>
                  <a:schemeClr val="tx2"/>
                </a:solidFill>
              </a:rPr>
              <a:t>Managed releases (pool/allocator)</a:t>
            </a: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r>
              <a:rPr lang="en-US" dirty="0">
                <a:solidFill>
                  <a:schemeClr val="tx2"/>
                </a:solidFill>
              </a:rPr>
              <a:t>Spills</a:t>
            </a:r>
          </a:p>
          <a:p>
            <a:pPr>
              <a:spcAft>
                <a:spcPts val="200"/>
              </a:spcAft>
            </a:pPr>
            <a:r>
              <a:rPr lang="en-US" dirty="0"/>
              <a:t>Results</a:t>
            </a:r>
          </a:p>
          <a:p>
            <a:pPr lvl="1">
              <a:spcAft>
                <a:spcPts val="200"/>
              </a:spcAft>
            </a:pPr>
            <a:r>
              <a:rPr lang="en-US" dirty="0"/>
              <a:t>Downstream Flows</a:t>
            </a:r>
          </a:p>
          <a:p>
            <a:pPr lvl="1">
              <a:spcAft>
                <a:spcPts val="200"/>
              </a:spcAft>
            </a:pPr>
            <a:r>
              <a:rPr lang="en-US" dirty="0"/>
              <a:t>Fulfilment of irrigation demands</a:t>
            </a:r>
          </a:p>
          <a:p>
            <a:pPr lvl="1">
              <a:spcAft>
                <a:spcPts val="200"/>
              </a:spcAft>
            </a:pPr>
            <a:r>
              <a:rPr lang="en-US" dirty="0"/>
              <a:t>Recreational releases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3DB1D5-12F9-CA1C-507F-41068A294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695" y="3115974"/>
            <a:ext cx="3791479" cy="18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47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9B08C-A0C4-A937-F53B-5F8FB1728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50" y="186673"/>
            <a:ext cx="9224181" cy="851147"/>
          </a:xfrm>
        </p:spPr>
        <p:txBody>
          <a:bodyPr/>
          <a:lstStyle/>
          <a:p>
            <a:r>
              <a:rPr lang="en-US" dirty="0"/>
              <a:t>Reservoir calibration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75B2091-2BA9-9D25-A949-FB686EFAF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939" y="1415146"/>
            <a:ext cx="7856564" cy="24041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8909B3F-BFDD-618E-0C00-B65ED7230A2F}"/>
              </a:ext>
            </a:extLst>
          </p:cNvPr>
          <p:cNvSpPr txBox="1"/>
          <p:nvPr/>
        </p:nvSpPr>
        <p:spPr>
          <a:xfrm>
            <a:off x="900430" y="3806281"/>
            <a:ext cx="3822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Downstream Flow Calibration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5C3F83-0BA4-A0A9-CE02-D6FD0CDECB3D}"/>
              </a:ext>
            </a:extLst>
          </p:cNvPr>
          <p:cNvSpPr txBox="1"/>
          <p:nvPr/>
        </p:nvSpPr>
        <p:spPr>
          <a:xfrm>
            <a:off x="900430" y="1076592"/>
            <a:ext cx="3822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Reservoir Water Level Calibration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2D88F3-EA02-69C1-C024-7D9794483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939" y="4196634"/>
            <a:ext cx="7731179" cy="249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00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02318-E28E-877F-9D35-7EDC6836E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Climate change</a:t>
            </a:r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14CA37AF-70DD-5866-CC83-982E5DC5F6A3}"/>
              </a:ext>
            </a:extLst>
          </p:cNvPr>
          <p:cNvSpPr txBox="1">
            <a:spLocks/>
          </p:cNvSpPr>
          <p:nvPr/>
        </p:nvSpPr>
        <p:spPr>
          <a:xfrm>
            <a:off x="349250" y="1532236"/>
            <a:ext cx="3587750" cy="46488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5000"/>
              </a:lnSpc>
              <a:spcAft>
                <a:spcPts val="200"/>
              </a:spcAft>
            </a:pP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Climate change is modeled in </a:t>
            </a:r>
            <a:r>
              <a:rPr lang="en-US" sz="1600" dirty="0">
                <a:solidFill>
                  <a:schemeClr val="tx2"/>
                </a:solidFill>
              </a:rPr>
              <a:t>General Circulation Models 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(GCMs)</a:t>
            </a:r>
          </a:p>
          <a:p>
            <a:pPr>
              <a:lnSpc>
                <a:spcPct val="95000"/>
              </a:lnSpc>
              <a:spcAft>
                <a:spcPts val="200"/>
              </a:spcAft>
            </a:pP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GCMs represent alternative Shared Socioeconomic Pathways (SSPs)</a:t>
            </a:r>
          </a:p>
          <a:p>
            <a:pPr>
              <a:lnSpc>
                <a:spcPct val="95000"/>
              </a:lnSpc>
              <a:spcAft>
                <a:spcPts val="200"/>
              </a:spcAft>
            </a:pP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There are 10s of GCMs, each with many alternative futures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lnSpc>
                <a:spcPct val="95000"/>
              </a:lnSpc>
              <a:spcAft>
                <a:spcPts val="200"/>
              </a:spcAft>
            </a:pP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Models investigate potential changes in CO</a:t>
            </a:r>
            <a:r>
              <a:rPr lang="en-US" sz="1600" baseline="-25000" dirty="0">
                <a:solidFill>
                  <a:schemeClr val="bg2">
                    <a:lumMod val="10000"/>
                  </a:schemeClr>
                </a:solidFill>
              </a:rPr>
              <a:t>2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 levels on the planet based on possible futures associated with fossil fuel use, carbon sequestration efficiency etc.  Results are in units of Watts/m</a:t>
            </a:r>
            <a:r>
              <a:rPr lang="en-US" sz="1600" baseline="30000" dirty="0">
                <a:solidFill>
                  <a:schemeClr val="bg2">
                    <a:lumMod val="10000"/>
                  </a:schemeClr>
                </a:solidFill>
              </a:rPr>
              <a:t>2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>
              <a:lnSpc>
                <a:spcPct val="95000"/>
              </a:lnSpc>
              <a:spcAft>
                <a:spcPts val="200"/>
              </a:spcAft>
            </a:pP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Results can be customized to specific locations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2E9D7F-3168-9D05-C5A1-68B49EB44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7959" y="1386840"/>
            <a:ext cx="7814385" cy="5375910"/>
          </a:xfrm>
        </p:spPr>
        <p:txBody>
          <a:bodyPr/>
          <a:lstStyle/>
          <a:p>
            <a:r>
              <a:rPr lang="en-US" sz="1800" dirty="0">
                <a:solidFill>
                  <a:schemeClr val="accent1"/>
                </a:solidFill>
              </a:rPr>
              <a:t>Dave Hoekstra, SRK, highlighted the challenges of extracting relevant results from Global Climate Change Models.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716846-AF1F-3D4E-AAB4-79C9C81C11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301" y="2112285"/>
            <a:ext cx="7561191" cy="432187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89469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931EC-84B8-FA14-FB99-58A00F3CD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110" y="38100"/>
            <a:ext cx="11134090" cy="958850"/>
          </a:xfrm>
        </p:spPr>
        <p:txBody>
          <a:bodyPr/>
          <a:lstStyle/>
          <a:p>
            <a:r>
              <a:rPr lang="en-US" dirty="0"/>
              <a:t>Climate change – </a:t>
            </a:r>
            <a:r>
              <a:rPr lang="en-US" dirty="0" err="1"/>
              <a:t>goldsim</a:t>
            </a:r>
            <a:r>
              <a:rPr lang="en-US" dirty="0"/>
              <a:t> representation</a:t>
            </a: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ED43920A-8E94-5C37-A093-5347BB5C3377}"/>
              </a:ext>
            </a:extLst>
          </p:cNvPr>
          <p:cNvSpPr txBox="1">
            <a:spLocks/>
          </p:cNvSpPr>
          <p:nvPr/>
        </p:nvSpPr>
        <p:spPr>
          <a:xfrm>
            <a:off x="1640541" y="1059703"/>
            <a:ext cx="9081248" cy="6246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200"/>
              </a:spcAft>
            </a:pPr>
            <a:r>
              <a:rPr lang="en-US" sz="1600" dirty="0"/>
              <a:t>Colorado Models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dirty="0">
                <a:solidFill>
                  <a:schemeClr val="accent1"/>
                </a:solidFill>
              </a:rPr>
              <a:t>Colorado selected GCMs CMIP3 and CMIP5 for initial statewide assessment in 2012. (CMIP6 has been reviewed and found to be similar).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dirty="0">
                <a:solidFill>
                  <a:schemeClr val="accent1"/>
                </a:solidFill>
              </a:rPr>
              <a:t>Some state-specific calibration was performed</a:t>
            </a:r>
          </a:p>
          <a:p>
            <a:pPr>
              <a:lnSpc>
                <a:spcPct val="100000"/>
              </a:lnSpc>
              <a:spcAft>
                <a:spcPts val="200"/>
              </a:spcAft>
            </a:pPr>
            <a:r>
              <a:rPr lang="en-US" sz="1600" dirty="0"/>
              <a:t>Preprocessing for Project-Specific Climate Change Data 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</a:rPr>
              <a:t>(Page Weil, LRE Water)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dirty="0">
                <a:solidFill>
                  <a:schemeClr val="accent1"/>
                </a:solidFill>
              </a:rPr>
              <a:t>40 years of synthetic daily data for 2050 for each of based on the selected models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dirty="0">
                <a:solidFill>
                  <a:schemeClr val="accent1"/>
                </a:solidFill>
              </a:rPr>
              <a:t>Each of the years represents 2050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dirty="0">
                <a:solidFill>
                  <a:schemeClr val="accent1"/>
                </a:solidFill>
              </a:rPr>
              <a:t>GoldSim uses the 25</a:t>
            </a:r>
            <a:r>
              <a:rPr lang="en-US" sz="1400" baseline="30000" dirty="0">
                <a:solidFill>
                  <a:schemeClr val="accent1"/>
                </a:solidFill>
              </a:rPr>
              <a:t>th</a:t>
            </a:r>
            <a:r>
              <a:rPr lang="en-US" sz="1400" dirty="0">
                <a:solidFill>
                  <a:schemeClr val="accent1"/>
                </a:solidFill>
              </a:rPr>
              <a:t>, median and 75</a:t>
            </a:r>
            <a:r>
              <a:rPr lang="en-US" sz="1400" baseline="30000" dirty="0">
                <a:solidFill>
                  <a:schemeClr val="accent1"/>
                </a:solidFill>
              </a:rPr>
              <a:t>th</a:t>
            </a:r>
            <a:r>
              <a:rPr lang="en-US" sz="1400" dirty="0">
                <a:solidFill>
                  <a:schemeClr val="accent1"/>
                </a:solidFill>
              </a:rPr>
              <a:t> percentile for inputs to climate scenarios.</a:t>
            </a:r>
          </a:p>
          <a:p>
            <a:pPr>
              <a:lnSpc>
                <a:spcPct val="100000"/>
              </a:lnSpc>
              <a:spcAft>
                <a:spcPts val="200"/>
              </a:spcAft>
            </a:pPr>
            <a:r>
              <a:rPr lang="en-US" sz="1600" dirty="0"/>
              <a:t>Use in GoldSim Model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dirty="0">
                <a:solidFill>
                  <a:schemeClr val="accent1"/>
                </a:solidFill>
              </a:rPr>
              <a:t>Futures were calibrated in </a:t>
            </a:r>
            <a:r>
              <a:rPr lang="en-US" sz="1400" dirty="0" err="1">
                <a:solidFill>
                  <a:schemeClr val="accent1"/>
                </a:solidFill>
              </a:rPr>
              <a:t>PrecipGen</a:t>
            </a:r>
            <a:r>
              <a:rPr lang="en-US" sz="1400" dirty="0">
                <a:solidFill>
                  <a:schemeClr val="accent1"/>
                </a:solidFill>
              </a:rPr>
              <a:t> and </a:t>
            </a:r>
            <a:r>
              <a:rPr lang="en-US" sz="1400" dirty="0" err="1">
                <a:solidFill>
                  <a:schemeClr val="accent1"/>
                </a:solidFill>
              </a:rPr>
              <a:t>TempGen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</a:p>
          <a:p>
            <a:pPr lvl="2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dirty="0">
                <a:solidFill>
                  <a:schemeClr val="accent1"/>
                </a:solidFill>
              </a:rPr>
              <a:t>Same methodology as the ‘no climate change’ calibration/forecast.</a:t>
            </a:r>
          </a:p>
          <a:p>
            <a:pPr lvl="1">
              <a:lnSpc>
                <a:spcPct val="100000"/>
              </a:lnSpc>
              <a:spcBef>
                <a:spcPts val="300"/>
              </a:spcBef>
              <a:spcAft>
                <a:spcPts val="200"/>
              </a:spcAft>
            </a:pP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After the end of the calibration period, all results represent a version of the climate in 2050.  There is no ramp-up from 2024 to 2050.</a:t>
            </a:r>
          </a:p>
          <a:p>
            <a:pPr lvl="1">
              <a:lnSpc>
                <a:spcPct val="100000"/>
              </a:lnSpc>
              <a:spcAft>
                <a:spcPts val="200"/>
              </a:spcAft>
            </a:pPr>
            <a:endParaRPr lang="en-US" sz="1400" dirty="0"/>
          </a:p>
        </p:txBody>
      </p:sp>
      <p:pic>
        <p:nvPicPr>
          <p:cNvPr id="15" name="Content Placeholder 12">
            <a:extLst>
              <a:ext uri="{FF2B5EF4-FFF2-40B4-BE49-F238E27FC236}">
                <a16:creationId xmlns:a16="http://schemas.microsoft.com/office/drawing/2014/main" id="{6D48B17B-A9D0-3949-7717-3374240DE9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1606"/>
          <a:stretch/>
        </p:blipFill>
        <p:spPr>
          <a:xfrm>
            <a:off x="5907741" y="5134091"/>
            <a:ext cx="4946334" cy="1187987"/>
          </a:xfrm>
          <a:prstGeom prst="rect">
            <a:avLst/>
          </a:prstGeom>
        </p:spPr>
      </p:pic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D26F5CCF-E368-6284-E0D2-C0A027D8AD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4032" t="42062" r="6067" b="5668"/>
          <a:stretch/>
        </p:blipFill>
        <p:spPr>
          <a:xfrm>
            <a:off x="245109" y="5400643"/>
            <a:ext cx="5555056" cy="777999"/>
          </a:xfrm>
        </p:spPr>
      </p:pic>
    </p:spTree>
    <p:extLst>
      <p:ext uri="{BB962C8B-B14F-4D97-AF65-F5344CB8AC3E}">
        <p14:creationId xmlns:p14="http://schemas.microsoft.com/office/powerpoint/2010/main" val="276093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C8498-81E7-9A70-3620-888850772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manager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A0B3A9D-B409-A563-D998-74B123E95D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6418" y="974097"/>
            <a:ext cx="5196575" cy="2317048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AC1611-7A95-CC75-89F2-39DEE4577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418" y="3566856"/>
            <a:ext cx="5196575" cy="17302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C4B891-64BA-59FC-9BE0-EEB8DCB22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1177628"/>
            <a:ext cx="652479" cy="5741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238DDC-D4F5-CB3C-0598-20355ADCCF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99" y="2132621"/>
            <a:ext cx="5707301" cy="40253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416BB1F-2E62-6F91-8243-B4774C8F3C2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6613"/>
          <a:stretch/>
        </p:blipFill>
        <p:spPr>
          <a:xfrm>
            <a:off x="3960465" y="1217535"/>
            <a:ext cx="1654657" cy="840510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D01309C0-564C-CECB-5933-2CD236471CE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032" t="42062" r="6067" b="5668"/>
          <a:stretch/>
        </p:blipFill>
        <p:spPr>
          <a:xfrm>
            <a:off x="745339" y="5026755"/>
            <a:ext cx="4851400" cy="679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EDEA2F-4EC5-CC4D-6C2F-AB694972DBA1}"/>
              </a:ext>
            </a:extLst>
          </p:cNvPr>
          <p:cNvSpPr txBox="1"/>
          <p:nvPr/>
        </p:nvSpPr>
        <p:spPr>
          <a:xfrm>
            <a:off x="1542570" y="5737479"/>
            <a:ext cx="324522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Calibrated </a:t>
            </a:r>
            <a:r>
              <a:rPr lang="en-US" dirty="0" err="1"/>
              <a:t>PrecipGen</a:t>
            </a:r>
            <a:r>
              <a:rPr lang="en-US" dirty="0"/>
              <a:t> models for each climate scenario</a:t>
            </a:r>
          </a:p>
        </p:txBody>
      </p:sp>
    </p:spTree>
    <p:extLst>
      <p:ext uri="{BB962C8B-B14F-4D97-AF65-F5344CB8AC3E}">
        <p14:creationId xmlns:p14="http://schemas.microsoft.com/office/powerpoint/2010/main" val="3931341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931EC-84B8-FA14-FB99-58A00F3CD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110" y="38100"/>
            <a:ext cx="11134090" cy="1104246"/>
          </a:xfrm>
        </p:spPr>
        <p:txBody>
          <a:bodyPr/>
          <a:lstStyle/>
          <a:p>
            <a:r>
              <a:rPr lang="en-US" dirty="0"/>
              <a:t>Climate change – RESULTS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EFFBFA-073E-B3B9-D5C2-51712BE318A1}"/>
              </a:ext>
            </a:extLst>
          </p:cNvPr>
          <p:cNvSpPr txBox="1"/>
          <p:nvPr/>
        </p:nvSpPr>
        <p:spPr>
          <a:xfrm>
            <a:off x="676392" y="1125069"/>
            <a:ext cx="61938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schemeClr val="tx2">
                    <a:lumMod val="75000"/>
                  </a:schemeClr>
                </a:solidFill>
              </a:rPr>
              <a:t>Mean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Annual Climate in 2050, 100 realizations</a:t>
            </a:r>
          </a:p>
          <a:p>
            <a:pPr algn="ct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(Ignore the time scale!  It’s all 2050)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053F1E-D71F-14D1-CB39-D288249D44BB}"/>
              </a:ext>
            </a:extLst>
          </p:cNvPr>
          <p:cNvSpPr txBox="1"/>
          <p:nvPr/>
        </p:nvSpPr>
        <p:spPr>
          <a:xfrm>
            <a:off x="914314" y="2009289"/>
            <a:ext cx="10353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Precipitation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92AEF0-F2C9-261E-A8AE-712A9C1842BC}"/>
              </a:ext>
            </a:extLst>
          </p:cNvPr>
          <p:cNvSpPr txBox="1"/>
          <p:nvPr/>
        </p:nvSpPr>
        <p:spPr>
          <a:xfrm>
            <a:off x="9899195" y="1856431"/>
            <a:ext cx="163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Max Temperature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412FEA-5E8E-EE92-60A9-43600E109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58" y="2208682"/>
            <a:ext cx="4793896" cy="19165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B7E0711-BE92-8C03-B3DA-054A70459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401" y="2158271"/>
            <a:ext cx="4457700" cy="186726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603A9C6-176F-DD18-F85A-D91CFA512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3401" y="4571518"/>
            <a:ext cx="4457700" cy="193071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DE234D7-3B98-A610-69F8-F8A5A333834C}"/>
              </a:ext>
            </a:extLst>
          </p:cNvPr>
          <p:cNvSpPr txBox="1"/>
          <p:nvPr/>
        </p:nvSpPr>
        <p:spPr>
          <a:xfrm>
            <a:off x="1003471" y="2257933"/>
            <a:ext cx="1593850" cy="1569660"/>
          </a:xfrm>
          <a:prstGeom prst="rect">
            <a:avLst/>
          </a:prstGeom>
          <a:solidFill>
            <a:srgbClr val="7030A0">
              <a:alpha val="12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   Historical Data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8B911B-42FE-1C72-3B6D-1351A5D0CBFB}"/>
              </a:ext>
            </a:extLst>
          </p:cNvPr>
          <p:cNvSpPr txBox="1"/>
          <p:nvPr/>
        </p:nvSpPr>
        <p:spPr>
          <a:xfrm>
            <a:off x="2597321" y="2257933"/>
            <a:ext cx="2765972" cy="1569660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Climate Alternatives - 2050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8429BA7-4978-FD7C-B190-64FB204DF5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0666" y="3137075"/>
            <a:ext cx="1469482" cy="89749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194144A-4F33-DDB8-4AC1-789C3171B6B9}"/>
              </a:ext>
            </a:extLst>
          </p:cNvPr>
          <p:cNvSpPr txBox="1"/>
          <p:nvPr/>
        </p:nvSpPr>
        <p:spPr>
          <a:xfrm>
            <a:off x="7150029" y="2208682"/>
            <a:ext cx="1461047" cy="1523494"/>
          </a:xfrm>
          <a:prstGeom prst="rect">
            <a:avLst/>
          </a:prstGeom>
          <a:solidFill>
            <a:srgbClr val="7030A0">
              <a:alpha val="12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 Historical Data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7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A7AC012-C559-0ABB-BDCA-A128562698D7}"/>
              </a:ext>
            </a:extLst>
          </p:cNvPr>
          <p:cNvSpPr txBox="1"/>
          <p:nvPr/>
        </p:nvSpPr>
        <p:spPr>
          <a:xfrm>
            <a:off x="8606040" y="2202205"/>
            <a:ext cx="2586311" cy="1538883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Climate Alternatives - 2050</a:t>
            </a: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199CCAE-3AB2-E77E-B88B-A17D8CCB73DE}"/>
              </a:ext>
            </a:extLst>
          </p:cNvPr>
          <p:cNvSpPr txBox="1"/>
          <p:nvPr/>
        </p:nvSpPr>
        <p:spPr>
          <a:xfrm>
            <a:off x="7198029" y="4648542"/>
            <a:ext cx="1513196" cy="1523494"/>
          </a:xfrm>
          <a:prstGeom prst="rect">
            <a:avLst/>
          </a:prstGeom>
          <a:solidFill>
            <a:srgbClr val="7030A0">
              <a:alpha val="12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 Historical Data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7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2014671-75FD-C4A8-9BF8-672902AA72A8}"/>
              </a:ext>
            </a:extLst>
          </p:cNvPr>
          <p:cNvSpPr txBox="1"/>
          <p:nvPr/>
        </p:nvSpPr>
        <p:spPr>
          <a:xfrm>
            <a:off x="8706190" y="4648542"/>
            <a:ext cx="2585024" cy="1523494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Climate Alternatives - 2050</a:t>
            </a: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766BC08-F6AD-4A8A-60F5-CB90DE4D3E9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0041"/>
          <a:stretch/>
        </p:blipFill>
        <p:spPr>
          <a:xfrm>
            <a:off x="684627" y="4539426"/>
            <a:ext cx="4829538" cy="2065259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6D73BE6-CD7A-792D-2263-6AF1F1A28980}"/>
              </a:ext>
            </a:extLst>
          </p:cNvPr>
          <p:cNvSpPr txBox="1"/>
          <p:nvPr/>
        </p:nvSpPr>
        <p:spPr>
          <a:xfrm>
            <a:off x="1117795" y="4621075"/>
            <a:ext cx="1593850" cy="1569660"/>
          </a:xfrm>
          <a:prstGeom prst="rect">
            <a:avLst/>
          </a:prstGeom>
          <a:solidFill>
            <a:srgbClr val="7030A0">
              <a:alpha val="12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Historical Data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5030C10-EC12-24BE-90EA-0941D1965F42}"/>
              </a:ext>
            </a:extLst>
          </p:cNvPr>
          <p:cNvSpPr txBox="1"/>
          <p:nvPr/>
        </p:nvSpPr>
        <p:spPr>
          <a:xfrm>
            <a:off x="2711646" y="4636463"/>
            <a:ext cx="2669248" cy="1554272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Climate Alternatives - 2050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C34CA3D-2939-C1DF-AD1A-4F90CE9D9330}"/>
              </a:ext>
            </a:extLst>
          </p:cNvPr>
          <p:cNvSpPr txBox="1"/>
          <p:nvPr/>
        </p:nvSpPr>
        <p:spPr>
          <a:xfrm>
            <a:off x="1051164" y="4373846"/>
            <a:ext cx="163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Pond Evaporation</a:t>
            </a:r>
          </a:p>
        </p:txBody>
      </p:sp>
      <p:sp>
        <p:nvSpPr>
          <p:cNvPr id="43" name="Content Placeholder 8">
            <a:extLst>
              <a:ext uri="{FF2B5EF4-FFF2-40B4-BE49-F238E27FC236}">
                <a16:creationId xmlns:a16="http://schemas.microsoft.com/office/drawing/2014/main" id="{A2D2F1AF-7123-4EE5-7DDC-6E6552575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1787" y="484076"/>
            <a:ext cx="4030453" cy="968997"/>
          </a:xfrm>
        </p:spPr>
        <p:txBody>
          <a:bodyPr>
            <a:normAutofit/>
          </a:bodyPr>
          <a:lstStyle/>
          <a:p>
            <a:pPr>
              <a:spcBef>
                <a:spcPts val="500"/>
              </a:spcBef>
            </a:pPr>
            <a:r>
              <a:rPr lang="en-US" sz="1600" dirty="0"/>
              <a:t>Higher precipitation and evaporation</a:t>
            </a:r>
          </a:p>
          <a:p>
            <a:pPr>
              <a:spcBef>
                <a:spcPts val="500"/>
              </a:spcBef>
            </a:pPr>
            <a:r>
              <a:rPr lang="en-US" sz="1600" dirty="0"/>
              <a:t>Higher maximum temperatures</a:t>
            </a:r>
          </a:p>
          <a:p>
            <a:pPr>
              <a:spcBef>
                <a:spcPts val="500"/>
              </a:spcBef>
            </a:pPr>
            <a:r>
              <a:rPr lang="en-US" sz="1600" dirty="0"/>
              <a:t>Lower minimum temperatures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8BF6013-A64D-DE55-1625-EB791DD46AB6}"/>
              </a:ext>
            </a:extLst>
          </p:cNvPr>
          <p:cNvSpPr txBox="1"/>
          <p:nvPr/>
        </p:nvSpPr>
        <p:spPr>
          <a:xfrm>
            <a:off x="9998702" y="4321861"/>
            <a:ext cx="163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Min Temperature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D1F776-14DF-806F-8C38-E9CD3740828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4281" t="89188" r="17809" b="-146"/>
          <a:stretch/>
        </p:blipFill>
        <p:spPr>
          <a:xfrm>
            <a:off x="3560349" y="4176151"/>
            <a:ext cx="4991100" cy="32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28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2A7C4F73-C31F-03AD-A441-05710D64A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449" y="2236157"/>
            <a:ext cx="5054081" cy="2906096"/>
          </a:xfrm>
          <a:prstGeom prst="rect">
            <a:avLst/>
          </a:prstGeom>
          <a:ln w="12700">
            <a:solidFill>
              <a:schemeClr val="bg1">
                <a:lumMod val="65000"/>
              </a:schemeClr>
            </a:solidFill>
          </a:ln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D68E0CC6-601C-244E-BBA1-B736F22DFEFC}"/>
              </a:ext>
            </a:extLst>
          </p:cNvPr>
          <p:cNvSpPr txBox="1"/>
          <p:nvPr/>
        </p:nvSpPr>
        <p:spPr>
          <a:xfrm>
            <a:off x="6976920" y="2315816"/>
            <a:ext cx="4421153" cy="2400657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Climate Alternatives – 2050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6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802A66-7B33-73EA-A90D-4ED935914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811" y="154909"/>
            <a:ext cx="9224181" cy="584775"/>
          </a:xfrm>
        </p:spPr>
        <p:txBody>
          <a:bodyPr/>
          <a:lstStyle/>
          <a:p>
            <a:r>
              <a:rPr lang="en-US" dirty="0"/>
              <a:t>Climate scenario results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FB2A4B0-BE48-C219-785C-AE87145E5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00" y="1628865"/>
            <a:ext cx="5294697" cy="21554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70134AB-2D58-EAC4-CB91-D6E84510A7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281" t="89188" r="17809" b="-146"/>
          <a:stretch/>
        </p:blipFill>
        <p:spPr>
          <a:xfrm>
            <a:off x="626397" y="6536931"/>
            <a:ext cx="4991100" cy="321780"/>
          </a:xfrm>
          <a:prstGeom prst="rect">
            <a:avLst/>
          </a:prstGeom>
        </p:spPr>
      </p:pic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60C2B77F-FF06-47DC-B0AB-5A512B442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5753" y="640080"/>
            <a:ext cx="3811175" cy="1172382"/>
          </a:xfrm>
        </p:spPr>
        <p:txBody>
          <a:bodyPr>
            <a:normAutofit fontScale="92500"/>
          </a:bodyPr>
          <a:lstStyle/>
          <a:p>
            <a:pPr>
              <a:spcBef>
                <a:spcPts val="500"/>
              </a:spcBef>
            </a:pPr>
            <a:r>
              <a:rPr lang="en-US" sz="1800" dirty="0"/>
              <a:t>Increased catchment runoff</a:t>
            </a:r>
          </a:p>
          <a:p>
            <a:pPr>
              <a:spcBef>
                <a:spcPts val="500"/>
              </a:spcBef>
            </a:pPr>
            <a:r>
              <a:rPr lang="en-US" sz="1800" dirty="0"/>
              <a:t>Larger SEASONAL fluctuations in reservoir elevation</a:t>
            </a:r>
          </a:p>
          <a:p>
            <a:pPr>
              <a:spcBef>
                <a:spcPts val="500"/>
              </a:spcBef>
            </a:pPr>
            <a:r>
              <a:rPr lang="en-US" sz="1800" dirty="0"/>
              <a:t>Downstream flowrates maintained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6EA83F8-A10C-5341-AE7C-6AE109816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375" y="4237696"/>
            <a:ext cx="5074847" cy="196276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9A87435-A95C-CF7C-059B-434B980ABA11}"/>
              </a:ext>
            </a:extLst>
          </p:cNvPr>
          <p:cNvSpPr txBox="1"/>
          <p:nvPr/>
        </p:nvSpPr>
        <p:spPr>
          <a:xfrm>
            <a:off x="752850" y="1726859"/>
            <a:ext cx="1675748" cy="1677382"/>
          </a:xfrm>
          <a:prstGeom prst="rect">
            <a:avLst/>
          </a:prstGeom>
          <a:solidFill>
            <a:srgbClr val="7030A0">
              <a:alpha val="12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   Historical Data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7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9A47E60-2857-71CC-6DC4-0BBD0A325186}"/>
              </a:ext>
            </a:extLst>
          </p:cNvPr>
          <p:cNvSpPr txBox="1"/>
          <p:nvPr/>
        </p:nvSpPr>
        <p:spPr>
          <a:xfrm>
            <a:off x="2428598" y="1726859"/>
            <a:ext cx="2974189" cy="1723549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Climate Alternatives - 2050</a:t>
            </a: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DE78AF-39FE-E639-7A80-8019F6976ADF}"/>
              </a:ext>
            </a:extLst>
          </p:cNvPr>
          <p:cNvSpPr txBox="1"/>
          <p:nvPr/>
        </p:nvSpPr>
        <p:spPr>
          <a:xfrm>
            <a:off x="848733" y="4322895"/>
            <a:ext cx="4546429" cy="1569660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3BF4B64-70EE-E336-4C67-2EB0D6636E4C}"/>
              </a:ext>
            </a:extLst>
          </p:cNvPr>
          <p:cNvCxnSpPr>
            <a:cxnSpLocks/>
          </p:cNvCxnSpPr>
          <p:nvPr/>
        </p:nvCxnSpPr>
        <p:spPr>
          <a:xfrm flipV="1">
            <a:off x="829683" y="4362735"/>
            <a:ext cx="4809840" cy="952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EA00516-C378-E580-4C89-3C66961A2B1B}"/>
              </a:ext>
            </a:extLst>
          </p:cNvPr>
          <p:cNvCxnSpPr>
            <a:cxnSpLocks/>
          </p:cNvCxnSpPr>
          <p:nvPr/>
        </p:nvCxnSpPr>
        <p:spPr>
          <a:xfrm>
            <a:off x="5562222" y="4124199"/>
            <a:ext cx="0" cy="238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1EB02D8-E1C0-9110-37A7-7DFCE81194CC}"/>
              </a:ext>
            </a:extLst>
          </p:cNvPr>
          <p:cNvSpPr txBox="1"/>
          <p:nvPr/>
        </p:nvSpPr>
        <p:spPr>
          <a:xfrm>
            <a:off x="5225242" y="3808018"/>
            <a:ext cx="11221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Spillway Elevation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5A65B88-AD4E-0F8D-F18A-F191DCBF8D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57309" y="-2157019"/>
            <a:ext cx="8326012" cy="317226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7135B51-F628-FB2B-237B-34706E038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53427" y="1015249"/>
            <a:ext cx="8354591" cy="320084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B249C815-9527-6FA2-E068-713A20ADA4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2480" y="4337967"/>
            <a:ext cx="8335538" cy="314368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AF05A6F-8587-07D9-C80C-5A90894892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86769" y="7603527"/>
            <a:ext cx="8306959" cy="32103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0A990FD-48BB-3A93-4837-CEE8A34FAE8F}"/>
              </a:ext>
            </a:extLst>
          </p:cNvPr>
          <p:cNvSpPr txBox="1"/>
          <p:nvPr/>
        </p:nvSpPr>
        <p:spPr>
          <a:xfrm>
            <a:off x="6309169" y="1858017"/>
            <a:ext cx="2975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</a:rPr>
              <a:t>Monthly Downstream Flow Rates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C885AD-5A21-755C-76F6-EB7606805D8B}"/>
              </a:ext>
            </a:extLst>
          </p:cNvPr>
          <p:cNvSpPr txBox="1"/>
          <p:nvPr/>
        </p:nvSpPr>
        <p:spPr>
          <a:xfrm>
            <a:off x="675082" y="3761807"/>
            <a:ext cx="4809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Example Monthly 2050 </a:t>
            </a:r>
            <a:r>
              <a:rPr lang="en-US" sz="1600" dirty="0">
                <a:solidFill>
                  <a:schemeClr val="accent1"/>
                </a:solidFill>
              </a:rPr>
              <a:t>Reservoir</a:t>
            </a:r>
            <a:r>
              <a:rPr lang="en-US" sz="1400" dirty="0">
                <a:solidFill>
                  <a:schemeClr val="accent1"/>
                </a:solidFill>
              </a:rPr>
              <a:t> Water Elevations Predictions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8866B4-D1DE-E2C2-A86C-16A9D811E83B}"/>
              </a:ext>
            </a:extLst>
          </p:cNvPr>
          <p:cNvSpPr txBox="1"/>
          <p:nvPr/>
        </p:nvSpPr>
        <p:spPr>
          <a:xfrm>
            <a:off x="621039" y="1421636"/>
            <a:ext cx="2598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Annual Catchment Runoff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49F20EC8-AC7E-EF5A-6237-DA2C1768C6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05172" y="5506251"/>
            <a:ext cx="2282633" cy="609346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86F68494-AD67-0EC8-AF55-5C699D1FDAF2}"/>
              </a:ext>
            </a:extLst>
          </p:cNvPr>
          <p:cNvSpPr txBox="1"/>
          <p:nvPr/>
        </p:nvSpPr>
        <p:spPr>
          <a:xfrm>
            <a:off x="322800" y="719084"/>
            <a:ext cx="652133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schemeClr val="tx2">
                    <a:lumMod val="75000"/>
                  </a:schemeClr>
                </a:solidFill>
              </a:rPr>
              <a:t>Mean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results representing 2050, 100 realizations</a:t>
            </a:r>
          </a:p>
          <a:p>
            <a:pPr algn="ct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(Ignore the time scale!  It’s all 2050)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698FB77-F1B7-F2B6-48A4-1198E61568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69665" y="2784201"/>
            <a:ext cx="1859836" cy="106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08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19101" y="1273215"/>
            <a:ext cx="8481060" cy="524188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Who am I and why am I here?!</a:t>
            </a:r>
          </a:p>
          <a:p>
            <a:endParaRPr lang="en-US" dirty="0"/>
          </a:p>
          <a:p>
            <a:r>
              <a:rPr lang="en-US" dirty="0"/>
              <a:t>Presentation Background: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Great opportunity to build a model that features several cool tools from the GoldSim library.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 wanted to have a go at simulating climate change</a:t>
            </a:r>
          </a:p>
          <a:p>
            <a:pPr lvl="2">
              <a:lnSpc>
                <a:spcPct val="100000"/>
              </a:lnSpc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Most mine-related models will need that in the future</a:t>
            </a:r>
          </a:p>
          <a:p>
            <a:pPr lvl="1"/>
            <a:endParaRPr lang="en-US" dirty="0"/>
          </a:p>
          <a:p>
            <a:r>
              <a:rPr lang="en-US" dirty="0"/>
              <a:t>Model Concept: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Based on a Colorado drainage basin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 storage reservoir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Provide support for reservoir management and planning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Evaluate risks related to seasonal variability and climate change</a:t>
            </a:r>
          </a:p>
        </p:txBody>
      </p:sp>
    </p:spTree>
    <p:extLst>
      <p:ext uri="{BB962C8B-B14F-4D97-AF65-F5344CB8AC3E}">
        <p14:creationId xmlns:p14="http://schemas.microsoft.com/office/powerpoint/2010/main" val="1134161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DC7A2-677D-F872-7A6E-9AFC702ED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10" y="332827"/>
            <a:ext cx="9575801" cy="1104246"/>
          </a:xfrm>
        </p:spPr>
        <p:txBody>
          <a:bodyPr/>
          <a:lstStyle/>
          <a:p>
            <a:r>
              <a:rPr lang="en-US" dirty="0"/>
              <a:t>GOOD NEWS for fishing, Farming and boating IN 2050!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BFFB70-039F-E81B-F3C4-00927D5D9B5A}"/>
              </a:ext>
            </a:extLst>
          </p:cNvPr>
          <p:cNvSpPr txBox="1"/>
          <p:nvPr/>
        </p:nvSpPr>
        <p:spPr>
          <a:xfrm>
            <a:off x="2653189" y="1588566"/>
            <a:ext cx="63740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</a:rPr>
              <a:t>Predicted Monthly Recreational Flow Releases - 2050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6182A8-74EB-FADD-5083-40BC5E7FE269}"/>
              </a:ext>
            </a:extLst>
          </p:cNvPr>
          <p:cNvGrpSpPr/>
          <p:nvPr/>
        </p:nvGrpSpPr>
        <p:grpSpPr>
          <a:xfrm>
            <a:off x="1210235" y="1891553"/>
            <a:ext cx="9575800" cy="5102587"/>
            <a:chOff x="2366317" y="2785787"/>
            <a:chExt cx="6244498" cy="270696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79A3C78-3E17-1A77-466B-490399491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b="26244"/>
            <a:stretch/>
          </p:blipFill>
          <p:spPr>
            <a:xfrm>
              <a:off x="2366317" y="2785787"/>
              <a:ext cx="6244498" cy="1968463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A973DC5-3570-D762-83CB-CF4D6891D949}"/>
                </a:ext>
              </a:extLst>
            </p:cNvPr>
            <p:cNvSpPr/>
            <p:nvPr/>
          </p:nvSpPr>
          <p:spPr>
            <a:xfrm>
              <a:off x="5283200" y="5359400"/>
              <a:ext cx="812800" cy="133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27D26B9-36D6-D23A-A151-BBD74E523193}"/>
              </a:ext>
            </a:extLst>
          </p:cNvPr>
          <p:cNvSpPr txBox="1"/>
          <p:nvPr/>
        </p:nvSpPr>
        <p:spPr>
          <a:xfrm>
            <a:off x="1765682" y="2006498"/>
            <a:ext cx="8857494" cy="2769989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Climate Alternatives - 2050</a:t>
            </a:r>
          </a:p>
          <a:p>
            <a:endParaRPr lang="en-US" sz="6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408C39-3D5D-80DB-4B8F-83ABC2A78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657" y="5604873"/>
            <a:ext cx="5048955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17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E0A480-861C-0F26-94F3-FA17BFFA5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100" y="635000"/>
            <a:ext cx="6546850" cy="5048250"/>
          </a:xfrm>
        </p:spPr>
        <p:txBody>
          <a:bodyPr>
            <a:normAutofit/>
          </a:bodyPr>
          <a:lstStyle/>
          <a:p>
            <a:r>
              <a:rPr lang="en-US" sz="2000" dirty="0"/>
              <a:t>Thanks TO:</a:t>
            </a:r>
            <a:br>
              <a:rPr lang="en-US" dirty="0"/>
            </a:br>
            <a:br>
              <a:rPr lang="en-US" dirty="0"/>
            </a:br>
            <a:r>
              <a:rPr lang="en-US" sz="2000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Page Weil </a:t>
            </a:r>
            <a:r>
              <a:rPr lang="en-US" sz="2000" b="0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(LRE Water):  Concepts, input data and background on climate change modeling.</a:t>
            </a:r>
            <a:br>
              <a:rPr lang="en-US" sz="2000" b="0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</a:br>
            <a:br>
              <a:rPr lang="en-US" sz="2000" b="0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</a:br>
            <a:r>
              <a:rPr lang="en-US" sz="2000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Jason Lillywhite </a:t>
            </a:r>
            <a:r>
              <a:rPr lang="en-US" sz="2000" b="0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(GTG):  Support for implementation of climate modeling tools in the GoldSim library, presentation title, and patience with getting me up to speed!</a:t>
            </a:r>
            <a:br>
              <a:rPr lang="en-US" sz="2000" b="0" cap="none" dirty="0">
                <a:latin typeface="+mn-lt"/>
              </a:rPr>
            </a:br>
            <a:br>
              <a:rPr lang="en-US" sz="2200" b="0" cap="none" dirty="0">
                <a:latin typeface="+mn-lt"/>
              </a:rPr>
            </a:br>
            <a:br>
              <a:rPr lang="en-US" sz="2200" b="0" cap="none" dirty="0">
                <a:latin typeface="+mn-lt"/>
              </a:rPr>
            </a:br>
            <a:br>
              <a:rPr lang="en-US" sz="2200" b="0" cap="none" dirty="0">
                <a:latin typeface="+mn-lt"/>
              </a:rPr>
            </a:br>
            <a:r>
              <a:rPr lang="en-US" dirty="0"/>
              <a:t>Questions?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D904D0F5-125C-BB8F-464B-CC54FDEBF4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fld id="{ACD6D5FE-D640-43A5-B872-03A5684A464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3F5360A-7493-3156-736D-0C06E361C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2100" y="5209540"/>
            <a:ext cx="8481060" cy="42043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6A75C192-0E30-F2CC-1B8E-00EE2C36FF88}"/>
              </a:ext>
            </a:extLst>
          </p:cNvPr>
          <p:cNvSpPr txBox="1">
            <a:spLocks/>
          </p:cNvSpPr>
          <p:nvPr/>
        </p:nvSpPr>
        <p:spPr>
          <a:xfrm>
            <a:off x="148419" y="6597669"/>
            <a:ext cx="423081" cy="263527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900" b="1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CD6D5FE-D640-43A5-B872-03A5684A464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DC4FA6B8-66C5-FD90-E3DC-60E6160196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944262" y="6445269"/>
            <a:ext cx="1285874" cy="263526"/>
          </a:xfrm>
        </p:spPr>
        <p:txBody>
          <a:bodyPr/>
          <a:lstStyle>
            <a:lvl1pPr>
              <a:defRPr sz="9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LREWATER.COM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6646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lass&#10;&#10;Description automatically generated">
            <a:extLst>
              <a:ext uri="{FF2B5EF4-FFF2-40B4-BE49-F238E27FC236}">
                <a16:creationId xmlns:a16="http://schemas.microsoft.com/office/drawing/2014/main" id="{89F21C2D-D2D1-3987-F310-79626CC0FB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1971"/>
          <a:stretch/>
        </p:blipFill>
        <p:spPr>
          <a:xfrm>
            <a:off x="-76201" y="559259"/>
            <a:ext cx="12380089" cy="65881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600864-4B85-6AD9-A1CC-CA1146B3F4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50" y="559259"/>
            <a:ext cx="2418810" cy="1082212"/>
          </a:xfrm>
          <a:prstGeom prst="rect">
            <a:avLst/>
          </a:prstGeom>
        </p:spPr>
      </p:pic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AC6F2DB-022F-3AD8-9E22-656F56C2E282}"/>
              </a:ext>
            </a:extLst>
          </p:cNvPr>
          <p:cNvSpPr txBox="1">
            <a:spLocks/>
          </p:cNvSpPr>
          <p:nvPr/>
        </p:nvSpPr>
        <p:spPr>
          <a:xfrm>
            <a:off x="10944262" y="6445269"/>
            <a:ext cx="1285874" cy="26352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LREWATER.COM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268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F06DB-76A7-5FDF-3174-BE0767B95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42900"/>
            <a:ext cx="9224181" cy="704820"/>
          </a:xfrm>
        </p:spPr>
        <p:txBody>
          <a:bodyPr>
            <a:normAutofit/>
          </a:bodyPr>
          <a:lstStyle/>
          <a:p>
            <a:r>
              <a:rPr lang="en-US" dirty="0"/>
              <a:t>Conceptual model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33C51E-3D96-E620-D5E5-1F40435E10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100" y="1047720"/>
            <a:ext cx="10437586" cy="5490862"/>
          </a:xfr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220EA9-0153-F842-2A6D-645E268BF7B7}"/>
              </a:ext>
            </a:extLst>
          </p:cNvPr>
          <p:cNvSpPr txBox="1">
            <a:spLocks/>
          </p:cNvSpPr>
          <p:nvPr/>
        </p:nvSpPr>
        <p:spPr>
          <a:xfrm>
            <a:off x="4883326" y="1393803"/>
            <a:ext cx="6889574" cy="4204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Objectives: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tx2"/>
                </a:solidFill>
              </a:rPr>
              <a:t>Build a model capable of day-to-day water rights and reservoir release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tx2"/>
                </a:solidFill>
              </a:rPr>
              <a:t>Provide long-term climate-informed drainage basin forecasting</a:t>
            </a:r>
          </a:p>
        </p:txBody>
      </p:sp>
    </p:spTree>
    <p:extLst>
      <p:ext uri="{BB962C8B-B14F-4D97-AF65-F5344CB8AC3E}">
        <p14:creationId xmlns:p14="http://schemas.microsoft.com/office/powerpoint/2010/main" val="289692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958D7-E70E-DF20-3199-CD4CBE47F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89560"/>
            <a:ext cx="9224181" cy="1104246"/>
          </a:xfrm>
        </p:spPr>
        <p:txBody>
          <a:bodyPr/>
          <a:lstStyle/>
          <a:p>
            <a:r>
              <a:rPr lang="en-US" dirty="0"/>
              <a:t>Model </a:t>
            </a:r>
            <a:r>
              <a:rPr lang="en-US" dirty="0" err="1"/>
              <a:t>tOOLS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BD3C1D-B895-04FA-6D73-9740AB929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998" y="1541930"/>
            <a:ext cx="10591800" cy="4917661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200"/>
              </a:spcAft>
            </a:pPr>
            <a:r>
              <a:rPr lang="en-US" sz="2400" dirty="0"/>
              <a:t>Synthetic climate data generation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Precipitation (</a:t>
            </a:r>
            <a:r>
              <a:rPr lang="en-US" sz="2000" dirty="0" err="1">
                <a:solidFill>
                  <a:schemeClr val="tx2"/>
                </a:solidFill>
              </a:rPr>
              <a:t>PrecipGen</a:t>
            </a:r>
            <a:r>
              <a:rPr lang="en-US" sz="2000" dirty="0">
                <a:solidFill>
                  <a:schemeClr val="tx2"/>
                </a:solidFill>
              </a:rPr>
              <a:t> / </a:t>
            </a:r>
            <a:r>
              <a:rPr lang="en-US" sz="2000" dirty="0" err="1">
                <a:solidFill>
                  <a:schemeClr val="tx2"/>
                </a:solidFill>
              </a:rPr>
              <a:t>PrecipGen</a:t>
            </a:r>
            <a:r>
              <a:rPr lang="en-US" sz="2000" dirty="0">
                <a:solidFill>
                  <a:schemeClr val="tx2"/>
                </a:solidFill>
              </a:rPr>
              <a:t> PAR) - stochastic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Temperature (</a:t>
            </a:r>
            <a:r>
              <a:rPr lang="en-US" sz="2000" dirty="0" err="1">
                <a:solidFill>
                  <a:schemeClr val="tx2"/>
                </a:solidFill>
              </a:rPr>
              <a:t>TempGen</a:t>
            </a:r>
            <a:r>
              <a:rPr lang="en-US" sz="2000" dirty="0">
                <a:solidFill>
                  <a:schemeClr val="tx2"/>
                </a:solidFill>
              </a:rPr>
              <a:t> / </a:t>
            </a:r>
            <a:r>
              <a:rPr lang="en-US" sz="2000" dirty="0" err="1">
                <a:solidFill>
                  <a:schemeClr val="tx2"/>
                </a:solidFill>
              </a:rPr>
              <a:t>TempGen</a:t>
            </a:r>
            <a:r>
              <a:rPr lang="en-US" sz="2000" dirty="0">
                <a:solidFill>
                  <a:schemeClr val="tx2"/>
                </a:solidFill>
              </a:rPr>
              <a:t> PAR) - stochastic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Evapotranspiration and pond evaporation (Hamon)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Snow accumulation and melting (</a:t>
            </a:r>
            <a:r>
              <a:rPr lang="en-US" sz="2000" dirty="0" err="1">
                <a:solidFill>
                  <a:schemeClr val="tx2"/>
                </a:solidFill>
              </a:rPr>
              <a:t>CemaNeige</a:t>
            </a:r>
            <a:r>
              <a:rPr lang="en-US" sz="2000" dirty="0">
                <a:solidFill>
                  <a:schemeClr val="tx2"/>
                </a:solidFill>
              </a:rPr>
              <a:t>)</a:t>
            </a:r>
          </a:p>
          <a:p>
            <a:pPr>
              <a:spcBef>
                <a:spcPts val="1200"/>
              </a:spcBef>
              <a:spcAft>
                <a:spcPts val="200"/>
              </a:spcAft>
            </a:pPr>
            <a:r>
              <a:rPr lang="en-US" sz="2400" dirty="0"/>
              <a:t>Catchment runoff rate calibration and prediction 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Australian Water Balance Model (AWBM)</a:t>
            </a:r>
          </a:p>
          <a:p>
            <a:pPr marL="228600" lvl="1">
              <a:spcBef>
                <a:spcPts val="1200"/>
              </a:spcBef>
              <a:spcAft>
                <a:spcPts val="200"/>
              </a:spcAft>
            </a:pPr>
            <a:r>
              <a:rPr lang="en-US" sz="2400" dirty="0"/>
              <a:t>Pool element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To allocate available water to outflows based on priority</a:t>
            </a:r>
          </a:p>
          <a:p>
            <a:pPr>
              <a:spcBef>
                <a:spcPts val="1200"/>
              </a:spcBef>
              <a:spcAft>
                <a:spcPts val="200"/>
              </a:spcAft>
            </a:pPr>
            <a:r>
              <a:rPr lang="en-US" sz="2400" dirty="0"/>
              <a:t>Scenario manager</a:t>
            </a:r>
          </a:p>
          <a:p>
            <a:pPr lvl="1">
              <a:spcBef>
                <a:spcPts val="1200"/>
              </a:spcBef>
              <a:spcAft>
                <a:spcPts val="200"/>
              </a:spcAft>
            </a:pPr>
            <a:r>
              <a:rPr lang="en-US" sz="2200" dirty="0">
                <a:solidFill>
                  <a:schemeClr val="tx2"/>
                </a:solidFill>
              </a:rPr>
              <a:t>To illustrate climate change alternatives</a:t>
            </a:r>
          </a:p>
          <a:p>
            <a:pPr>
              <a:spcAft>
                <a:spcPts val="20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49261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FE5EF-CCE7-36C1-9489-3CCA2F197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78" y="127607"/>
            <a:ext cx="9224181" cy="715075"/>
          </a:xfrm>
        </p:spPr>
        <p:txBody>
          <a:bodyPr/>
          <a:lstStyle/>
          <a:p>
            <a:r>
              <a:rPr lang="en-US" dirty="0"/>
              <a:t>Climate Simulation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4861D447-EC1D-1105-B8B7-26DC195C673D}"/>
              </a:ext>
            </a:extLst>
          </p:cNvPr>
          <p:cNvSpPr txBox="1">
            <a:spLocks/>
          </p:cNvSpPr>
          <p:nvPr/>
        </p:nvSpPr>
        <p:spPr>
          <a:xfrm>
            <a:off x="6212964" y="936549"/>
            <a:ext cx="5558745" cy="5424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200"/>
              </a:spcAft>
            </a:pPr>
            <a:r>
              <a:rPr lang="en-US" sz="2000" dirty="0"/>
              <a:t>Historical data</a:t>
            </a: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Precipitation</a:t>
            </a: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Snow Water Equivalent (SWE)</a:t>
            </a: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Temperature (</a:t>
            </a:r>
            <a:r>
              <a:rPr lang="en-US" sz="1800" dirty="0" err="1">
                <a:solidFill>
                  <a:schemeClr val="tx2"/>
                </a:solidFill>
              </a:rPr>
              <a:t>Tmax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 err="1">
                <a:solidFill>
                  <a:schemeClr val="tx2"/>
                </a:solidFill>
              </a:rPr>
              <a:t>Tmin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 err="1">
                <a:solidFill>
                  <a:schemeClr val="tx2"/>
                </a:solidFill>
              </a:rPr>
              <a:t>Tavg</a:t>
            </a:r>
            <a:r>
              <a:rPr lang="en-US" sz="1800" dirty="0">
                <a:solidFill>
                  <a:schemeClr val="tx2"/>
                </a:solidFill>
              </a:rPr>
              <a:t>)</a:t>
            </a: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Pond evaporation (not sure how they determined this…?!)</a:t>
            </a:r>
          </a:p>
          <a:p>
            <a:pPr lvl="1">
              <a:spcAft>
                <a:spcPts val="200"/>
              </a:spcAft>
            </a:pPr>
            <a:endParaRPr lang="en-US" sz="100" dirty="0">
              <a:solidFill>
                <a:schemeClr val="tx2"/>
              </a:solidFill>
            </a:endParaRPr>
          </a:p>
          <a:p>
            <a:pPr>
              <a:spcAft>
                <a:spcPts val="200"/>
              </a:spcAft>
            </a:pPr>
            <a:r>
              <a:rPr lang="en-US" sz="2000" dirty="0"/>
              <a:t>Synthetic daily climate data</a:t>
            </a: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Precipitation - </a:t>
            </a:r>
            <a:r>
              <a:rPr lang="en-US" sz="1800" dirty="0" err="1">
                <a:solidFill>
                  <a:schemeClr val="tx2"/>
                </a:solidFill>
              </a:rPr>
              <a:t>PrecipGen</a:t>
            </a:r>
            <a:endParaRPr lang="en-US" sz="1800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Temperature – </a:t>
            </a:r>
            <a:r>
              <a:rPr lang="en-US" sz="1800" dirty="0" err="1">
                <a:solidFill>
                  <a:schemeClr val="tx2"/>
                </a:solidFill>
              </a:rPr>
              <a:t>TempGen</a:t>
            </a:r>
            <a:r>
              <a:rPr lang="en-US" sz="1800" dirty="0">
                <a:solidFill>
                  <a:schemeClr val="tx2"/>
                </a:solidFill>
              </a:rPr>
              <a:t> (min and max)</a:t>
            </a: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Pond Evaporation - Hamon</a:t>
            </a:r>
          </a:p>
          <a:p>
            <a:pPr lvl="1">
              <a:spcAft>
                <a:spcPts val="200"/>
              </a:spcAft>
            </a:pPr>
            <a:r>
              <a:rPr lang="en-US" sz="1800" dirty="0">
                <a:solidFill>
                  <a:schemeClr val="tx2"/>
                </a:solidFill>
              </a:rPr>
              <a:t>Snow accumulation and melting - </a:t>
            </a:r>
            <a:r>
              <a:rPr lang="en-US" sz="1800" dirty="0" err="1">
                <a:solidFill>
                  <a:schemeClr val="tx2"/>
                </a:solidFill>
              </a:rPr>
              <a:t>CemaNeige</a:t>
            </a:r>
            <a:endParaRPr lang="en-US" sz="1800" dirty="0">
              <a:solidFill>
                <a:schemeClr val="tx2"/>
              </a:solidFill>
            </a:endParaRPr>
          </a:p>
          <a:p>
            <a:pPr marL="0" indent="0">
              <a:spcAft>
                <a:spcPts val="200"/>
              </a:spcAft>
              <a:buNone/>
            </a:pPr>
            <a:endParaRPr lang="en-US" sz="100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spcAft>
                <a:spcPts val="200"/>
              </a:spcAft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Calibrate synthetic climate to historical</a:t>
            </a:r>
          </a:p>
          <a:p>
            <a:pPr>
              <a:spcAft>
                <a:spcPts val="200"/>
              </a:spcAft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Use synthetic for forward part of simulation.</a:t>
            </a:r>
            <a:endParaRPr lang="en-US" sz="1800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spcAft>
                <a:spcPts val="200"/>
              </a:spcAft>
            </a:pPr>
            <a:endParaRPr lang="en-US" sz="2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142110-35C4-E4BE-5552-EC467B240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42" y="731576"/>
            <a:ext cx="5789358" cy="606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88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5741ADED-79DB-8746-626F-B0C5D7149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450" y="2371299"/>
            <a:ext cx="3277065" cy="2143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B83A72-6183-17F9-1194-04FC87021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SYNTHETIC PRECIPITATION tool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AC650CF-60F0-3A5C-A62B-4852955517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4032" t="42062" r="6067" b="5668"/>
          <a:stretch/>
        </p:blipFill>
        <p:spPr>
          <a:xfrm>
            <a:off x="6597650" y="1447146"/>
            <a:ext cx="4851400" cy="67945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DD53E8-1926-205D-6AC5-CA2080CB7E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376" y="2637668"/>
            <a:ext cx="5445896" cy="317192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89DEC89-930B-AC56-6E09-F1BD0765C4B3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7416800" y="2126596"/>
            <a:ext cx="1661524" cy="511072"/>
          </a:xfrm>
          <a:prstGeom prst="straightConnector1">
            <a:avLst/>
          </a:prstGeom>
          <a:ln w="15875">
            <a:round/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B2A386C-8DB3-4C72-C53E-628479ED0B8D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9078324" y="2075796"/>
            <a:ext cx="389526" cy="561872"/>
          </a:xfrm>
          <a:prstGeom prst="straightConnector1">
            <a:avLst/>
          </a:prstGeom>
          <a:ln w="15875">
            <a:round/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80BFBDC-D013-102A-1265-8853912227F2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8572500" y="2063096"/>
            <a:ext cx="505824" cy="574572"/>
          </a:xfrm>
          <a:prstGeom prst="straightConnector1">
            <a:avLst/>
          </a:prstGeom>
          <a:ln w="15875">
            <a:round/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A55DD82-D4D7-8EB4-843F-2B5B4EBDF0C0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9078324" y="2094846"/>
            <a:ext cx="1475376" cy="542822"/>
          </a:xfrm>
          <a:prstGeom prst="straightConnector1">
            <a:avLst/>
          </a:prstGeom>
          <a:ln w="15875">
            <a:round/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6">
            <a:extLst>
              <a:ext uri="{FF2B5EF4-FFF2-40B4-BE49-F238E27FC236}">
                <a16:creationId xmlns:a16="http://schemas.microsoft.com/office/drawing/2014/main" id="{33F88236-10F9-056A-FA36-B7BFB9599288}"/>
              </a:ext>
            </a:extLst>
          </p:cNvPr>
          <p:cNvSpPr txBox="1">
            <a:spLocks/>
          </p:cNvSpPr>
          <p:nvPr/>
        </p:nvSpPr>
        <p:spPr>
          <a:xfrm>
            <a:off x="-28824" y="1332846"/>
            <a:ext cx="6048624" cy="47870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en-US" sz="2400" dirty="0"/>
              <a:t>      </a:t>
            </a:r>
            <a:r>
              <a:rPr lang="en-US" sz="2400" dirty="0" err="1"/>
              <a:t>PrecipGen</a:t>
            </a:r>
            <a:r>
              <a:rPr lang="en-US" sz="2400" dirty="0"/>
              <a:t>/</a:t>
            </a:r>
            <a:r>
              <a:rPr lang="en-US" sz="2400" dirty="0" err="1"/>
              <a:t>PrecipGen</a:t>
            </a:r>
            <a:r>
              <a:rPr lang="en-US" sz="2400" dirty="0"/>
              <a:t> PAR</a:t>
            </a:r>
          </a:p>
          <a:p>
            <a:pPr marL="0" indent="0">
              <a:spcAft>
                <a:spcPts val="200"/>
              </a:spcAft>
              <a:buNone/>
            </a:pPr>
            <a:endParaRPr lang="en-US" sz="200" dirty="0"/>
          </a:p>
          <a:p>
            <a:pPr lvl="1"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Based on the popular climate generator ‘WGEN’ by Dee Allen Wright (1983)</a:t>
            </a:r>
          </a:p>
          <a:p>
            <a:pPr lvl="1"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Enhanced to better represent historical climate cycles</a:t>
            </a:r>
          </a:p>
          <a:p>
            <a:pPr lvl="2">
              <a:spcAft>
                <a:spcPts val="600"/>
              </a:spcAft>
            </a:pPr>
            <a:r>
              <a:rPr lang="en-US" sz="1600" dirty="0">
                <a:solidFill>
                  <a:schemeClr val="tx2"/>
                </a:solidFill>
              </a:rPr>
              <a:t>~2 year - decades cycles</a:t>
            </a:r>
          </a:p>
          <a:p>
            <a:pPr lvl="2">
              <a:spcAft>
                <a:spcPts val="600"/>
              </a:spcAft>
            </a:pPr>
            <a:r>
              <a:rPr lang="en-US" sz="1600" dirty="0">
                <a:solidFill>
                  <a:schemeClr val="tx2"/>
                </a:solidFill>
              </a:rPr>
              <a:t>Better representation of successive years of drought or deluge</a:t>
            </a:r>
          </a:p>
          <a:p>
            <a:pPr lvl="2">
              <a:spcAft>
                <a:spcPts val="600"/>
              </a:spcAft>
            </a:pPr>
            <a:r>
              <a:rPr lang="en-US" sz="1600" dirty="0">
                <a:solidFill>
                  <a:schemeClr val="tx2"/>
                </a:solidFill>
              </a:rPr>
              <a:t>Improves match to the tails of the precipitation distributions</a:t>
            </a:r>
          </a:p>
          <a:p>
            <a:pPr lvl="1"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Uses a Markov Chain approach</a:t>
            </a:r>
          </a:p>
          <a:p>
            <a:pPr lvl="2">
              <a:spcAft>
                <a:spcPts val="600"/>
              </a:spcAft>
            </a:pPr>
            <a:r>
              <a:rPr lang="en-US" sz="1600" dirty="0">
                <a:solidFill>
                  <a:schemeClr val="tx2"/>
                </a:solidFill>
              </a:rPr>
              <a:t>The probability of a specific event today (rain) depends on what happened yesterday (rain or dry).</a:t>
            </a:r>
          </a:p>
          <a:p>
            <a:pPr lvl="1">
              <a:spcAft>
                <a:spcPts val="600"/>
              </a:spcAft>
            </a:pPr>
            <a:r>
              <a:rPr lang="en-US" sz="2100" dirty="0">
                <a:solidFill>
                  <a:schemeClr val="tx2"/>
                </a:solidFill>
              </a:rPr>
              <a:t>One precipitation generator for each climate scenario</a:t>
            </a:r>
          </a:p>
          <a:p>
            <a:pPr marL="457200" lvl="1" indent="0">
              <a:spcAft>
                <a:spcPts val="200"/>
              </a:spcAft>
              <a:buNone/>
            </a:pPr>
            <a:endParaRPr lang="en-US" sz="2000" dirty="0">
              <a:solidFill>
                <a:schemeClr val="tx2"/>
              </a:solidFill>
            </a:endParaRPr>
          </a:p>
          <a:p>
            <a:pPr>
              <a:spcAft>
                <a:spcPts val="20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42202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309D159-14C4-860E-B91D-5E921222A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534" y="4164028"/>
            <a:ext cx="4042696" cy="25113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BDA053-1827-EF65-32B4-95DE0AEB94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439" y="565548"/>
            <a:ext cx="4279710" cy="3147710"/>
          </a:xfrm>
          <a:prstGeom prst="rect">
            <a:avLst/>
          </a:prstGeom>
        </p:spPr>
      </p:pic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B4D0A523-EF19-1189-3842-13ABED533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916" y="1132457"/>
            <a:ext cx="4540544" cy="52683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Methodology</a:t>
            </a:r>
          </a:p>
          <a:p>
            <a:pPr marL="0" indent="0">
              <a:buNone/>
            </a:pPr>
            <a:endParaRPr lang="en-US" sz="300" dirty="0"/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1"/>
                </a:solidFill>
              </a:rPr>
              <a:t>Run </a:t>
            </a:r>
            <a:r>
              <a:rPr lang="en-US" sz="1800" dirty="0" err="1">
                <a:solidFill>
                  <a:schemeClr val="accent1"/>
                </a:solidFill>
              </a:rPr>
              <a:t>PrecipGen</a:t>
            </a:r>
            <a:r>
              <a:rPr lang="en-US" sz="1800" dirty="0">
                <a:solidFill>
                  <a:schemeClr val="accent1"/>
                </a:solidFill>
              </a:rPr>
              <a:t> PAR to get input parameters for </a:t>
            </a:r>
            <a:r>
              <a:rPr lang="en-US" sz="1800" dirty="0" err="1">
                <a:solidFill>
                  <a:schemeClr val="accent1"/>
                </a:solidFill>
              </a:rPr>
              <a:t>PrecipGen</a:t>
            </a:r>
            <a:r>
              <a:rPr lang="en-US" sz="1800" dirty="0">
                <a:solidFill>
                  <a:schemeClr val="accent1"/>
                </a:solidFill>
              </a:rPr>
              <a:t> </a:t>
            </a:r>
            <a:r>
              <a:rPr lang="en-US" sz="1600" dirty="0">
                <a:solidFill>
                  <a:schemeClr val="accent1"/>
                </a:solidFill>
              </a:rPr>
              <a:t>(these are statistics describing historical data)</a:t>
            </a: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1"/>
                </a:solidFill>
              </a:rPr>
              <a:t>Enter PAR values in </a:t>
            </a:r>
            <a:r>
              <a:rPr lang="en-US" sz="1800" dirty="0" err="1">
                <a:solidFill>
                  <a:schemeClr val="accent1"/>
                </a:solidFill>
              </a:rPr>
              <a:t>PrecipGen</a:t>
            </a:r>
            <a:endParaRPr lang="en-US" sz="1800" dirty="0">
              <a:solidFill>
                <a:schemeClr val="accent1"/>
              </a:solidFill>
            </a:endParaRP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1"/>
                </a:solidFill>
              </a:rPr>
              <a:t>Configure a timeseries element with historical precipitation data</a:t>
            </a: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1"/>
                </a:solidFill>
              </a:rPr>
              <a:t>Run a 1-year simulation with a generous number of realizations (100?)</a:t>
            </a: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1"/>
                </a:solidFill>
              </a:rPr>
              <a:t>Check the match between simulated and historical data statistics.</a:t>
            </a: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800" dirty="0">
                <a:solidFill>
                  <a:schemeClr val="accent1"/>
                </a:solidFill>
              </a:rPr>
              <a:t>If the match is poor, return to </a:t>
            </a:r>
            <a:r>
              <a:rPr lang="en-US" sz="1800" dirty="0" err="1">
                <a:solidFill>
                  <a:schemeClr val="accent1"/>
                </a:solidFill>
              </a:rPr>
              <a:t>PrecipGen</a:t>
            </a:r>
            <a:r>
              <a:rPr lang="en-US" sz="1800" dirty="0">
                <a:solidFill>
                  <a:schemeClr val="accent1"/>
                </a:solidFill>
              </a:rPr>
              <a:t> PAR and adjust some calibration parameters.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3CCCA25-0984-ECFD-A070-240881D06C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185" y="903885"/>
            <a:ext cx="2892970" cy="398701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FBE6727-A8E5-25DB-ED3B-A2854D0D46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1543" y="4960152"/>
            <a:ext cx="2892971" cy="1715248"/>
          </a:xfrm>
          <a:prstGeom prst="rect">
            <a:avLst/>
          </a:prstGeom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5A79D77-28DE-3AA5-16D2-B6E903A83B39}"/>
              </a:ext>
            </a:extLst>
          </p:cNvPr>
          <p:cNvSpPr/>
          <p:nvPr/>
        </p:nvSpPr>
        <p:spPr>
          <a:xfrm>
            <a:off x="330200" y="1811175"/>
            <a:ext cx="245293" cy="3460072"/>
          </a:xfrm>
          <a:custGeom>
            <a:avLst/>
            <a:gdLst>
              <a:gd name="connsiteX0" fmla="*/ 601044 w 660037"/>
              <a:gd name="connsiteY0" fmla="*/ 4544165 h 4942477"/>
              <a:gd name="connsiteX1" fmla="*/ 70102 w 660037"/>
              <a:gd name="connsiteY1" fmla="*/ 4544165 h 4942477"/>
              <a:gd name="connsiteX2" fmla="*/ 70102 w 660037"/>
              <a:gd name="connsiteY2" fmla="*/ 404785 h 4942477"/>
              <a:gd name="connsiteX3" fmla="*/ 660037 w 660037"/>
              <a:gd name="connsiteY3" fmla="*/ 385120 h 4942477"/>
              <a:gd name="connsiteX0" fmla="*/ 601044 w 660037"/>
              <a:gd name="connsiteY0" fmla="*/ 4544165 h 4942477"/>
              <a:gd name="connsiteX1" fmla="*/ 70102 w 660037"/>
              <a:gd name="connsiteY1" fmla="*/ 4544165 h 4942477"/>
              <a:gd name="connsiteX2" fmla="*/ 70102 w 660037"/>
              <a:gd name="connsiteY2" fmla="*/ 404785 h 4942477"/>
              <a:gd name="connsiteX3" fmla="*/ 660037 w 660037"/>
              <a:gd name="connsiteY3" fmla="*/ 385120 h 4942477"/>
              <a:gd name="connsiteX0" fmla="*/ 601044 w 660037"/>
              <a:gd name="connsiteY0" fmla="*/ 4544165 h 4942477"/>
              <a:gd name="connsiteX1" fmla="*/ 70102 w 660037"/>
              <a:gd name="connsiteY1" fmla="*/ 4544165 h 4942477"/>
              <a:gd name="connsiteX2" fmla="*/ 70102 w 660037"/>
              <a:gd name="connsiteY2" fmla="*/ 404785 h 4942477"/>
              <a:gd name="connsiteX3" fmla="*/ 660037 w 660037"/>
              <a:gd name="connsiteY3" fmla="*/ 385120 h 4942477"/>
              <a:gd name="connsiteX0" fmla="*/ 601044 w 660037"/>
              <a:gd name="connsiteY0" fmla="*/ 4544165 h 4695670"/>
              <a:gd name="connsiteX1" fmla="*/ 70102 w 660037"/>
              <a:gd name="connsiteY1" fmla="*/ 4544165 h 4695670"/>
              <a:gd name="connsiteX2" fmla="*/ 70102 w 660037"/>
              <a:gd name="connsiteY2" fmla="*/ 404785 h 4695670"/>
              <a:gd name="connsiteX3" fmla="*/ 660037 w 660037"/>
              <a:gd name="connsiteY3" fmla="*/ 385120 h 4695670"/>
              <a:gd name="connsiteX0" fmla="*/ 601044 w 660037"/>
              <a:gd name="connsiteY0" fmla="*/ 4544165 h 4695670"/>
              <a:gd name="connsiteX1" fmla="*/ 70102 w 660037"/>
              <a:gd name="connsiteY1" fmla="*/ 4544165 h 4695670"/>
              <a:gd name="connsiteX2" fmla="*/ 70102 w 660037"/>
              <a:gd name="connsiteY2" fmla="*/ 404785 h 4695670"/>
              <a:gd name="connsiteX3" fmla="*/ 660037 w 660037"/>
              <a:gd name="connsiteY3" fmla="*/ 385120 h 4695670"/>
              <a:gd name="connsiteX0" fmla="*/ 601044 w 660037"/>
              <a:gd name="connsiteY0" fmla="*/ 4544165 h 4551699"/>
              <a:gd name="connsiteX1" fmla="*/ 70102 w 660037"/>
              <a:gd name="connsiteY1" fmla="*/ 4544165 h 4551699"/>
              <a:gd name="connsiteX2" fmla="*/ 70102 w 660037"/>
              <a:gd name="connsiteY2" fmla="*/ 404785 h 4551699"/>
              <a:gd name="connsiteX3" fmla="*/ 660037 w 660037"/>
              <a:gd name="connsiteY3" fmla="*/ 385120 h 4551699"/>
              <a:gd name="connsiteX0" fmla="*/ 601044 w 660037"/>
              <a:gd name="connsiteY0" fmla="*/ 4544165 h 4551699"/>
              <a:gd name="connsiteX1" fmla="*/ 70102 w 660037"/>
              <a:gd name="connsiteY1" fmla="*/ 4544165 h 4551699"/>
              <a:gd name="connsiteX2" fmla="*/ 70102 w 660037"/>
              <a:gd name="connsiteY2" fmla="*/ 404785 h 4551699"/>
              <a:gd name="connsiteX3" fmla="*/ 660037 w 660037"/>
              <a:gd name="connsiteY3" fmla="*/ 385120 h 4551699"/>
              <a:gd name="connsiteX0" fmla="*/ 601044 w 660037"/>
              <a:gd name="connsiteY0" fmla="*/ 4302755 h 4310289"/>
              <a:gd name="connsiteX1" fmla="*/ 70102 w 660037"/>
              <a:gd name="connsiteY1" fmla="*/ 4302755 h 4310289"/>
              <a:gd name="connsiteX2" fmla="*/ 70102 w 660037"/>
              <a:gd name="connsiteY2" fmla="*/ 163375 h 4310289"/>
              <a:gd name="connsiteX3" fmla="*/ 660037 w 660037"/>
              <a:gd name="connsiteY3" fmla="*/ 143710 h 4310289"/>
              <a:gd name="connsiteX0" fmla="*/ 568176 w 627169"/>
              <a:gd name="connsiteY0" fmla="*/ 4302755 h 4310289"/>
              <a:gd name="connsiteX1" fmla="*/ 37234 w 627169"/>
              <a:gd name="connsiteY1" fmla="*/ 4302755 h 4310289"/>
              <a:gd name="connsiteX2" fmla="*/ 37234 w 627169"/>
              <a:gd name="connsiteY2" fmla="*/ 163375 h 4310289"/>
              <a:gd name="connsiteX3" fmla="*/ 627169 w 627169"/>
              <a:gd name="connsiteY3" fmla="*/ 143710 h 4310289"/>
              <a:gd name="connsiteX0" fmla="*/ 568176 w 627169"/>
              <a:gd name="connsiteY0" fmla="*/ 4302755 h 4310289"/>
              <a:gd name="connsiteX1" fmla="*/ 37234 w 627169"/>
              <a:gd name="connsiteY1" fmla="*/ 4302755 h 4310289"/>
              <a:gd name="connsiteX2" fmla="*/ 37234 w 627169"/>
              <a:gd name="connsiteY2" fmla="*/ 163375 h 4310289"/>
              <a:gd name="connsiteX3" fmla="*/ 627169 w 627169"/>
              <a:gd name="connsiteY3" fmla="*/ 143710 h 4310289"/>
              <a:gd name="connsiteX0" fmla="*/ 568176 w 627169"/>
              <a:gd name="connsiteY0" fmla="*/ 4159045 h 4166579"/>
              <a:gd name="connsiteX1" fmla="*/ 37234 w 627169"/>
              <a:gd name="connsiteY1" fmla="*/ 4159045 h 4166579"/>
              <a:gd name="connsiteX2" fmla="*/ 37234 w 627169"/>
              <a:gd name="connsiteY2" fmla="*/ 19665 h 4166579"/>
              <a:gd name="connsiteX3" fmla="*/ 627169 w 627169"/>
              <a:gd name="connsiteY3" fmla="*/ 0 h 4166579"/>
              <a:gd name="connsiteX0" fmla="*/ 573467 w 632460"/>
              <a:gd name="connsiteY0" fmla="*/ 4159045 h 4166579"/>
              <a:gd name="connsiteX1" fmla="*/ 42525 w 632460"/>
              <a:gd name="connsiteY1" fmla="*/ 4159045 h 4166579"/>
              <a:gd name="connsiteX2" fmla="*/ 22860 w 632460"/>
              <a:gd name="connsiteY2" fmla="*/ 1 h 4166579"/>
              <a:gd name="connsiteX3" fmla="*/ 632460 w 632460"/>
              <a:gd name="connsiteY3" fmla="*/ 0 h 4166579"/>
              <a:gd name="connsiteX0" fmla="*/ 550607 w 609600"/>
              <a:gd name="connsiteY0" fmla="*/ 4159045 h 4166579"/>
              <a:gd name="connsiteX1" fmla="*/ 19665 w 609600"/>
              <a:gd name="connsiteY1" fmla="*/ 4159045 h 4166579"/>
              <a:gd name="connsiteX2" fmla="*/ 0 w 609600"/>
              <a:gd name="connsiteY2" fmla="*/ 1 h 4166579"/>
              <a:gd name="connsiteX3" fmla="*/ 609600 w 609600"/>
              <a:gd name="connsiteY3" fmla="*/ 0 h 4166579"/>
              <a:gd name="connsiteX0" fmla="*/ 550607 w 609600"/>
              <a:gd name="connsiteY0" fmla="*/ 4159045 h 4167074"/>
              <a:gd name="connsiteX1" fmla="*/ 19665 w 609600"/>
              <a:gd name="connsiteY1" fmla="*/ 4159045 h 4167074"/>
              <a:gd name="connsiteX2" fmla="*/ 0 w 609600"/>
              <a:gd name="connsiteY2" fmla="*/ 1 h 4167074"/>
              <a:gd name="connsiteX3" fmla="*/ 609600 w 609600"/>
              <a:gd name="connsiteY3" fmla="*/ 0 h 4167074"/>
              <a:gd name="connsiteX0" fmla="*/ 550607 w 609600"/>
              <a:gd name="connsiteY0" fmla="*/ 4159045 h 4159072"/>
              <a:gd name="connsiteX1" fmla="*/ 19665 w 609600"/>
              <a:gd name="connsiteY1" fmla="*/ 4159045 h 4159072"/>
              <a:gd name="connsiteX2" fmla="*/ 0 w 609600"/>
              <a:gd name="connsiteY2" fmla="*/ 1 h 4159072"/>
              <a:gd name="connsiteX3" fmla="*/ 609600 w 609600"/>
              <a:gd name="connsiteY3" fmla="*/ 0 h 415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" h="4159072">
                <a:moveTo>
                  <a:pt x="550607" y="4159045"/>
                </a:moveTo>
                <a:cubicBezTo>
                  <a:pt x="275438" y="4159517"/>
                  <a:pt x="467438" y="4153711"/>
                  <a:pt x="19665" y="4159045"/>
                </a:cubicBezTo>
                <a:cubicBezTo>
                  <a:pt x="-3163" y="3477723"/>
                  <a:pt x="9833" y="693175"/>
                  <a:pt x="0" y="1"/>
                </a:cubicBezTo>
                <a:cubicBezTo>
                  <a:pt x="412954" y="4918"/>
                  <a:pt x="275303" y="7374"/>
                  <a:pt x="609600" y="0"/>
                </a:cubicBezTo>
              </a:path>
            </a:pathLst>
          </a:custGeom>
          <a:noFill/>
          <a:ln w="28575">
            <a:solidFill>
              <a:schemeClr val="accent1"/>
            </a:solidFill>
            <a:headEnd type="none"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38C6302F-5456-9825-4051-89B02C999701}"/>
              </a:ext>
            </a:extLst>
          </p:cNvPr>
          <p:cNvSpPr/>
          <p:nvPr/>
        </p:nvSpPr>
        <p:spPr>
          <a:xfrm>
            <a:off x="4225358" y="3008107"/>
            <a:ext cx="521685" cy="22051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F587DD-3399-9D57-6309-01F3D5169C3C}"/>
              </a:ext>
            </a:extLst>
          </p:cNvPr>
          <p:cNvSpPr txBox="1"/>
          <p:nvPr/>
        </p:nvSpPr>
        <p:spPr>
          <a:xfrm>
            <a:off x="8199422" y="635268"/>
            <a:ext cx="3549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Monthly Cumulative Precipitation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49F270-18B2-3F47-F736-F0E18562CCBD}"/>
              </a:ext>
            </a:extLst>
          </p:cNvPr>
          <p:cNvSpPr txBox="1"/>
          <p:nvPr/>
        </p:nvSpPr>
        <p:spPr>
          <a:xfrm>
            <a:off x="8343339" y="3825474"/>
            <a:ext cx="4036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Cumulative Probability Distribution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B83A72-6183-17F9-1194-04FC87021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51" y="25629"/>
            <a:ext cx="9224181" cy="789557"/>
          </a:xfrm>
        </p:spPr>
        <p:txBody>
          <a:bodyPr>
            <a:normAutofit fontScale="90000"/>
          </a:bodyPr>
          <a:lstStyle/>
          <a:p>
            <a:r>
              <a:rPr lang="en-US" dirty="0"/>
              <a:t>Precipitation generator Calibration</a:t>
            </a:r>
          </a:p>
        </p:txBody>
      </p:sp>
    </p:spTree>
    <p:extLst>
      <p:ext uri="{BB962C8B-B14F-4D97-AF65-F5344CB8AC3E}">
        <p14:creationId xmlns:p14="http://schemas.microsoft.com/office/powerpoint/2010/main" val="3580682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3ABDA-0E22-A632-D77A-458DA85F3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137801"/>
            <a:ext cx="10867465" cy="1104246"/>
          </a:xfrm>
        </p:spPr>
        <p:txBody>
          <a:bodyPr/>
          <a:lstStyle/>
          <a:p>
            <a:r>
              <a:rPr lang="en-US" dirty="0"/>
              <a:t>Temperature generator Calibration</a:t>
            </a:r>
          </a:p>
        </p:txBody>
      </p:sp>
      <p:sp>
        <p:nvSpPr>
          <p:cNvPr id="18" name="Content Placeholder 6">
            <a:extLst>
              <a:ext uri="{FF2B5EF4-FFF2-40B4-BE49-F238E27FC236}">
                <a16:creationId xmlns:a16="http://schemas.microsoft.com/office/drawing/2014/main" id="{3E34115C-EE43-36AB-87C7-17F622798E6E}"/>
              </a:ext>
            </a:extLst>
          </p:cNvPr>
          <p:cNvSpPr txBox="1">
            <a:spLocks/>
          </p:cNvSpPr>
          <p:nvPr/>
        </p:nvSpPr>
        <p:spPr>
          <a:xfrm>
            <a:off x="454543" y="985463"/>
            <a:ext cx="5529477" cy="2443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en-US" sz="2400" dirty="0" err="1"/>
              <a:t>TempGen</a:t>
            </a:r>
            <a:r>
              <a:rPr lang="en-US" sz="2400" dirty="0"/>
              <a:t>/</a:t>
            </a:r>
            <a:r>
              <a:rPr lang="en-US" sz="2400" dirty="0" err="1"/>
              <a:t>TempGen</a:t>
            </a:r>
            <a:r>
              <a:rPr lang="en-US" sz="2400" dirty="0"/>
              <a:t> PAR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Based on the popular ‘WGEN’ by Dee Allen Wright (1983) which is based on:</a:t>
            </a:r>
          </a:p>
          <a:p>
            <a:pPr lvl="2">
              <a:spcAft>
                <a:spcPts val="200"/>
              </a:spcAft>
            </a:pPr>
            <a:r>
              <a:rPr lang="en-US" sz="1600" dirty="0" err="1">
                <a:solidFill>
                  <a:schemeClr val="tx2"/>
                </a:solidFill>
              </a:rPr>
              <a:t>Matalas</a:t>
            </a:r>
            <a:r>
              <a:rPr lang="en-US" sz="1600" dirty="0">
                <a:solidFill>
                  <a:schemeClr val="tx2"/>
                </a:solidFill>
              </a:rPr>
              <a:t> (1967)</a:t>
            </a:r>
          </a:p>
          <a:p>
            <a:pPr lvl="2">
              <a:spcAft>
                <a:spcPts val="200"/>
              </a:spcAft>
            </a:pPr>
            <a:r>
              <a:rPr lang="en-US" sz="1600" dirty="0">
                <a:solidFill>
                  <a:schemeClr val="tx2"/>
                </a:solidFill>
              </a:rPr>
              <a:t>Richardson and Wright (1984)</a:t>
            </a:r>
          </a:p>
          <a:p>
            <a:pPr lvl="1">
              <a:spcAft>
                <a:spcPts val="200"/>
              </a:spcAft>
            </a:pPr>
            <a:r>
              <a:rPr lang="en-US" sz="2000" dirty="0">
                <a:solidFill>
                  <a:schemeClr val="tx2"/>
                </a:solidFill>
              </a:rPr>
              <a:t>Works in a similar way to </a:t>
            </a:r>
            <a:r>
              <a:rPr lang="en-US" sz="2000" dirty="0" err="1">
                <a:solidFill>
                  <a:schemeClr val="tx2"/>
                </a:solidFill>
              </a:rPr>
              <a:t>PrecipGen</a:t>
            </a:r>
            <a:r>
              <a:rPr lang="en-US" sz="2000" dirty="0">
                <a:solidFill>
                  <a:schemeClr val="tx2"/>
                </a:solidFill>
              </a:rPr>
              <a:t>/</a:t>
            </a:r>
            <a:r>
              <a:rPr lang="en-US" sz="2000" dirty="0" err="1">
                <a:solidFill>
                  <a:schemeClr val="tx2"/>
                </a:solidFill>
              </a:rPr>
              <a:t>PrecipGen</a:t>
            </a:r>
            <a:r>
              <a:rPr lang="en-US" sz="2000" dirty="0">
                <a:solidFill>
                  <a:schemeClr val="tx2"/>
                </a:solidFill>
              </a:rPr>
              <a:t> PAR</a:t>
            </a:r>
          </a:p>
          <a:p>
            <a:pPr lvl="1">
              <a:spcAft>
                <a:spcPts val="200"/>
              </a:spcAft>
            </a:pPr>
            <a:endParaRPr lang="en-US" sz="2000" dirty="0">
              <a:solidFill>
                <a:schemeClr val="tx2"/>
              </a:solidFill>
            </a:endParaRPr>
          </a:p>
          <a:p>
            <a:pPr>
              <a:spcAft>
                <a:spcPts val="200"/>
              </a:spcAft>
            </a:pPr>
            <a:endParaRPr lang="en-US" sz="2400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E10D8B8-3B2F-04CD-A077-B0983671FEDE}"/>
              </a:ext>
            </a:extLst>
          </p:cNvPr>
          <p:cNvSpPr txBox="1">
            <a:spLocks/>
          </p:cNvSpPr>
          <p:nvPr/>
        </p:nvSpPr>
        <p:spPr>
          <a:xfrm>
            <a:off x="5912831" y="1205097"/>
            <a:ext cx="5860069" cy="2443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2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600" dirty="0">
                <a:solidFill>
                  <a:schemeClr val="accent1"/>
                </a:solidFill>
              </a:rPr>
              <a:t>Run </a:t>
            </a:r>
            <a:r>
              <a:rPr lang="en-US" sz="1600" dirty="0" err="1">
                <a:solidFill>
                  <a:schemeClr val="accent1"/>
                </a:solidFill>
              </a:rPr>
              <a:t>TempGen</a:t>
            </a:r>
            <a:r>
              <a:rPr lang="en-US" sz="1600" dirty="0">
                <a:solidFill>
                  <a:schemeClr val="accent1"/>
                </a:solidFill>
              </a:rPr>
              <a:t> PAR to get input parameters for </a:t>
            </a:r>
            <a:r>
              <a:rPr lang="en-US" sz="1600" dirty="0" err="1">
                <a:solidFill>
                  <a:schemeClr val="accent1"/>
                </a:solidFill>
              </a:rPr>
              <a:t>TempGen</a:t>
            </a:r>
            <a:r>
              <a:rPr lang="en-US" sz="1600" dirty="0">
                <a:solidFill>
                  <a:schemeClr val="accent1"/>
                </a:solidFill>
              </a:rPr>
              <a:t> (these are statistics describing historical data)</a:t>
            </a:r>
          </a:p>
          <a:p>
            <a:pPr marL="1257300" lvl="2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600" dirty="0">
                <a:solidFill>
                  <a:schemeClr val="accent1"/>
                </a:solidFill>
              </a:rPr>
              <a:t>Enter PAR values in </a:t>
            </a:r>
            <a:r>
              <a:rPr lang="en-US" sz="1600" dirty="0" err="1">
                <a:solidFill>
                  <a:schemeClr val="accent1"/>
                </a:solidFill>
              </a:rPr>
              <a:t>TempGen</a:t>
            </a:r>
            <a:endParaRPr lang="en-US" sz="1600" dirty="0">
              <a:solidFill>
                <a:schemeClr val="accent1"/>
              </a:solidFill>
            </a:endParaRPr>
          </a:p>
          <a:p>
            <a:pPr marL="1257300" lvl="2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600" dirty="0">
                <a:solidFill>
                  <a:schemeClr val="accent1"/>
                </a:solidFill>
              </a:rPr>
              <a:t>Run a 1-year simulation with a generous number for realizations (100?)</a:t>
            </a:r>
          </a:p>
          <a:p>
            <a:pPr marL="1257300" lvl="2" indent="-342900">
              <a:lnSpc>
                <a:spcPct val="95000"/>
              </a:lnSpc>
              <a:buFont typeface="+mj-lt"/>
              <a:buAutoNum type="arabicPeriod"/>
            </a:pPr>
            <a:r>
              <a:rPr lang="en-US" sz="1600" dirty="0">
                <a:solidFill>
                  <a:schemeClr val="accent1"/>
                </a:solidFill>
              </a:rPr>
              <a:t>Check match between statistics associated with simulated and historical data.</a:t>
            </a:r>
          </a:p>
          <a:p>
            <a:pPr lvl="1">
              <a:spcAft>
                <a:spcPts val="200"/>
              </a:spcAft>
            </a:pPr>
            <a:endParaRPr lang="en-US" sz="2000" dirty="0">
              <a:solidFill>
                <a:schemeClr val="tx2"/>
              </a:solidFill>
            </a:endParaRPr>
          </a:p>
          <a:p>
            <a:pPr lvl="1">
              <a:spcAft>
                <a:spcPts val="200"/>
              </a:spcAft>
            </a:pPr>
            <a:endParaRPr lang="en-US" sz="2000" dirty="0">
              <a:solidFill>
                <a:schemeClr val="tx2"/>
              </a:solidFill>
            </a:endParaRPr>
          </a:p>
          <a:p>
            <a:pPr>
              <a:spcAft>
                <a:spcPts val="200"/>
              </a:spcAft>
            </a:pPr>
            <a:endParaRPr lang="en-US" sz="2400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31A3176-BC40-0D26-DE12-47CFBBEB5646}"/>
              </a:ext>
            </a:extLst>
          </p:cNvPr>
          <p:cNvSpPr/>
          <p:nvPr/>
        </p:nvSpPr>
        <p:spPr>
          <a:xfrm>
            <a:off x="6470355" y="1412222"/>
            <a:ext cx="287387" cy="1593850"/>
          </a:xfrm>
          <a:custGeom>
            <a:avLst/>
            <a:gdLst>
              <a:gd name="connsiteX0" fmla="*/ 601044 w 660037"/>
              <a:gd name="connsiteY0" fmla="*/ 4544165 h 4942477"/>
              <a:gd name="connsiteX1" fmla="*/ 70102 w 660037"/>
              <a:gd name="connsiteY1" fmla="*/ 4544165 h 4942477"/>
              <a:gd name="connsiteX2" fmla="*/ 70102 w 660037"/>
              <a:gd name="connsiteY2" fmla="*/ 404785 h 4942477"/>
              <a:gd name="connsiteX3" fmla="*/ 660037 w 660037"/>
              <a:gd name="connsiteY3" fmla="*/ 385120 h 4942477"/>
              <a:gd name="connsiteX0" fmla="*/ 601044 w 660037"/>
              <a:gd name="connsiteY0" fmla="*/ 4544165 h 4942477"/>
              <a:gd name="connsiteX1" fmla="*/ 70102 w 660037"/>
              <a:gd name="connsiteY1" fmla="*/ 4544165 h 4942477"/>
              <a:gd name="connsiteX2" fmla="*/ 70102 w 660037"/>
              <a:gd name="connsiteY2" fmla="*/ 404785 h 4942477"/>
              <a:gd name="connsiteX3" fmla="*/ 660037 w 660037"/>
              <a:gd name="connsiteY3" fmla="*/ 385120 h 4942477"/>
              <a:gd name="connsiteX0" fmla="*/ 601044 w 660037"/>
              <a:gd name="connsiteY0" fmla="*/ 4544165 h 4942477"/>
              <a:gd name="connsiteX1" fmla="*/ 70102 w 660037"/>
              <a:gd name="connsiteY1" fmla="*/ 4544165 h 4942477"/>
              <a:gd name="connsiteX2" fmla="*/ 70102 w 660037"/>
              <a:gd name="connsiteY2" fmla="*/ 404785 h 4942477"/>
              <a:gd name="connsiteX3" fmla="*/ 660037 w 660037"/>
              <a:gd name="connsiteY3" fmla="*/ 385120 h 4942477"/>
              <a:gd name="connsiteX0" fmla="*/ 601044 w 660037"/>
              <a:gd name="connsiteY0" fmla="*/ 4544165 h 4695670"/>
              <a:gd name="connsiteX1" fmla="*/ 70102 w 660037"/>
              <a:gd name="connsiteY1" fmla="*/ 4544165 h 4695670"/>
              <a:gd name="connsiteX2" fmla="*/ 70102 w 660037"/>
              <a:gd name="connsiteY2" fmla="*/ 404785 h 4695670"/>
              <a:gd name="connsiteX3" fmla="*/ 660037 w 660037"/>
              <a:gd name="connsiteY3" fmla="*/ 385120 h 4695670"/>
              <a:gd name="connsiteX0" fmla="*/ 601044 w 660037"/>
              <a:gd name="connsiteY0" fmla="*/ 4544165 h 4695670"/>
              <a:gd name="connsiteX1" fmla="*/ 70102 w 660037"/>
              <a:gd name="connsiteY1" fmla="*/ 4544165 h 4695670"/>
              <a:gd name="connsiteX2" fmla="*/ 70102 w 660037"/>
              <a:gd name="connsiteY2" fmla="*/ 404785 h 4695670"/>
              <a:gd name="connsiteX3" fmla="*/ 660037 w 660037"/>
              <a:gd name="connsiteY3" fmla="*/ 385120 h 4695670"/>
              <a:gd name="connsiteX0" fmla="*/ 601044 w 660037"/>
              <a:gd name="connsiteY0" fmla="*/ 4544165 h 4551699"/>
              <a:gd name="connsiteX1" fmla="*/ 70102 w 660037"/>
              <a:gd name="connsiteY1" fmla="*/ 4544165 h 4551699"/>
              <a:gd name="connsiteX2" fmla="*/ 70102 w 660037"/>
              <a:gd name="connsiteY2" fmla="*/ 404785 h 4551699"/>
              <a:gd name="connsiteX3" fmla="*/ 660037 w 660037"/>
              <a:gd name="connsiteY3" fmla="*/ 385120 h 4551699"/>
              <a:gd name="connsiteX0" fmla="*/ 601044 w 660037"/>
              <a:gd name="connsiteY0" fmla="*/ 4544165 h 4551699"/>
              <a:gd name="connsiteX1" fmla="*/ 70102 w 660037"/>
              <a:gd name="connsiteY1" fmla="*/ 4544165 h 4551699"/>
              <a:gd name="connsiteX2" fmla="*/ 70102 w 660037"/>
              <a:gd name="connsiteY2" fmla="*/ 404785 h 4551699"/>
              <a:gd name="connsiteX3" fmla="*/ 660037 w 660037"/>
              <a:gd name="connsiteY3" fmla="*/ 385120 h 4551699"/>
              <a:gd name="connsiteX0" fmla="*/ 601044 w 660037"/>
              <a:gd name="connsiteY0" fmla="*/ 4302755 h 4310289"/>
              <a:gd name="connsiteX1" fmla="*/ 70102 w 660037"/>
              <a:gd name="connsiteY1" fmla="*/ 4302755 h 4310289"/>
              <a:gd name="connsiteX2" fmla="*/ 70102 w 660037"/>
              <a:gd name="connsiteY2" fmla="*/ 163375 h 4310289"/>
              <a:gd name="connsiteX3" fmla="*/ 660037 w 660037"/>
              <a:gd name="connsiteY3" fmla="*/ 143710 h 4310289"/>
              <a:gd name="connsiteX0" fmla="*/ 568176 w 627169"/>
              <a:gd name="connsiteY0" fmla="*/ 4302755 h 4310289"/>
              <a:gd name="connsiteX1" fmla="*/ 37234 w 627169"/>
              <a:gd name="connsiteY1" fmla="*/ 4302755 h 4310289"/>
              <a:gd name="connsiteX2" fmla="*/ 37234 w 627169"/>
              <a:gd name="connsiteY2" fmla="*/ 163375 h 4310289"/>
              <a:gd name="connsiteX3" fmla="*/ 627169 w 627169"/>
              <a:gd name="connsiteY3" fmla="*/ 143710 h 4310289"/>
              <a:gd name="connsiteX0" fmla="*/ 568176 w 627169"/>
              <a:gd name="connsiteY0" fmla="*/ 4302755 h 4310289"/>
              <a:gd name="connsiteX1" fmla="*/ 37234 w 627169"/>
              <a:gd name="connsiteY1" fmla="*/ 4302755 h 4310289"/>
              <a:gd name="connsiteX2" fmla="*/ 37234 w 627169"/>
              <a:gd name="connsiteY2" fmla="*/ 163375 h 4310289"/>
              <a:gd name="connsiteX3" fmla="*/ 627169 w 627169"/>
              <a:gd name="connsiteY3" fmla="*/ 143710 h 4310289"/>
              <a:gd name="connsiteX0" fmla="*/ 568176 w 627169"/>
              <a:gd name="connsiteY0" fmla="*/ 4159045 h 4166579"/>
              <a:gd name="connsiteX1" fmla="*/ 37234 w 627169"/>
              <a:gd name="connsiteY1" fmla="*/ 4159045 h 4166579"/>
              <a:gd name="connsiteX2" fmla="*/ 37234 w 627169"/>
              <a:gd name="connsiteY2" fmla="*/ 19665 h 4166579"/>
              <a:gd name="connsiteX3" fmla="*/ 627169 w 627169"/>
              <a:gd name="connsiteY3" fmla="*/ 0 h 4166579"/>
              <a:gd name="connsiteX0" fmla="*/ 573467 w 632460"/>
              <a:gd name="connsiteY0" fmla="*/ 4159045 h 4166579"/>
              <a:gd name="connsiteX1" fmla="*/ 42525 w 632460"/>
              <a:gd name="connsiteY1" fmla="*/ 4159045 h 4166579"/>
              <a:gd name="connsiteX2" fmla="*/ 22860 w 632460"/>
              <a:gd name="connsiteY2" fmla="*/ 1 h 4166579"/>
              <a:gd name="connsiteX3" fmla="*/ 632460 w 632460"/>
              <a:gd name="connsiteY3" fmla="*/ 0 h 4166579"/>
              <a:gd name="connsiteX0" fmla="*/ 550607 w 609600"/>
              <a:gd name="connsiteY0" fmla="*/ 4159045 h 4166579"/>
              <a:gd name="connsiteX1" fmla="*/ 19665 w 609600"/>
              <a:gd name="connsiteY1" fmla="*/ 4159045 h 4166579"/>
              <a:gd name="connsiteX2" fmla="*/ 0 w 609600"/>
              <a:gd name="connsiteY2" fmla="*/ 1 h 4166579"/>
              <a:gd name="connsiteX3" fmla="*/ 609600 w 609600"/>
              <a:gd name="connsiteY3" fmla="*/ 0 h 4166579"/>
              <a:gd name="connsiteX0" fmla="*/ 550607 w 609600"/>
              <a:gd name="connsiteY0" fmla="*/ 4159045 h 4167074"/>
              <a:gd name="connsiteX1" fmla="*/ 19665 w 609600"/>
              <a:gd name="connsiteY1" fmla="*/ 4159045 h 4167074"/>
              <a:gd name="connsiteX2" fmla="*/ 0 w 609600"/>
              <a:gd name="connsiteY2" fmla="*/ 1 h 4167074"/>
              <a:gd name="connsiteX3" fmla="*/ 609600 w 609600"/>
              <a:gd name="connsiteY3" fmla="*/ 0 h 4167074"/>
              <a:gd name="connsiteX0" fmla="*/ 550607 w 609600"/>
              <a:gd name="connsiteY0" fmla="*/ 4159045 h 4159072"/>
              <a:gd name="connsiteX1" fmla="*/ 19665 w 609600"/>
              <a:gd name="connsiteY1" fmla="*/ 4159045 h 4159072"/>
              <a:gd name="connsiteX2" fmla="*/ 0 w 609600"/>
              <a:gd name="connsiteY2" fmla="*/ 1 h 4159072"/>
              <a:gd name="connsiteX3" fmla="*/ 609600 w 609600"/>
              <a:gd name="connsiteY3" fmla="*/ 0 h 415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" h="4159072">
                <a:moveTo>
                  <a:pt x="550607" y="4159045"/>
                </a:moveTo>
                <a:cubicBezTo>
                  <a:pt x="275438" y="4159517"/>
                  <a:pt x="467438" y="4153711"/>
                  <a:pt x="19665" y="4159045"/>
                </a:cubicBezTo>
                <a:cubicBezTo>
                  <a:pt x="-3163" y="3477723"/>
                  <a:pt x="9833" y="693175"/>
                  <a:pt x="0" y="1"/>
                </a:cubicBezTo>
                <a:cubicBezTo>
                  <a:pt x="412954" y="4918"/>
                  <a:pt x="275303" y="7374"/>
                  <a:pt x="609600" y="0"/>
                </a:cubicBezTo>
              </a:path>
            </a:pathLst>
          </a:custGeom>
          <a:noFill/>
          <a:ln w="28575">
            <a:solidFill>
              <a:schemeClr val="accent1"/>
            </a:solidFill>
            <a:headEnd type="none"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6429B7-08ED-F755-8659-E3BB4B3E8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789" y="3587644"/>
            <a:ext cx="4909263" cy="29786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8D4F59-C160-D6A8-3748-ABA7EF98D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949" y="3669924"/>
            <a:ext cx="4909263" cy="289637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17A0413-D081-3EFF-CCA2-DB9D13813F4C}"/>
              </a:ext>
            </a:extLst>
          </p:cNvPr>
          <p:cNvSpPr txBox="1"/>
          <p:nvPr/>
        </p:nvSpPr>
        <p:spPr>
          <a:xfrm>
            <a:off x="1247414" y="3669924"/>
            <a:ext cx="1971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Daily Max Temperature Calibration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4D74BF-B69D-C5B5-459D-C0EDEBE59BCA}"/>
              </a:ext>
            </a:extLst>
          </p:cNvPr>
          <p:cNvSpPr txBox="1"/>
          <p:nvPr/>
        </p:nvSpPr>
        <p:spPr>
          <a:xfrm>
            <a:off x="6949713" y="3795430"/>
            <a:ext cx="1971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Daily Min Temperature Calibration</a:t>
            </a:r>
          </a:p>
        </p:txBody>
      </p:sp>
    </p:spTree>
    <p:extLst>
      <p:ext uri="{BB962C8B-B14F-4D97-AF65-F5344CB8AC3E}">
        <p14:creationId xmlns:p14="http://schemas.microsoft.com/office/powerpoint/2010/main" val="969199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6586F-4E90-E795-115F-5D2BB0033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356" y="200959"/>
            <a:ext cx="7119525" cy="825500"/>
          </a:xfrm>
        </p:spPr>
        <p:txBody>
          <a:bodyPr>
            <a:normAutofit fontScale="90000"/>
          </a:bodyPr>
          <a:lstStyle/>
          <a:p>
            <a:r>
              <a:rPr lang="en-US" dirty="0"/>
              <a:t>Snow Water Equivalent  Generator Tool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629A8D1E-EC4F-43F7-AE94-50112FA485BC}"/>
              </a:ext>
            </a:extLst>
          </p:cNvPr>
          <p:cNvSpPr txBox="1">
            <a:spLocks/>
          </p:cNvSpPr>
          <p:nvPr/>
        </p:nvSpPr>
        <p:spPr>
          <a:xfrm>
            <a:off x="266356" y="1143000"/>
            <a:ext cx="6733548" cy="5715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en-US" sz="2300" dirty="0" err="1"/>
              <a:t>CemaNeige</a:t>
            </a:r>
            <a:endParaRPr lang="en-US" sz="2300" dirty="0"/>
          </a:p>
          <a:p>
            <a:pPr>
              <a:lnSpc>
                <a:spcPct val="100000"/>
              </a:lnSpc>
              <a:spcAft>
                <a:spcPts val="200"/>
              </a:spcAft>
            </a:pPr>
            <a:r>
              <a:rPr lang="en-US" sz="1900" dirty="0">
                <a:solidFill>
                  <a:schemeClr val="accent4">
                    <a:lumMod val="90000"/>
                  </a:schemeClr>
                </a:solidFill>
              </a:rPr>
              <a:t>Valery, A. et. al.  ‘As simple as possible but not simpler’:  What is essential in a snow-accounting routine?  Part 1 – comparison of six snow-accounting routines on 380 catchments.  </a:t>
            </a:r>
            <a:r>
              <a:rPr lang="en-US" sz="1900" dirty="0" err="1">
                <a:solidFill>
                  <a:schemeClr val="accent4">
                    <a:lumMod val="90000"/>
                  </a:schemeClr>
                </a:solidFill>
              </a:rPr>
              <a:t>J.Hydrol</a:t>
            </a:r>
            <a:r>
              <a:rPr lang="en-US" sz="1900" dirty="0">
                <a:solidFill>
                  <a:schemeClr val="accent4">
                    <a:lumMod val="90000"/>
                  </a:schemeClr>
                </a:solidFill>
              </a:rPr>
              <a:t>., 2014.</a:t>
            </a:r>
          </a:p>
          <a:p>
            <a:pPr>
              <a:lnSpc>
                <a:spcPct val="100000"/>
              </a:lnSpc>
              <a:spcAft>
                <a:spcPts val="200"/>
              </a:spcAft>
            </a:pPr>
            <a:r>
              <a:rPr lang="en-US" sz="1900" dirty="0">
                <a:solidFill>
                  <a:schemeClr val="tx2"/>
                </a:solidFill>
              </a:rPr>
              <a:t>Spatialization method </a:t>
            </a:r>
          </a:p>
          <a:p>
            <a:pPr>
              <a:lnSpc>
                <a:spcPct val="100000"/>
              </a:lnSpc>
              <a:spcAft>
                <a:spcPts val="200"/>
              </a:spcAft>
            </a:pPr>
            <a:r>
              <a:rPr lang="en-US" sz="1900" dirty="0">
                <a:solidFill>
                  <a:schemeClr val="tx2"/>
                </a:solidFill>
              </a:rPr>
              <a:t>Spatialization divides catchment into zones by altitude and temperature to better represent steep catchments</a:t>
            </a:r>
          </a:p>
          <a:p>
            <a:pPr>
              <a:spcAft>
                <a:spcPts val="200"/>
              </a:spcAft>
            </a:pPr>
            <a:r>
              <a:rPr lang="en-US" sz="1900" dirty="0">
                <a:solidFill>
                  <a:schemeClr val="tx2"/>
                </a:solidFill>
              </a:rPr>
              <a:t>Input parameters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accent1"/>
                </a:solidFill>
              </a:rPr>
              <a:t>Daily Precipitation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accent1"/>
                </a:solidFill>
              </a:rPr>
              <a:t>Daily Maximum temperature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accent1"/>
                </a:solidFill>
              </a:rPr>
              <a:t>Daily Minimum Temperature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accent1"/>
                </a:solidFill>
              </a:rPr>
              <a:t>Elevation of the weather station from which the climate data came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bg1">
                    <a:lumMod val="75000"/>
                  </a:schemeClr>
                </a:solidFill>
              </a:rPr>
              <a:t>Historical snow water equivalent data (if possible) for calibration</a:t>
            </a:r>
          </a:p>
          <a:p>
            <a:pPr>
              <a:spcAft>
                <a:spcPts val="200"/>
              </a:spcAft>
            </a:pPr>
            <a:r>
              <a:rPr lang="en-US" sz="1900" dirty="0">
                <a:solidFill>
                  <a:schemeClr val="tx2"/>
                </a:solidFill>
              </a:rPr>
              <a:t>Calibration Parameters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accent1"/>
                </a:solidFill>
              </a:rPr>
              <a:t>Precipitation Gradient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accent1"/>
                </a:solidFill>
              </a:rPr>
              <a:t>Hypsometry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 err="1">
                <a:solidFill>
                  <a:schemeClr val="accent1"/>
                </a:solidFill>
              </a:rPr>
              <a:t>Temperature_LapseRate</a:t>
            </a:r>
            <a:endParaRPr lang="en-US" sz="1800" dirty="0">
              <a:solidFill>
                <a:schemeClr val="accent1"/>
              </a:solidFill>
            </a:endParaRP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>
                <a:solidFill>
                  <a:schemeClr val="accent1"/>
                </a:solidFill>
              </a:rPr>
              <a:t>Snowpack Inertia Factor</a:t>
            </a:r>
          </a:p>
          <a:p>
            <a:pPr lvl="1">
              <a:lnSpc>
                <a:spcPct val="85000"/>
              </a:lnSpc>
              <a:spcAft>
                <a:spcPts val="200"/>
              </a:spcAft>
            </a:pPr>
            <a:r>
              <a:rPr lang="en-US" sz="1800" dirty="0" err="1">
                <a:solidFill>
                  <a:schemeClr val="accent1"/>
                </a:solidFill>
              </a:rPr>
              <a:t>DegreeDay</a:t>
            </a:r>
            <a:r>
              <a:rPr lang="en-US" sz="1800" dirty="0">
                <a:solidFill>
                  <a:schemeClr val="accent1"/>
                </a:solidFill>
              </a:rPr>
              <a:t> Factor</a:t>
            </a:r>
          </a:p>
          <a:p>
            <a:pPr>
              <a:spcAft>
                <a:spcPts val="200"/>
              </a:spcAft>
            </a:pPr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D23949-EC99-8118-A3B3-B52869969F4C}"/>
              </a:ext>
            </a:extLst>
          </p:cNvPr>
          <p:cNvSpPr txBox="1"/>
          <p:nvPr/>
        </p:nvSpPr>
        <p:spPr>
          <a:xfrm>
            <a:off x="7283139" y="1252655"/>
            <a:ext cx="382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Snow Water Equivalent Calibration</a:t>
            </a:r>
          </a:p>
          <a:p>
            <a:r>
              <a:rPr lang="en-US" sz="1600" dirty="0">
                <a:solidFill>
                  <a:schemeClr val="tx2"/>
                </a:solidFill>
              </a:rPr>
              <a:t>(partial)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8D48BA-1AAA-0540-415B-66CF04ACE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327" y="1767245"/>
            <a:ext cx="5168246" cy="466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15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RE Water Color Scheme">
      <a:dk1>
        <a:srgbClr val="53565A"/>
      </a:dk1>
      <a:lt1>
        <a:sysClr val="window" lastClr="FFFFFF"/>
      </a:lt1>
      <a:dk2>
        <a:srgbClr val="0092BC"/>
      </a:dk2>
      <a:lt2>
        <a:srgbClr val="E7E6E6"/>
      </a:lt2>
      <a:accent1>
        <a:srgbClr val="92B834"/>
      </a:accent1>
      <a:accent2>
        <a:srgbClr val="77C5D5"/>
      </a:accent2>
      <a:accent3>
        <a:srgbClr val="53565A"/>
      </a:accent3>
      <a:accent4>
        <a:srgbClr val="D9E1E2"/>
      </a:accent4>
      <a:accent5>
        <a:srgbClr val="0092BC"/>
      </a:accent5>
      <a:accent6>
        <a:srgbClr val="70AD47"/>
      </a:accent6>
      <a:hlink>
        <a:srgbClr val="77C5D5"/>
      </a:hlink>
      <a:folHlink>
        <a:srgbClr val="92B834"/>
      </a:folHlink>
    </a:clrScheme>
    <a:fontScheme name="LRE Water Font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RE Water PPT Template" id="{6E76F855-5A07-4157-A8E5-E62640018F71}" vid="{15A9000D-B7E4-40CA-931C-B6F257C375E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7FE678-102B-4D76-A8D6-F3784E950DFF}"/>
</file>

<file path=customXml/itemProps2.xml><?xml version="1.0" encoding="utf-8"?>
<ds:datastoreItem xmlns:ds="http://schemas.openxmlformats.org/officeDocument/2006/customXml" ds:itemID="{635AB0BA-D027-42F7-9C19-F84F9A056D6D}"/>
</file>

<file path=docProps/app.xml><?xml version="1.0" encoding="utf-8"?>
<Properties xmlns="http://schemas.openxmlformats.org/officeDocument/2006/extended-properties" xmlns:vt="http://schemas.openxmlformats.org/officeDocument/2006/docPropsVTypes">
  <Template>LRE Water PPT Template (1)</Template>
  <TotalTime>1996</TotalTime>
  <Words>1324</Words>
  <Application>Microsoft Office PowerPoint</Application>
  <PresentationFormat>Widescreen</PresentationFormat>
  <Paragraphs>297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Arial Black</vt:lpstr>
      <vt:lpstr>Calibri</vt:lpstr>
      <vt:lpstr>Lato</vt:lpstr>
      <vt:lpstr>Wingdings</vt:lpstr>
      <vt:lpstr>Office Theme</vt:lpstr>
      <vt:lpstr>A Climate Informed Reservoir Operation Model  Anita Johnson   Support from Page Weil (LRE Water) and Jason Lillywhite (GTG) </vt:lpstr>
      <vt:lpstr>Introduction</vt:lpstr>
      <vt:lpstr>Conceptual model</vt:lpstr>
      <vt:lpstr>Model tOOLS</vt:lpstr>
      <vt:lpstr>Climate Simulation</vt:lpstr>
      <vt:lpstr>SYNTHETIC PRECIPITATION tool</vt:lpstr>
      <vt:lpstr>Precipitation generator Calibration</vt:lpstr>
      <vt:lpstr>Temperature generator Calibration</vt:lpstr>
      <vt:lpstr>Snow Water Equivalent  Generator Tool</vt:lpstr>
      <vt:lpstr>Synthetic Evaporation Generation tool</vt:lpstr>
      <vt:lpstr>Catchment Runoff Simulation</vt:lpstr>
      <vt:lpstr>Catchment Runoff calibration </vt:lpstr>
      <vt:lpstr>Reservoir management</vt:lpstr>
      <vt:lpstr>Reservoir calibration</vt:lpstr>
      <vt:lpstr>Climate change</vt:lpstr>
      <vt:lpstr>Climate change – goldsim representation</vt:lpstr>
      <vt:lpstr>Scenario manager</vt:lpstr>
      <vt:lpstr>Climate change – RESULTS</vt:lpstr>
      <vt:lpstr>Climate scenario results</vt:lpstr>
      <vt:lpstr>GOOD NEWS for fishing, Farming and boating IN 2050!</vt:lpstr>
      <vt:lpstr>Thanks TO:  Page Weil (LRE Water):  Concepts, input data and background on climate change modeling.  Jason Lillywhite (GTG):  Support for implementation of climate modeling tools in the GoldSim library, presentation title, and patience with getting me up to speed!    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Anita Johnson</dc:creator>
  <cp:lastModifiedBy>Anita Johnson</cp:lastModifiedBy>
  <cp:revision>20</cp:revision>
  <dcterms:created xsi:type="dcterms:W3CDTF">2024-09-06T03:34:38Z</dcterms:created>
  <dcterms:modified xsi:type="dcterms:W3CDTF">2024-09-10T23:14:12Z</dcterms:modified>
</cp:coreProperties>
</file>