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1" r:id="rId4"/>
  </p:sldMasterIdLst>
  <p:notesMasterIdLst>
    <p:notesMasterId r:id="rId27"/>
  </p:notesMasterIdLst>
  <p:handoutMasterIdLst>
    <p:handoutMasterId r:id="rId28"/>
  </p:handoutMasterIdLst>
  <p:sldIdLst>
    <p:sldId id="266" r:id="rId5"/>
    <p:sldId id="272" r:id="rId6"/>
    <p:sldId id="280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19" r:id="rId16"/>
    <p:sldId id="281" r:id="rId17"/>
    <p:sldId id="282" r:id="rId18"/>
    <p:sldId id="284" r:id="rId19"/>
    <p:sldId id="309" r:id="rId20"/>
    <p:sldId id="275" r:id="rId21"/>
    <p:sldId id="307" r:id="rId22"/>
    <p:sldId id="318" r:id="rId23"/>
    <p:sldId id="321" r:id="rId24"/>
    <p:sldId id="320" r:id="rId25"/>
    <p:sldId id="317" r:id="rId26"/>
  </p:sldIdLst>
  <p:sldSz cx="12192000" cy="6858000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AFC97A-D085-453B-B05E-A202101BCFFD}" v="2356" dt="2024-09-06T20:17:37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45" autoAdjust="0"/>
    <p:restoredTop sz="94660"/>
  </p:normalViewPr>
  <p:slideViewPr>
    <p:cSldViewPr snapToGrid="0">
      <p:cViewPr varScale="1">
        <p:scale>
          <a:sx n="74" d="100"/>
          <a:sy n="74" d="100"/>
        </p:scale>
        <p:origin x="64" y="19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k Kossik" userId="003ff419-6788-4db9-aeea-eec0fd804c84" providerId="ADAL" clId="{0AAFC97A-D085-453B-B05E-A202101BCFFD}"/>
    <pc:docChg chg="undo custSel addSld modSld sldOrd">
      <pc:chgData name="Rick Kossik" userId="003ff419-6788-4db9-aeea-eec0fd804c84" providerId="ADAL" clId="{0AAFC97A-D085-453B-B05E-A202101BCFFD}" dt="2024-09-06T20:17:37.070" v="2961" actId="20577"/>
      <pc:docMkLst>
        <pc:docMk/>
      </pc:docMkLst>
      <pc:sldChg chg="modSp mod">
        <pc:chgData name="Rick Kossik" userId="003ff419-6788-4db9-aeea-eec0fd804c84" providerId="ADAL" clId="{0AAFC97A-D085-453B-B05E-A202101BCFFD}" dt="2024-08-21T22:26:00.191" v="731" actId="6549"/>
        <pc:sldMkLst>
          <pc:docMk/>
          <pc:sldMk cId="3469333145" sldId="266"/>
        </pc:sldMkLst>
        <pc:spChg chg="mod">
          <ac:chgData name="Rick Kossik" userId="003ff419-6788-4db9-aeea-eec0fd804c84" providerId="ADAL" clId="{0AAFC97A-D085-453B-B05E-A202101BCFFD}" dt="2024-08-21T22:26:00.191" v="731" actId="6549"/>
          <ac:spMkLst>
            <pc:docMk/>
            <pc:sldMk cId="3469333145" sldId="266"/>
            <ac:spMk id="3" creationId="{00000000-0000-0000-0000-000000000000}"/>
          </ac:spMkLst>
        </pc:spChg>
      </pc:sldChg>
      <pc:sldChg chg="modSp modAnim">
        <pc:chgData name="Rick Kossik" userId="003ff419-6788-4db9-aeea-eec0fd804c84" providerId="ADAL" clId="{0AAFC97A-D085-453B-B05E-A202101BCFFD}" dt="2024-09-04T22:48:32.471" v="2745" actId="6549"/>
        <pc:sldMkLst>
          <pc:docMk/>
          <pc:sldMk cId="1276157016" sldId="272"/>
        </pc:sldMkLst>
        <pc:spChg chg="mod">
          <ac:chgData name="Rick Kossik" userId="003ff419-6788-4db9-aeea-eec0fd804c84" providerId="ADAL" clId="{0AAFC97A-D085-453B-B05E-A202101BCFFD}" dt="2024-09-04T22:48:32.471" v="2745" actId="6549"/>
          <ac:spMkLst>
            <pc:docMk/>
            <pc:sldMk cId="1276157016" sldId="272"/>
            <ac:spMk id="6147" creationId="{00000000-0000-0000-0000-000000000000}"/>
          </ac:spMkLst>
        </pc:spChg>
      </pc:sldChg>
      <pc:sldChg chg="modSp mod modAnim">
        <pc:chgData name="Rick Kossik" userId="003ff419-6788-4db9-aeea-eec0fd804c84" providerId="ADAL" clId="{0AAFC97A-D085-453B-B05E-A202101BCFFD}" dt="2024-08-30T20:33:22.610" v="1981" actId="20577"/>
        <pc:sldMkLst>
          <pc:docMk/>
          <pc:sldMk cId="1613047383" sldId="275"/>
        </pc:sldMkLst>
        <pc:spChg chg="mod">
          <ac:chgData name="Rick Kossik" userId="003ff419-6788-4db9-aeea-eec0fd804c84" providerId="ADAL" clId="{0AAFC97A-D085-453B-B05E-A202101BCFFD}" dt="2024-08-30T20:33:22.610" v="1981" actId="20577"/>
          <ac:spMkLst>
            <pc:docMk/>
            <pc:sldMk cId="1613047383" sldId="275"/>
            <ac:spMk id="3" creationId="{46C860CB-7B44-7183-78B2-7AA4DFCCB59B}"/>
          </ac:spMkLst>
        </pc:spChg>
        <pc:spChg chg="mod">
          <ac:chgData name="Rick Kossik" userId="003ff419-6788-4db9-aeea-eec0fd804c84" providerId="ADAL" clId="{0AAFC97A-D085-453B-B05E-A202101BCFFD}" dt="2024-08-27T23:15:20.660" v="1750" actId="14100"/>
          <ac:spMkLst>
            <pc:docMk/>
            <pc:sldMk cId="1613047383" sldId="275"/>
            <ac:spMk id="868359" creationId="{00000000-0000-0000-0000-000000000000}"/>
          </ac:spMkLst>
        </pc:spChg>
        <pc:picChg chg="mod">
          <ac:chgData name="Rick Kossik" userId="003ff419-6788-4db9-aeea-eec0fd804c84" providerId="ADAL" clId="{0AAFC97A-D085-453B-B05E-A202101BCFFD}" dt="2024-08-27T21:35:27.328" v="837" actId="1076"/>
          <ac:picMkLst>
            <pc:docMk/>
            <pc:sldMk cId="1613047383" sldId="275"/>
            <ac:picMk id="5" creationId="{00000000-0000-0000-0000-000000000000}"/>
          </ac:picMkLst>
        </pc:picChg>
      </pc:sldChg>
      <pc:sldChg chg="addSp modSp mod modAnim">
        <pc:chgData name="Rick Kossik" userId="003ff419-6788-4db9-aeea-eec0fd804c84" providerId="ADAL" clId="{0AAFC97A-D085-453B-B05E-A202101BCFFD}" dt="2024-08-21T22:29:19.837" v="732" actId="1076"/>
        <pc:sldMkLst>
          <pc:docMk/>
          <pc:sldMk cId="418524417" sldId="280"/>
        </pc:sldMkLst>
        <pc:spChg chg="add mod">
          <ac:chgData name="Rick Kossik" userId="003ff419-6788-4db9-aeea-eec0fd804c84" providerId="ADAL" clId="{0AAFC97A-D085-453B-B05E-A202101BCFFD}" dt="2024-08-21T22:29:19.837" v="732" actId="1076"/>
          <ac:spMkLst>
            <pc:docMk/>
            <pc:sldMk cId="418524417" sldId="280"/>
            <ac:spMk id="4" creationId="{29177B52-4246-6E7A-99B6-28E61948EEF2}"/>
          </ac:spMkLst>
        </pc:spChg>
      </pc:sldChg>
      <pc:sldChg chg="modSp">
        <pc:chgData name="Rick Kossik" userId="003ff419-6788-4db9-aeea-eec0fd804c84" providerId="ADAL" clId="{0AAFC97A-D085-453B-B05E-A202101BCFFD}" dt="2024-08-27T21:41:11.484" v="1281" actId="207"/>
        <pc:sldMkLst>
          <pc:docMk/>
          <pc:sldMk cId="3311532342" sldId="281"/>
        </pc:sldMkLst>
        <pc:spChg chg="mod">
          <ac:chgData name="Rick Kossik" userId="003ff419-6788-4db9-aeea-eec0fd804c84" providerId="ADAL" clId="{0AAFC97A-D085-453B-B05E-A202101BCFFD}" dt="2024-08-27T21:41:11.484" v="1281" actId="207"/>
          <ac:spMkLst>
            <pc:docMk/>
            <pc:sldMk cId="3311532342" sldId="281"/>
            <ac:spMk id="5" creationId="{5F7FDD07-85D1-FAA1-F11D-06F5C1464966}"/>
          </ac:spMkLst>
        </pc:spChg>
      </pc:sldChg>
      <pc:sldChg chg="modSp mod modAnim">
        <pc:chgData name="Rick Kossik" userId="003ff419-6788-4db9-aeea-eec0fd804c84" providerId="ADAL" clId="{0AAFC97A-D085-453B-B05E-A202101BCFFD}" dt="2024-08-21T22:30:06.236" v="733" actId="20577"/>
        <pc:sldMkLst>
          <pc:docMk/>
          <pc:sldMk cId="2480768479" sldId="299"/>
        </pc:sldMkLst>
        <pc:spChg chg="mod">
          <ac:chgData name="Rick Kossik" userId="003ff419-6788-4db9-aeea-eec0fd804c84" providerId="ADAL" clId="{0AAFC97A-D085-453B-B05E-A202101BCFFD}" dt="2024-08-21T22:30:06.236" v="733" actId="20577"/>
          <ac:spMkLst>
            <pc:docMk/>
            <pc:sldMk cId="2480768479" sldId="299"/>
            <ac:spMk id="6147" creationId="{00000000-0000-0000-0000-000000000000}"/>
          </ac:spMkLst>
        </pc:spChg>
        <pc:picChg chg="mod">
          <ac:chgData name="Rick Kossik" userId="003ff419-6788-4db9-aeea-eec0fd804c84" providerId="ADAL" clId="{0AAFC97A-D085-453B-B05E-A202101BCFFD}" dt="2024-08-21T21:25:49.781" v="370" actId="1076"/>
          <ac:picMkLst>
            <pc:docMk/>
            <pc:sldMk cId="2480768479" sldId="299"/>
            <ac:picMk id="5" creationId="{81B49DF9-89BE-8C9B-E627-E51A1A676D1F}"/>
          </ac:picMkLst>
        </pc:picChg>
        <pc:picChg chg="mod">
          <ac:chgData name="Rick Kossik" userId="003ff419-6788-4db9-aeea-eec0fd804c84" providerId="ADAL" clId="{0AAFC97A-D085-453B-B05E-A202101BCFFD}" dt="2024-08-21T21:25:45.536" v="369" actId="1076"/>
          <ac:picMkLst>
            <pc:docMk/>
            <pc:sldMk cId="2480768479" sldId="299"/>
            <ac:picMk id="8" creationId="{AC63DBDA-7F99-074C-BB75-58AC86722BF8}"/>
          </ac:picMkLst>
        </pc:picChg>
        <pc:picChg chg="mod">
          <ac:chgData name="Rick Kossik" userId="003ff419-6788-4db9-aeea-eec0fd804c84" providerId="ADAL" clId="{0AAFC97A-D085-453B-B05E-A202101BCFFD}" dt="2024-08-21T21:26:13.250" v="371" actId="1076"/>
          <ac:picMkLst>
            <pc:docMk/>
            <pc:sldMk cId="2480768479" sldId="299"/>
            <ac:picMk id="10" creationId="{A7D0DF3A-4364-E745-18FF-7A479FEE344E}"/>
          </ac:picMkLst>
        </pc:picChg>
      </pc:sldChg>
      <pc:sldChg chg="modSp mod">
        <pc:chgData name="Rick Kossik" userId="003ff419-6788-4db9-aeea-eec0fd804c84" providerId="ADAL" clId="{0AAFC97A-D085-453B-B05E-A202101BCFFD}" dt="2024-08-21T22:02:30.463" v="482" actId="1076"/>
        <pc:sldMkLst>
          <pc:docMk/>
          <pc:sldMk cId="3139465941" sldId="301"/>
        </pc:sldMkLst>
        <pc:picChg chg="mod">
          <ac:chgData name="Rick Kossik" userId="003ff419-6788-4db9-aeea-eec0fd804c84" providerId="ADAL" clId="{0AAFC97A-D085-453B-B05E-A202101BCFFD}" dt="2024-08-21T22:02:30.463" v="482" actId="1076"/>
          <ac:picMkLst>
            <pc:docMk/>
            <pc:sldMk cId="3139465941" sldId="301"/>
            <ac:picMk id="16" creationId="{82CBB7C0-BD57-D778-736F-8839E5AACA29}"/>
          </ac:picMkLst>
        </pc:picChg>
        <pc:picChg chg="mod">
          <ac:chgData name="Rick Kossik" userId="003ff419-6788-4db9-aeea-eec0fd804c84" providerId="ADAL" clId="{0AAFC97A-D085-453B-B05E-A202101BCFFD}" dt="2024-08-21T22:02:28.290" v="481" actId="1076"/>
          <ac:picMkLst>
            <pc:docMk/>
            <pc:sldMk cId="3139465941" sldId="301"/>
            <ac:picMk id="18" creationId="{93F28175-3F7E-0F95-D543-0291FD62DAA1}"/>
          </ac:picMkLst>
        </pc:picChg>
      </pc:sldChg>
      <pc:sldChg chg="modSp">
        <pc:chgData name="Rick Kossik" userId="003ff419-6788-4db9-aeea-eec0fd804c84" providerId="ADAL" clId="{0AAFC97A-D085-453B-B05E-A202101BCFFD}" dt="2024-09-04T19:55:17.510" v="2201" actId="20577"/>
        <pc:sldMkLst>
          <pc:docMk/>
          <pc:sldMk cId="4253315425" sldId="302"/>
        </pc:sldMkLst>
        <pc:spChg chg="mod">
          <ac:chgData name="Rick Kossik" userId="003ff419-6788-4db9-aeea-eec0fd804c84" providerId="ADAL" clId="{0AAFC97A-D085-453B-B05E-A202101BCFFD}" dt="2024-09-04T19:55:17.510" v="2201" actId="20577"/>
          <ac:spMkLst>
            <pc:docMk/>
            <pc:sldMk cId="4253315425" sldId="302"/>
            <ac:spMk id="5" creationId="{ED64B835-B6DF-C508-C211-3225F7FB8DDC}"/>
          </ac:spMkLst>
        </pc:spChg>
      </pc:sldChg>
      <pc:sldChg chg="modSp">
        <pc:chgData name="Rick Kossik" userId="003ff419-6788-4db9-aeea-eec0fd804c84" providerId="ADAL" clId="{0AAFC97A-D085-453B-B05E-A202101BCFFD}" dt="2024-09-04T19:57:45.387" v="2218" actId="20577"/>
        <pc:sldMkLst>
          <pc:docMk/>
          <pc:sldMk cId="1823103615" sldId="304"/>
        </pc:sldMkLst>
        <pc:spChg chg="mod">
          <ac:chgData name="Rick Kossik" userId="003ff419-6788-4db9-aeea-eec0fd804c84" providerId="ADAL" clId="{0AAFC97A-D085-453B-B05E-A202101BCFFD}" dt="2024-09-04T19:57:45.387" v="2218" actId="20577"/>
          <ac:spMkLst>
            <pc:docMk/>
            <pc:sldMk cId="1823103615" sldId="304"/>
            <ac:spMk id="3" creationId="{72A6CE05-A55D-FCB7-4E6D-2FD909673BC5}"/>
          </ac:spMkLst>
        </pc:spChg>
      </pc:sldChg>
      <pc:sldChg chg="modSp mod">
        <pc:chgData name="Rick Kossik" userId="003ff419-6788-4db9-aeea-eec0fd804c84" providerId="ADAL" clId="{0AAFC97A-D085-453B-B05E-A202101BCFFD}" dt="2024-08-27T21:33:28.918" v="789" actId="1076"/>
        <pc:sldMkLst>
          <pc:docMk/>
          <pc:sldMk cId="1517999959" sldId="305"/>
        </pc:sldMkLst>
        <pc:picChg chg="mod">
          <ac:chgData name="Rick Kossik" userId="003ff419-6788-4db9-aeea-eec0fd804c84" providerId="ADAL" clId="{0AAFC97A-D085-453B-B05E-A202101BCFFD}" dt="2024-08-27T21:33:28.918" v="789" actId="1076"/>
          <ac:picMkLst>
            <pc:docMk/>
            <pc:sldMk cId="1517999959" sldId="305"/>
            <ac:picMk id="2" creationId="{4FA539C6-DB83-9CFB-0944-46352D8A8EE4}"/>
          </ac:picMkLst>
        </pc:picChg>
      </pc:sldChg>
      <pc:sldChg chg="addSp modSp mod ord modAnim">
        <pc:chgData name="Rick Kossik" userId="003ff419-6788-4db9-aeea-eec0fd804c84" providerId="ADAL" clId="{0AAFC97A-D085-453B-B05E-A202101BCFFD}" dt="2024-09-04T20:24:16.253" v="2288"/>
        <pc:sldMkLst>
          <pc:docMk/>
          <pc:sldMk cId="3862584407" sldId="307"/>
        </pc:sldMkLst>
        <pc:picChg chg="add mod">
          <ac:chgData name="Rick Kossik" userId="003ff419-6788-4db9-aeea-eec0fd804c84" providerId="ADAL" clId="{0AAFC97A-D085-453B-B05E-A202101BCFFD}" dt="2024-09-04T20:23:35.874" v="2282" actId="1076"/>
          <ac:picMkLst>
            <pc:docMk/>
            <pc:sldMk cId="3862584407" sldId="307"/>
            <ac:picMk id="5" creationId="{4CE5EED2-D566-31C8-9AC8-E2E1F95E19FB}"/>
          </ac:picMkLst>
        </pc:picChg>
        <pc:picChg chg="add mod">
          <ac:chgData name="Rick Kossik" userId="003ff419-6788-4db9-aeea-eec0fd804c84" providerId="ADAL" clId="{0AAFC97A-D085-453B-B05E-A202101BCFFD}" dt="2024-09-04T20:22:54.421" v="2277" actId="1076"/>
          <ac:picMkLst>
            <pc:docMk/>
            <pc:sldMk cId="3862584407" sldId="307"/>
            <ac:picMk id="7" creationId="{3E9BF46B-D880-210C-2844-66693C54B004}"/>
          </ac:picMkLst>
        </pc:picChg>
      </pc:sldChg>
      <pc:sldChg chg="delSp modSp mod delAnim">
        <pc:chgData name="Rick Kossik" userId="003ff419-6788-4db9-aeea-eec0fd804c84" providerId="ADAL" clId="{0AAFC97A-D085-453B-B05E-A202101BCFFD}" dt="2024-09-04T20:04:34.397" v="2220" actId="20577"/>
        <pc:sldMkLst>
          <pc:docMk/>
          <pc:sldMk cId="93089664" sldId="309"/>
        </pc:sldMkLst>
        <pc:spChg chg="mod">
          <ac:chgData name="Rick Kossik" userId="003ff419-6788-4db9-aeea-eec0fd804c84" providerId="ADAL" clId="{0AAFC97A-D085-453B-B05E-A202101BCFFD}" dt="2024-09-04T20:04:34.397" v="2220" actId="20577"/>
          <ac:spMkLst>
            <pc:docMk/>
            <pc:sldMk cId="93089664" sldId="309"/>
            <ac:spMk id="3" creationId="{3970A25A-4000-F930-9909-EC72DA724AED}"/>
          </ac:spMkLst>
        </pc:spChg>
        <pc:spChg chg="del">
          <ac:chgData name="Rick Kossik" userId="003ff419-6788-4db9-aeea-eec0fd804c84" providerId="ADAL" clId="{0AAFC97A-D085-453B-B05E-A202101BCFFD}" dt="2024-08-21T22:15:45.015" v="486" actId="478"/>
          <ac:spMkLst>
            <pc:docMk/>
            <pc:sldMk cId="93089664" sldId="309"/>
            <ac:spMk id="4" creationId="{EE9ED8C1-4B71-8BFD-FDE8-C94AA72DE7A9}"/>
          </ac:spMkLst>
        </pc:spChg>
      </pc:sldChg>
      <pc:sldChg chg="addSp delSp modSp mod addAnim delAnim modAnim">
        <pc:chgData name="Rick Kossik" userId="003ff419-6788-4db9-aeea-eec0fd804c84" providerId="ADAL" clId="{0AAFC97A-D085-453B-B05E-A202101BCFFD}" dt="2024-09-06T20:17:37.070" v="2961" actId="20577"/>
        <pc:sldMkLst>
          <pc:docMk/>
          <pc:sldMk cId="4107086036" sldId="317"/>
        </pc:sldMkLst>
        <pc:spChg chg="add del mod">
          <ac:chgData name="Rick Kossik" userId="003ff419-6788-4db9-aeea-eec0fd804c84" providerId="ADAL" clId="{0AAFC97A-D085-453B-B05E-A202101BCFFD}" dt="2024-08-21T21:07:09.389" v="27" actId="478"/>
          <ac:spMkLst>
            <pc:docMk/>
            <pc:sldMk cId="4107086036" sldId="317"/>
            <ac:spMk id="4" creationId="{C63E634C-7593-1685-218C-201327B75033}"/>
          </ac:spMkLst>
        </pc:spChg>
        <pc:spChg chg="mod">
          <ac:chgData name="Rick Kossik" userId="003ff419-6788-4db9-aeea-eec0fd804c84" providerId="ADAL" clId="{0AAFC97A-D085-453B-B05E-A202101BCFFD}" dt="2024-08-21T21:12:17.020" v="220" actId="1076"/>
          <ac:spMkLst>
            <pc:docMk/>
            <pc:sldMk cId="4107086036" sldId="317"/>
            <ac:spMk id="6" creationId="{00000000-0000-0000-0000-000000000000}"/>
          </ac:spMkLst>
        </pc:spChg>
        <pc:spChg chg="add mod">
          <ac:chgData name="Rick Kossik" userId="003ff419-6788-4db9-aeea-eec0fd804c84" providerId="ADAL" clId="{0AAFC97A-D085-453B-B05E-A202101BCFFD}" dt="2024-08-21T21:07:07.090" v="25"/>
          <ac:spMkLst>
            <pc:docMk/>
            <pc:sldMk cId="4107086036" sldId="317"/>
            <ac:spMk id="7" creationId="{99F0E954-796F-9255-A49D-4263487A8CC5}"/>
          </ac:spMkLst>
        </pc:spChg>
        <pc:spChg chg="add del mod">
          <ac:chgData name="Rick Kossik" userId="003ff419-6788-4db9-aeea-eec0fd804c84" providerId="ADAL" clId="{0AAFC97A-D085-453B-B05E-A202101BCFFD}" dt="2024-09-06T20:17:37.070" v="2961" actId="20577"/>
          <ac:spMkLst>
            <pc:docMk/>
            <pc:sldMk cId="4107086036" sldId="317"/>
            <ac:spMk id="6147" creationId="{00000000-0000-0000-0000-000000000000}"/>
          </ac:spMkLst>
        </pc:spChg>
        <pc:graphicFrameChg chg="add del mod modGraphic">
          <ac:chgData name="Rick Kossik" userId="003ff419-6788-4db9-aeea-eec0fd804c84" providerId="ADAL" clId="{0AAFC97A-D085-453B-B05E-A202101BCFFD}" dt="2024-08-21T21:07:05.694" v="23" actId="14100"/>
          <ac:graphicFrameMkLst>
            <pc:docMk/>
            <pc:sldMk cId="4107086036" sldId="317"/>
            <ac:graphicFrameMk id="5" creationId="{08C830E7-212A-A153-BE40-16A3FA749777}"/>
          </ac:graphicFrameMkLst>
        </pc:graphicFrameChg>
        <pc:graphicFrameChg chg="add del mod">
          <ac:chgData name="Rick Kossik" userId="003ff419-6788-4db9-aeea-eec0fd804c84" providerId="ADAL" clId="{0AAFC97A-D085-453B-B05E-A202101BCFFD}" dt="2024-08-21T21:07:53.353" v="64" actId="21"/>
          <ac:graphicFrameMkLst>
            <pc:docMk/>
            <pc:sldMk cId="4107086036" sldId="317"/>
            <ac:graphicFrameMk id="8" creationId="{E9ACF8DB-61BF-7079-D877-5B1DB0387533}"/>
          </ac:graphicFrameMkLst>
        </pc:graphicFrameChg>
        <pc:graphicFrameChg chg="add mod">
          <ac:chgData name="Rick Kossik" userId="003ff419-6788-4db9-aeea-eec0fd804c84" providerId="ADAL" clId="{0AAFC97A-D085-453B-B05E-A202101BCFFD}" dt="2024-08-21T21:09:35.794" v="114"/>
          <ac:graphicFrameMkLst>
            <pc:docMk/>
            <pc:sldMk cId="4107086036" sldId="317"/>
            <ac:graphicFrameMk id="9" creationId="{6FB6DFDB-8C99-F8D8-A1C8-F343F61CB90F}"/>
          </ac:graphicFrameMkLst>
        </pc:graphicFrameChg>
      </pc:sldChg>
      <pc:sldChg chg="addSp delSp modSp add mod delAnim modAnim">
        <pc:chgData name="Rick Kossik" userId="003ff419-6788-4db9-aeea-eec0fd804c84" providerId="ADAL" clId="{0AAFC97A-D085-453B-B05E-A202101BCFFD}" dt="2024-09-05T23:32:52.362" v="2768"/>
        <pc:sldMkLst>
          <pc:docMk/>
          <pc:sldMk cId="3948658270" sldId="318"/>
        </pc:sldMkLst>
        <pc:spChg chg="add mod">
          <ac:chgData name="Rick Kossik" userId="003ff419-6788-4db9-aeea-eec0fd804c84" providerId="ADAL" clId="{0AAFC97A-D085-453B-B05E-A202101BCFFD}" dt="2024-09-04T22:45:06.894" v="2742" actId="1076"/>
          <ac:spMkLst>
            <pc:docMk/>
            <pc:sldMk cId="3948658270" sldId="318"/>
            <ac:spMk id="5" creationId="{A33469AB-A5DA-E6DF-7E94-0A505AF9309B}"/>
          </ac:spMkLst>
        </pc:spChg>
        <pc:spChg chg="mod">
          <ac:chgData name="Rick Kossik" userId="003ff419-6788-4db9-aeea-eec0fd804c84" providerId="ADAL" clId="{0AAFC97A-D085-453B-B05E-A202101BCFFD}" dt="2024-09-05T23:32:38.481" v="2767" actId="20577"/>
          <ac:spMkLst>
            <pc:docMk/>
            <pc:sldMk cId="3948658270" sldId="318"/>
            <ac:spMk id="6" creationId="{00000000-0000-0000-0000-000000000000}"/>
          </ac:spMkLst>
        </pc:spChg>
        <pc:spChg chg="del mod">
          <ac:chgData name="Rick Kossik" userId="003ff419-6788-4db9-aeea-eec0fd804c84" providerId="ADAL" clId="{0AAFC97A-D085-453B-B05E-A202101BCFFD}" dt="2024-09-04T20:48:38.478" v="2336" actId="478"/>
          <ac:spMkLst>
            <pc:docMk/>
            <pc:sldMk cId="3948658270" sldId="318"/>
            <ac:spMk id="6147" creationId="{00000000-0000-0000-0000-000000000000}"/>
          </ac:spMkLst>
        </pc:spChg>
        <pc:picChg chg="add mod">
          <ac:chgData name="Rick Kossik" userId="003ff419-6788-4db9-aeea-eec0fd804c84" providerId="ADAL" clId="{0AAFC97A-D085-453B-B05E-A202101BCFFD}" dt="2024-09-04T20:49:16.921" v="2342" actId="1076"/>
          <ac:picMkLst>
            <pc:docMk/>
            <pc:sldMk cId="3948658270" sldId="318"/>
            <ac:picMk id="4" creationId="{FD3567DD-F137-7B01-4F05-F2A7D620D041}"/>
          </ac:picMkLst>
        </pc:picChg>
        <pc:picChg chg="add mod">
          <ac:chgData name="Rick Kossik" userId="003ff419-6788-4db9-aeea-eec0fd804c84" providerId="ADAL" clId="{0AAFC97A-D085-453B-B05E-A202101BCFFD}" dt="2024-09-04T20:49:36.680" v="2350" actId="1076"/>
          <ac:picMkLst>
            <pc:docMk/>
            <pc:sldMk cId="3948658270" sldId="318"/>
            <ac:picMk id="7" creationId="{5EEE87EB-33CD-AD1F-ACA6-9D7AE7BCB982}"/>
          </ac:picMkLst>
        </pc:picChg>
        <pc:picChg chg="add mod">
          <ac:chgData name="Rick Kossik" userId="003ff419-6788-4db9-aeea-eec0fd804c84" providerId="ADAL" clId="{0AAFC97A-D085-453B-B05E-A202101BCFFD}" dt="2024-09-04T20:49:56.915" v="2356" actId="1076"/>
          <ac:picMkLst>
            <pc:docMk/>
            <pc:sldMk cId="3948658270" sldId="318"/>
            <ac:picMk id="9" creationId="{00BEC661-A81E-30E2-FAA6-F1956DAB9050}"/>
          </ac:picMkLst>
        </pc:picChg>
        <pc:picChg chg="add mod">
          <ac:chgData name="Rick Kossik" userId="003ff419-6788-4db9-aeea-eec0fd804c84" providerId="ADAL" clId="{0AAFC97A-D085-453B-B05E-A202101BCFFD}" dt="2024-09-04T20:50:11.018" v="2362" actId="1076"/>
          <ac:picMkLst>
            <pc:docMk/>
            <pc:sldMk cId="3948658270" sldId="318"/>
            <ac:picMk id="11" creationId="{9D8C6049-FE9D-F5FB-B2C2-9152B9BC8E6B}"/>
          </ac:picMkLst>
        </pc:picChg>
        <pc:picChg chg="add mod">
          <ac:chgData name="Rick Kossik" userId="003ff419-6788-4db9-aeea-eec0fd804c84" providerId="ADAL" clId="{0AAFC97A-D085-453B-B05E-A202101BCFFD}" dt="2024-09-04T20:50:24.251" v="2368" actId="962"/>
          <ac:picMkLst>
            <pc:docMk/>
            <pc:sldMk cId="3948658270" sldId="318"/>
            <ac:picMk id="13" creationId="{CB5DA0BD-CBB5-AE28-8336-828B4DCEB1E3}"/>
          </ac:picMkLst>
        </pc:picChg>
        <pc:picChg chg="add del mod">
          <ac:chgData name="Rick Kossik" userId="003ff419-6788-4db9-aeea-eec0fd804c84" providerId="ADAL" clId="{0AAFC97A-D085-453B-B05E-A202101BCFFD}" dt="2024-09-04T20:51:01.650" v="2381" actId="478"/>
          <ac:picMkLst>
            <pc:docMk/>
            <pc:sldMk cId="3948658270" sldId="318"/>
            <ac:picMk id="15" creationId="{943155D0-48B0-687C-56FC-262175D46738}"/>
          </ac:picMkLst>
        </pc:picChg>
        <pc:picChg chg="add mod">
          <ac:chgData name="Rick Kossik" userId="003ff419-6788-4db9-aeea-eec0fd804c84" providerId="ADAL" clId="{0AAFC97A-D085-453B-B05E-A202101BCFFD}" dt="2024-09-04T20:51:06.787" v="2383" actId="14100"/>
          <ac:picMkLst>
            <pc:docMk/>
            <pc:sldMk cId="3948658270" sldId="318"/>
            <ac:picMk id="17" creationId="{7FAE0184-8CE5-3BA9-5EF9-D21731218DA6}"/>
          </ac:picMkLst>
        </pc:picChg>
        <pc:picChg chg="add mod">
          <ac:chgData name="Rick Kossik" userId="003ff419-6788-4db9-aeea-eec0fd804c84" providerId="ADAL" clId="{0AAFC97A-D085-453B-B05E-A202101BCFFD}" dt="2024-09-04T20:51:30.152" v="2389" actId="1076"/>
          <ac:picMkLst>
            <pc:docMk/>
            <pc:sldMk cId="3948658270" sldId="318"/>
            <ac:picMk id="19" creationId="{3230E072-F2EF-8F77-DDE3-C9866783B1E9}"/>
          </ac:picMkLst>
        </pc:picChg>
        <pc:picChg chg="add mod">
          <ac:chgData name="Rick Kossik" userId="003ff419-6788-4db9-aeea-eec0fd804c84" providerId="ADAL" clId="{0AAFC97A-D085-453B-B05E-A202101BCFFD}" dt="2024-09-04T20:52:00.940" v="2394" actId="27614"/>
          <ac:picMkLst>
            <pc:docMk/>
            <pc:sldMk cId="3948658270" sldId="318"/>
            <ac:picMk id="21" creationId="{D7D0CE55-C9C8-2178-C1E8-21B35CB2809B}"/>
          </ac:picMkLst>
        </pc:picChg>
        <pc:picChg chg="add del mod">
          <ac:chgData name="Rick Kossik" userId="003ff419-6788-4db9-aeea-eec0fd804c84" providerId="ADAL" clId="{0AAFC97A-D085-453B-B05E-A202101BCFFD}" dt="2024-09-04T20:52:10.358" v="2400" actId="478"/>
          <ac:picMkLst>
            <pc:docMk/>
            <pc:sldMk cId="3948658270" sldId="318"/>
            <ac:picMk id="23" creationId="{2967B743-A54E-CBE6-84CC-0A36AED4E95E}"/>
          </ac:picMkLst>
        </pc:picChg>
        <pc:picChg chg="add del mod">
          <ac:chgData name="Rick Kossik" userId="003ff419-6788-4db9-aeea-eec0fd804c84" providerId="ADAL" clId="{0AAFC97A-D085-453B-B05E-A202101BCFFD}" dt="2024-09-04T22:42:10.910" v="2646" actId="478"/>
          <ac:picMkLst>
            <pc:docMk/>
            <pc:sldMk cId="3948658270" sldId="318"/>
            <ac:picMk id="25" creationId="{C16ECB61-F569-3A7A-E8A1-A8CE49778544}"/>
          </ac:picMkLst>
        </pc:picChg>
        <pc:picChg chg="add mod">
          <ac:chgData name="Rick Kossik" userId="003ff419-6788-4db9-aeea-eec0fd804c84" providerId="ADAL" clId="{0AAFC97A-D085-453B-B05E-A202101BCFFD}" dt="2024-09-04T22:42:19.327" v="2654" actId="1076"/>
          <ac:picMkLst>
            <pc:docMk/>
            <pc:sldMk cId="3948658270" sldId="318"/>
            <ac:picMk id="27" creationId="{FF0CC66C-049C-29DB-2BAB-3C9A46028C00}"/>
          </ac:picMkLst>
        </pc:picChg>
        <pc:picChg chg="add mod">
          <ac:chgData name="Rick Kossik" userId="003ff419-6788-4db9-aeea-eec0fd804c84" providerId="ADAL" clId="{0AAFC97A-D085-453B-B05E-A202101BCFFD}" dt="2024-09-04T22:42:36.380" v="2661" actId="1076"/>
          <ac:picMkLst>
            <pc:docMk/>
            <pc:sldMk cId="3948658270" sldId="318"/>
            <ac:picMk id="29" creationId="{4CE72475-B629-D377-FCEF-FC1C0C1A851E}"/>
          </ac:picMkLst>
        </pc:picChg>
        <pc:picChg chg="add mod">
          <ac:chgData name="Rick Kossik" userId="003ff419-6788-4db9-aeea-eec0fd804c84" providerId="ADAL" clId="{0AAFC97A-D085-453B-B05E-A202101BCFFD}" dt="2024-09-04T22:42:21.062" v="2655" actId="1076"/>
          <ac:picMkLst>
            <pc:docMk/>
            <pc:sldMk cId="3948658270" sldId="318"/>
            <ac:picMk id="31" creationId="{2941C754-AFD0-4CA7-F230-CB83FEED702D}"/>
          </ac:picMkLst>
        </pc:picChg>
        <pc:picChg chg="add del mod">
          <ac:chgData name="Rick Kossik" userId="003ff419-6788-4db9-aeea-eec0fd804c84" providerId="ADAL" clId="{0AAFC97A-D085-453B-B05E-A202101BCFFD}" dt="2024-09-04T22:42:04.077" v="2642" actId="478"/>
          <ac:picMkLst>
            <pc:docMk/>
            <pc:sldMk cId="3948658270" sldId="318"/>
            <ac:picMk id="33" creationId="{D3E5A5BB-FDBB-A906-FB98-F0090AF61D76}"/>
          </ac:picMkLst>
        </pc:picChg>
        <pc:picChg chg="add mod">
          <ac:chgData name="Rick Kossik" userId="003ff419-6788-4db9-aeea-eec0fd804c84" providerId="ADAL" clId="{0AAFC97A-D085-453B-B05E-A202101BCFFD}" dt="2024-09-04T22:42:34.403" v="2660" actId="1076"/>
          <ac:picMkLst>
            <pc:docMk/>
            <pc:sldMk cId="3948658270" sldId="318"/>
            <ac:picMk id="35" creationId="{7414E174-FA75-75F2-CE8D-A33A93EE0366}"/>
          </ac:picMkLst>
        </pc:picChg>
        <pc:picChg chg="add mod">
          <ac:chgData name="Rick Kossik" userId="003ff419-6788-4db9-aeea-eec0fd804c84" providerId="ADAL" clId="{0AAFC97A-D085-453B-B05E-A202101BCFFD}" dt="2024-09-04T22:42:31.935" v="2659" actId="1076"/>
          <ac:picMkLst>
            <pc:docMk/>
            <pc:sldMk cId="3948658270" sldId="318"/>
            <ac:picMk id="37" creationId="{A5651E36-469B-1896-B44B-10DAF4C914AA}"/>
          </ac:picMkLst>
        </pc:picChg>
        <pc:picChg chg="add mod">
          <ac:chgData name="Rick Kossik" userId="003ff419-6788-4db9-aeea-eec0fd804c84" providerId="ADAL" clId="{0AAFC97A-D085-453B-B05E-A202101BCFFD}" dt="2024-09-04T22:42:23.618" v="2656" actId="1076"/>
          <ac:picMkLst>
            <pc:docMk/>
            <pc:sldMk cId="3948658270" sldId="318"/>
            <ac:picMk id="39" creationId="{07497225-4AEF-A1FD-F6AE-715D5AAFEF3F}"/>
          </ac:picMkLst>
        </pc:picChg>
        <pc:picChg chg="add mod">
          <ac:chgData name="Rick Kossik" userId="003ff419-6788-4db9-aeea-eec0fd804c84" providerId="ADAL" clId="{0AAFC97A-D085-453B-B05E-A202101BCFFD}" dt="2024-09-04T22:42:29.187" v="2658" actId="1076"/>
          <ac:picMkLst>
            <pc:docMk/>
            <pc:sldMk cId="3948658270" sldId="318"/>
            <ac:picMk id="41" creationId="{6E0749B2-F3B0-2F8D-D05A-E2B122B5DE57}"/>
          </ac:picMkLst>
        </pc:picChg>
        <pc:picChg chg="add mod">
          <ac:chgData name="Rick Kossik" userId="003ff419-6788-4db9-aeea-eec0fd804c84" providerId="ADAL" clId="{0AAFC97A-D085-453B-B05E-A202101BCFFD}" dt="2024-09-04T22:42:26.895" v="2657" actId="1076"/>
          <ac:picMkLst>
            <pc:docMk/>
            <pc:sldMk cId="3948658270" sldId="318"/>
            <ac:picMk id="43" creationId="{114B3FE5-5094-31BB-8675-2BF282180644}"/>
          </ac:picMkLst>
        </pc:picChg>
      </pc:sldChg>
      <pc:sldChg chg="addSp delSp modSp add mod delAnim modAnim">
        <pc:chgData name="Rick Kossik" userId="003ff419-6788-4db9-aeea-eec0fd804c84" providerId="ADAL" clId="{0AAFC97A-D085-453B-B05E-A202101BCFFD}" dt="2024-09-06T20:12:12.186" v="2881" actId="1076"/>
        <pc:sldMkLst>
          <pc:docMk/>
          <pc:sldMk cId="4140848800" sldId="319"/>
        </pc:sldMkLst>
        <pc:spChg chg="mod">
          <ac:chgData name="Rick Kossik" userId="003ff419-6788-4db9-aeea-eec0fd804c84" providerId="ADAL" clId="{0AAFC97A-D085-453B-B05E-A202101BCFFD}" dt="2024-08-27T23:04:56.644" v="1749" actId="1076"/>
          <ac:spMkLst>
            <pc:docMk/>
            <pc:sldMk cId="4140848800" sldId="319"/>
            <ac:spMk id="2" creationId="{E90456AB-50E2-6659-F35C-A6C93DDBE368}"/>
          </ac:spMkLst>
        </pc:spChg>
        <pc:grpChg chg="del">
          <ac:chgData name="Rick Kossik" userId="003ff419-6788-4db9-aeea-eec0fd804c84" providerId="ADAL" clId="{0AAFC97A-D085-453B-B05E-A202101BCFFD}" dt="2024-08-27T22:33:26.438" v="1467" actId="478"/>
          <ac:grpSpMkLst>
            <pc:docMk/>
            <pc:sldMk cId="4140848800" sldId="319"/>
            <ac:grpSpMk id="38" creationId="{22D65FAB-838D-68DD-AAD6-9CCE73E54A58}"/>
          </ac:grpSpMkLst>
        </pc:grpChg>
        <pc:picChg chg="add del mod">
          <ac:chgData name="Rick Kossik" userId="003ff419-6788-4db9-aeea-eec0fd804c84" providerId="ADAL" clId="{0AAFC97A-D085-453B-B05E-A202101BCFFD}" dt="2024-08-27T22:34:11.406" v="1509" actId="478"/>
          <ac:picMkLst>
            <pc:docMk/>
            <pc:sldMk cId="4140848800" sldId="319"/>
            <ac:picMk id="4" creationId="{EB657D11-0AD0-C083-BB66-C319062B2F5B}"/>
          </ac:picMkLst>
        </pc:picChg>
        <pc:picChg chg="add del mod">
          <ac:chgData name="Rick Kossik" userId="003ff419-6788-4db9-aeea-eec0fd804c84" providerId="ADAL" clId="{0AAFC97A-D085-453B-B05E-A202101BCFFD}" dt="2024-08-27T22:35:41.790" v="1521" actId="478"/>
          <ac:picMkLst>
            <pc:docMk/>
            <pc:sldMk cId="4140848800" sldId="319"/>
            <ac:picMk id="5" creationId="{6EB7B869-BA7C-522A-1EF3-D017BEC3C48F}"/>
          </ac:picMkLst>
        </pc:picChg>
        <pc:picChg chg="add mod">
          <ac:chgData name="Rick Kossik" userId="003ff419-6788-4db9-aeea-eec0fd804c84" providerId="ADAL" clId="{0AAFC97A-D085-453B-B05E-A202101BCFFD}" dt="2024-09-06T20:11:03.784" v="2864" actId="1076"/>
          <ac:picMkLst>
            <pc:docMk/>
            <pc:sldMk cId="4140848800" sldId="319"/>
            <ac:picMk id="5" creationId="{B0DE5487-7279-84A3-9C71-2E179582AAD5}"/>
          </ac:picMkLst>
        </pc:picChg>
        <pc:picChg chg="add mod">
          <ac:chgData name="Rick Kossik" userId="003ff419-6788-4db9-aeea-eec0fd804c84" providerId="ADAL" clId="{0AAFC97A-D085-453B-B05E-A202101BCFFD}" dt="2024-09-06T20:10:56.903" v="2862" actId="1076"/>
          <ac:picMkLst>
            <pc:docMk/>
            <pc:sldMk cId="4140848800" sldId="319"/>
            <ac:picMk id="6" creationId="{27F059F8-7E39-88B8-FFED-70A3DC04FAFE}"/>
          </ac:picMkLst>
        </pc:picChg>
        <pc:picChg chg="add mod">
          <ac:chgData name="Rick Kossik" userId="003ff419-6788-4db9-aeea-eec0fd804c84" providerId="ADAL" clId="{0AAFC97A-D085-453B-B05E-A202101BCFFD}" dt="2024-09-06T20:10:59.585" v="2863" actId="1076"/>
          <ac:picMkLst>
            <pc:docMk/>
            <pc:sldMk cId="4140848800" sldId="319"/>
            <ac:picMk id="7" creationId="{3C2EA84D-D865-B40A-DD86-38FA08D15617}"/>
          </ac:picMkLst>
        </pc:picChg>
        <pc:picChg chg="add mod">
          <ac:chgData name="Rick Kossik" userId="003ff419-6788-4db9-aeea-eec0fd804c84" providerId="ADAL" clId="{0AAFC97A-D085-453B-B05E-A202101BCFFD}" dt="2024-09-06T20:12:12.186" v="2881" actId="1076"/>
          <ac:picMkLst>
            <pc:docMk/>
            <pc:sldMk cId="4140848800" sldId="319"/>
            <ac:picMk id="8" creationId="{F865A75E-6399-095A-A630-88D69C6BEC5C}"/>
          </ac:picMkLst>
        </pc:picChg>
        <pc:picChg chg="add mod">
          <ac:chgData name="Rick Kossik" userId="003ff419-6788-4db9-aeea-eec0fd804c84" providerId="ADAL" clId="{0AAFC97A-D085-453B-B05E-A202101BCFFD}" dt="2024-09-06T20:12:09.555" v="2880" actId="1076"/>
          <ac:picMkLst>
            <pc:docMk/>
            <pc:sldMk cId="4140848800" sldId="319"/>
            <ac:picMk id="9" creationId="{9FDF49CA-642F-1803-1F9E-EC7A618C73E1}"/>
          </ac:picMkLst>
        </pc:picChg>
        <pc:picChg chg="add mod">
          <ac:chgData name="Rick Kossik" userId="003ff419-6788-4db9-aeea-eec0fd804c84" providerId="ADAL" clId="{0AAFC97A-D085-453B-B05E-A202101BCFFD}" dt="2024-09-06T20:12:06.711" v="2879" actId="1076"/>
          <ac:picMkLst>
            <pc:docMk/>
            <pc:sldMk cId="4140848800" sldId="319"/>
            <ac:picMk id="10" creationId="{D0BA1951-4B1A-C9B0-F21D-AE0B2DA6C3CE}"/>
          </ac:picMkLst>
        </pc:picChg>
        <pc:picChg chg="add mod">
          <ac:chgData name="Rick Kossik" userId="003ff419-6788-4db9-aeea-eec0fd804c84" providerId="ADAL" clId="{0AAFC97A-D085-453B-B05E-A202101BCFFD}" dt="2024-09-06T20:12:03.080" v="2878" actId="1076"/>
          <ac:picMkLst>
            <pc:docMk/>
            <pc:sldMk cId="4140848800" sldId="319"/>
            <ac:picMk id="11" creationId="{C4BCB130-597E-7D00-F81D-B252E225526E}"/>
          </ac:picMkLst>
        </pc:picChg>
        <pc:picChg chg="add mod">
          <ac:chgData name="Rick Kossik" userId="003ff419-6788-4db9-aeea-eec0fd804c84" providerId="ADAL" clId="{0AAFC97A-D085-453B-B05E-A202101BCFFD}" dt="2024-09-06T20:11:59.530" v="2877" actId="1076"/>
          <ac:picMkLst>
            <pc:docMk/>
            <pc:sldMk cId="4140848800" sldId="319"/>
            <ac:picMk id="12" creationId="{F72B1586-88CD-6565-FEF1-5E617E8A5C6E}"/>
          </ac:picMkLst>
        </pc:picChg>
        <pc:picChg chg="add mod">
          <ac:chgData name="Rick Kossik" userId="003ff419-6788-4db9-aeea-eec0fd804c84" providerId="ADAL" clId="{0AAFC97A-D085-453B-B05E-A202101BCFFD}" dt="2024-09-06T20:11:52.121" v="2876" actId="1076"/>
          <ac:picMkLst>
            <pc:docMk/>
            <pc:sldMk cId="4140848800" sldId="319"/>
            <ac:picMk id="13" creationId="{BEEE47AD-EE98-8A8E-3455-B7B457E7A5A9}"/>
          </ac:picMkLst>
        </pc:picChg>
        <pc:picChg chg="add mod">
          <ac:chgData name="Rick Kossik" userId="003ff419-6788-4db9-aeea-eec0fd804c84" providerId="ADAL" clId="{0AAFC97A-D085-453B-B05E-A202101BCFFD}" dt="2024-09-06T20:11:48.763" v="2875" actId="1076"/>
          <ac:picMkLst>
            <pc:docMk/>
            <pc:sldMk cId="4140848800" sldId="319"/>
            <ac:picMk id="14" creationId="{1D61E4C9-D21E-9901-B1BE-C97A05A8C7B0}"/>
          </ac:picMkLst>
        </pc:picChg>
        <pc:picChg chg="add del mod">
          <ac:chgData name="Rick Kossik" userId="003ff419-6788-4db9-aeea-eec0fd804c84" providerId="ADAL" clId="{0AAFC97A-D085-453B-B05E-A202101BCFFD}" dt="2024-09-06T20:07:06.701" v="2784" actId="478"/>
          <ac:picMkLst>
            <pc:docMk/>
            <pc:sldMk cId="4140848800" sldId="319"/>
            <ac:picMk id="15" creationId="{DA9EBDF7-1C43-A3A1-5F47-A67042131277}"/>
          </ac:picMkLst>
        </pc:picChg>
        <pc:picChg chg="add mod">
          <ac:chgData name="Rick Kossik" userId="003ff419-6788-4db9-aeea-eec0fd804c84" providerId="ADAL" clId="{0AAFC97A-D085-453B-B05E-A202101BCFFD}" dt="2024-09-06T20:11:45.940" v="2874" actId="1076"/>
          <ac:picMkLst>
            <pc:docMk/>
            <pc:sldMk cId="4140848800" sldId="319"/>
            <ac:picMk id="16" creationId="{3B1ADCB5-8FC5-D1F7-597C-BAA78C0CA9ED}"/>
          </ac:picMkLst>
        </pc:picChg>
        <pc:picChg chg="add mod">
          <ac:chgData name="Rick Kossik" userId="003ff419-6788-4db9-aeea-eec0fd804c84" providerId="ADAL" clId="{0AAFC97A-D085-453B-B05E-A202101BCFFD}" dt="2024-09-06T20:11:42.905" v="2873" actId="1076"/>
          <ac:picMkLst>
            <pc:docMk/>
            <pc:sldMk cId="4140848800" sldId="319"/>
            <ac:picMk id="17" creationId="{0B7CF4D8-BF0D-6CAC-412F-BB7E0610382A}"/>
          </ac:picMkLst>
        </pc:picChg>
        <pc:picChg chg="add del mod">
          <ac:chgData name="Rick Kossik" userId="003ff419-6788-4db9-aeea-eec0fd804c84" providerId="ADAL" clId="{0AAFC97A-D085-453B-B05E-A202101BCFFD}" dt="2024-08-27T22:58:03.295" v="1739" actId="478"/>
          <ac:picMkLst>
            <pc:docMk/>
            <pc:sldMk cId="4140848800" sldId="319"/>
            <ac:picMk id="18" creationId="{BAFD88C9-0E34-C572-EA73-A0BD8B669AE5}"/>
          </ac:picMkLst>
        </pc:picChg>
        <pc:picChg chg="add mod">
          <ac:chgData name="Rick Kossik" userId="003ff419-6788-4db9-aeea-eec0fd804c84" providerId="ADAL" clId="{0AAFC97A-D085-453B-B05E-A202101BCFFD}" dt="2024-09-06T20:11:38.269" v="2872" actId="1076"/>
          <ac:picMkLst>
            <pc:docMk/>
            <pc:sldMk cId="4140848800" sldId="319"/>
            <ac:picMk id="19" creationId="{BF9FF38D-8186-B569-C11E-BB62632F4CB2}"/>
          </ac:picMkLst>
        </pc:picChg>
        <pc:picChg chg="add mod">
          <ac:chgData name="Rick Kossik" userId="003ff419-6788-4db9-aeea-eec0fd804c84" providerId="ADAL" clId="{0AAFC97A-D085-453B-B05E-A202101BCFFD}" dt="2024-09-06T20:11:34.535" v="2871" actId="1076"/>
          <ac:picMkLst>
            <pc:docMk/>
            <pc:sldMk cId="4140848800" sldId="319"/>
            <ac:picMk id="20" creationId="{CF6A39F6-4D46-5DB0-09FE-0B949E60FCC7}"/>
          </ac:picMkLst>
        </pc:picChg>
        <pc:picChg chg="add mod">
          <ac:chgData name="Rick Kossik" userId="003ff419-6788-4db9-aeea-eec0fd804c84" providerId="ADAL" clId="{0AAFC97A-D085-453B-B05E-A202101BCFFD}" dt="2024-09-06T20:11:30.492" v="2870" actId="1076"/>
          <ac:picMkLst>
            <pc:docMk/>
            <pc:sldMk cId="4140848800" sldId="319"/>
            <ac:picMk id="21" creationId="{85FFB81F-48F2-E9DE-09B9-2476C3C531AF}"/>
          </ac:picMkLst>
        </pc:picChg>
        <pc:picChg chg="add del mod">
          <ac:chgData name="Rick Kossik" userId="003ff419-6788-4db9-aeea-eec0fd804c84" providerId="ADAL" clId="{0AAFC97A-D085-453B-B05E-A202101BCFFD}" dt="2024-08-27T22:57:57.983" v="1737" actId="478"/>
          <ac:picMkLst>
            <pc:docMk/>
            <pc:sldMk cId="4140848800" sldId="319"/>
            <ac:picMk id="22" creationId="{6AAAA7FA-E480-9692-0BC7-55555EE4EC7C}"/>
          </ac:picMkLst>
        </pc:picChg>
        <pc:picChg chg="del">
          <ac:chgData name="Rick Kossik" userId="003ff419-6788-4db9-aeea-eec0fd804c84" providerId="ADAL" clId="{0AAFC97A-D085-453B-B05E-A202101BCFFD}" dt="2024-08-27T22:33:29.465" v="1472" actId="478"/>
          <ac:picMkLst>
            <pc:docMk/>
            <pc:sldMk cId="4140848800" sldId="319"/>
            <ac:picMk id="23" creationId="{B9C60158-B760-ED7F-E0DF-611CF41223F7}"/>
          </ac:picMkLst>
        </pc:picChg>
        <pc:picChg chg="add mod">
          <ac:chgData name="Rick Kossik" userId="003ff419-6788-4db9-aeea-eec0fd804c84" providerId="ADAL" clId="{0AAFC97A-D085-453B-B05E-A202101BCFFD}" dt="2024-09-06T20:11:26.321" v="2869" actId="1076"/>
          <ac:picMkLst>
            <pc:docMk/>
            <pc:sldMk cId="4140848800" sldId="319"/>
            <ac:picMk id="24" creationId="{6B21A997-C738-D3B6-F2F3-9BC863E62CBE}"/>
          </ac:picMkLst>
        </pc:picChg>
        <pc:picChg chg="del">
          <ac:chgData name="Rick Kossik" userId="003ff419-6788-4db9-aeea-eec0fd804c84" providerId="ADAL" clId="{0AAFC97A-D085-453B-B05E-A202101BCFFD}" dt="2024-08-27T22:33:28.858" v="1471" actId="478"/>
          <ac:picMkLst>
            <pc:docMk/>
            <pc:sldMk cId="4140848800" sldId="319"/>
            <ac:picMk id="25" creationId="{BE629093-6CE5-3538-6615-D9F0824BDDE9}"/>
          </ac:picMkLst>
        </pc:picChg>
        <pc:picChg chg="add mod">
          <ac:chgData name="Rick Kossik" userId="003ff419-6788-4db9-aeea-eec0fd804c84" providerId="ADAL" clId="{0AAFC97A-D085-453B-B05E-A202101BCFFD}" dt="2024-09-06T20:11:23.227" v="2868" actId="1076"/>
          <ac:picMkLst>
            <pc:docMk/>
            <pc:sldMk cId="4140848800" sldId="319"/>
            <ac:picMk id="26" creationId="{112FE35D-E2CF-2229-65DA-98BF5F702B86}"/>
          </ac:picMkLst>
        </pc:picChg>
        <pc:picChg chg="del">
          <ac:chgData name="Rick Kossik" userId="003ff419-6788-4db9-aeea-eec0fd804c84" providerId="ADAL" clId="{0AAFC97A-D085-453B-B05E-A202101BCFFD}" dt="2024-08-27T22:33:28.294" v="1470" actId="478"/>
          <ac:picMkLst>
            <pc:docMk/>
            <pc:sldMk cId="4140848800" sldId="319"/>
            <ac:picMk id="27" creationId="{1E0BB134-20D8-6FA4-2A1C-A6882C57008D}"/>
          </ac:picMkLst>
        </pc:picChg>
        <pc:picChg chg="add mod">
          <ac:chgData name="Rick Kossik" userId="003ff419-6788-4db9-aeea-eec0fd804c84" providerId="ADAL" clId="{0AAFC97A-D085-453B-B05E-A202101BCFFD}" dt="2024-09-06T20:11:18.259" v="2867" actId="1076"/>
          <ac:picMkLst>
            <pc:docMk/>
            <pc:sldMk cId="4140848800" sldId="319"/>
            <ac:picMk id="28" creationId="{2AF2C6E6-2E89-6D72-31F1-567B03AC95B7}"/>
          </ac:picMkLst>
        </pc:picChg>
        <pc:picChg chg="del">
          <ac:chgData name="Rick Kossik" userId="003ff419-6788-4db9-aeea-eec0fd804c84" providerId="ADAL" clId="{0AAFC97A-D085-453B-B05E-A202101BCFFD}" dt="2024-08-27T22:33:27.709" v="1469" actId="478"/>
          <ac:picMkLst>
            <pc:docMk/>
            <pc:sldMk cId="4140848800" sldId="319"/>
            <ac:picMk id="29" creationId="{8FD0D564-698D-36AB-A83A-A77F4761FD72}"/>
          </ac:picMkLst>
        </pc:picChg>
        <pc:picChg chg="add mod">
          <ac:chgData name="Rick Kossik" userId="003ff419-6788-4db9-aeea-eec0fd804c84" providerId="ADAL" clId="{0AAFC97A-D085-453B-B05E-A202101BCFFD}" dt="2024-09-06T20:11:12.399" v="2866" actId="1076"/>
          <ac:picMkLst>
            <pc:docMk/>
            <pc:sldMk cId="4140848800" sldId="319"/>
            <ac:picMk id="30" creationId="{3E59DC1E-7E10-B2D0-50AE-04584979F99A}"/>
          </ac:picMkLst>
        </pc:picChg>
        <pc:picChg chg="del">
          <ac:chgData name="Rick Kossik" userId="003ff419-6788-4db9-aeea-eec0fd804c84" providerId="ADAL" clId="{0AAFC97A-D085-453B-B05E-A202101BCFFD}" dt="2024-08-27T22:33:27.102" v="1468" actId="478"/>
          <ac:picMkLst>
            <pc:docMk/>
            <pc:sldMk cId="4140848800" sldId="319"/>
            <ac:picMk id="31" creationId="{A070D200-81DA-848A-09BB-4198A087F2DF}"/>
          </ac:picMkLst>
        </pc:picChg>
        <pc:picChg chg="add mod">
          <ac:chgData name="Rick Kossik" userId="003ff419-6788-4db9-aeea-eec0fd804c84" providerId="ADAL" clId="{0AAFC97A-D085-453B-B05E-A202101BCFFD}" dt="2024-09-06T20:11:08.708" v="2865" actId="1076"/>
          <ac:picMkLst>
            <pc:docMk/>
            <pc:sldMk cId="4140848800" sldId="319"/>
            <ac:picMk id="32" creationId="{6F2146EF-AC88-B595-BCD1-85643999AF9C}"/>
          </ac:picMkLst>
        </pc:picChg>
      </pc:sldChg>
      <pc:sldChg chg="modSp add mod modAnim">
        <pc:chgData name="Rick Kossik" userId="003ff419-6788-4db9-aeea-eec0fd804c84" providerId="ADAL" clId="{0AAFC97A-D085-453B-B05E-A202101BCFFD}" dt="2024-09-04T20:07:52.088" v="2255" actId="20577"/>
        <pc:sldMkLst>
          <pc:docMk/>
          <pc:sldMk cId="1447655826" sldId="320"/>
        </pc:sldMkLst>
        <pc:spChg chg="mod">
          <ac:chgData name="Rick Kossik" userId="003ff419-6788-4db9-aeea-eec0fd804c84" providerId="ADAL" clId="{0AAFC97A-D085-453B-B05E-A202101BCFFD}" dt="2024-08-30T19:15:13.672" v="1768" actId="20577"/>
          <ac:spMkLst>
            <pc:docMk/>
            <pc:sldMk cId="1447655826" sldId="320"/>
            <ac:spMk id="6" creationId="{00000000-0000-0000-0000-000000000000}"/>
          </ac:spMkLst>
        </pc:spChg>
        <pc:spChg chg="mod">
          <ac:chgData name="Rick Kossik" userId="003ff419-6788-4db9-aeea-eec0fd804c84" providerId="ADAL" clId="{0AAFC97A-D085-453B-B05E-A202101BCFFD}" dt="2024-09-04T20:07:52.088" v="2255" actId="20577"/>
          <ac:spMkLst>
            <pc:docMk/>
            <pc:sldMk cId="1447655826" sldId="320"/>
            <ac:spMk id="6147" creationId="{00000000-0000-0000-0000-000000000000}"/>
          </ac:spMkLst>
        </pc:spChg>
      </pc:sldChg>
      <pc:sldChg chg="modSp add modAnim">
        <pc:chgData name="Rick Kossik" userId="003ff419-6788-4db9-aeea-eec0fd804c84" providerId="ADAL" clId="{0AAFC97A-D085-453B-B05E-A202101BCFFD}" dt="2024-09-06T20:16:04.506" v="2915" actId="20577"/>
        <pc:sldMkLst>
          <pc:docMk/>
          <pc:sldMk cId="332774072" sldId="321"/>
        </pc:sldMkLst>
        <pc:spChg chg="mod">
          <ac:chgData name="Rick Kossik" userId="003ff419-6788-4db9-aeea-eec0fd804c84" providerId="ADAL" clId="{0AAFC97A-D085-453B-B05E-A202101BCFFD}" dt="2024-09-06T20:16:04.506" v="2915" actId="20577"/>
          <ac:spMkLst>
            <pc:docMk/>
            <pc:sldMk cId="332774072" sldId="321"/>
            <ac:spMk id="6147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735671EA-0A99-4789-8FB6-8B7B94055C4E}" type="datetimeFigureOut">
              <a:rPr lang="en-US" smtClean="0"/>
              <a:t>9/6/2024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F93E61D6-2AFE-4792-B024-9C0967414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093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3658E477-09F2-4C73-808C-A23658D67584}" type="datetimeFigureOut">
              <a:rPr lang="en-US" smtClean="0"/>
              <a:t>9/6/2024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1650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78476"/>
            <a:ext cx="5615940" cy="3664208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D50755CB-9B37-40ED-B732-2C15694C1A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46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19138" y="1163638"/>
            <a:ext cx="5581650" cy="31400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en-US" dirty="0" err="1"/>
              <a:t>Eiger</a:t>
            </a:r>
            <a:r>
              <a:rPr lang="en-US" dirty="0"/>
              <a:t>:</a:t>
            </a:r>
          </a:p>
          <a:p>
            <a:pPr>
              <a:buFontTx/>
              <a:buChar char="-"/>
              <a:defRPr/>
            </a:pPr>
            <a:r>
              <a:rPr lang="en-US" dirty="0"/>
              <a:t>Enhanced Source element </a:t>
            </a:r>
          </a:p>
          <a:p>
            <a:pPr>
              <a:buFontTx/>
              <a:buChar char="-"/>
              <a:defRPr/>
            </a:pPr>
            <a:r>
              <a:rPr lang="en-US" dirty="0"/>
              <a:t>Import/export of Species element data </a:t>
            </a:r>
          </a:p>
          <a:p>
            <a:pPr>
              <a:buFontTx/>
              <a:buChar char="-"/>
              <a:defRPr/>
            </a:pPr>
            <a:r>
              <a:rPr lang="en-US" dirty="0"/>
              <a:t>Cell-net Generator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Fuji:</a:t>
            </a:r>
          </a:p>
          <a:p>
            <a:pPr>
              <a:defRPr/>
            </a:pPr>
            <a:r>
              <a:rPr lang="en-US" dirty="0"/>
              <a:t>-New Time History result features, such as ability to display a user-selected statistic </a:t>
            </a:r>
          </a:p>
          <a:p>
            <a:pPr>
              <a:defRPr/>
            </a:pPr>
            <a:r>
              <a:rPr lang="en-US" dirty="0"/>
              <a:t>-Time History Result export and new formats</a:t>
            </a:r>
          </a:p>
          <a:p>
            <a:pPr>
              <a:defRPr/>
            </a:pPr>
            <a:r>
              <a:rPr lang="en-US" dirty="0"/>
              <a:t>-Performance improvements</a:t>
            </a:r>
          </a:p>
          <a:p>
            <a:pPr>
              <a:defRPr/>
            </a:pPr>
            <a:r>
              <a:rPr lang="en-US" dirty="0"/>
              <a:t>-improvements on Stock elements</a:t>
            </a:r>
          </a:p>
          <a:p>
            <a:pPr>
              <a:defRPr/>
            </a:pPr>
            <a:r>
              <a:rPr lang="en-US" dirty="0"/>
              <a:t>-ability to temporarily disable generation of time history results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Glacier:</a:t>
            </a:r>
          </a:p>
          <a:p>
            <a:pPr>
              <a:buFontTx/>
              <a:buChar char="-"/>
              <a:defRPr/>
            </a:pPr>
            <a:r>
              <a:rPr lang="en-US" dirty="0"/>
              <a:t>5 new elements: 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Allocator:		allocates an incoming signal based on specified set of demands and priorities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Splitter:		splits an incoming signal based on specified set of fractions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History Generator:		generates stochastic time series given some statistical inputs (e.g., growth rate, volatility)</a:t>
            </a:r>
          </a:p>
          <a:p>
            <a:pPr lvl="1">
              <a:buFontTx/>
              <a:buChar char="-"/>
              <a:defRPr/>
            </a:pPr>
            <a:r>
              <a:rPr lang="en-US" dirty="0" err="1"/>
              <a:t>SubModel</a:t>
            </a:r>
            <a:r>
              <a:rPr lang="en-US" dirty="0"/>
              <a:t>:		uses an entire GoldSim model as a function in another GoldSim model; </a:t>
            </a:r>
            <a:r>
              <a:rPr lang="en-US" dirty="0" err="1"/>
              <a:t>submodel</a:t>
            </a:r>
            <a:r>
              <a:rPr lang="en-US" dirty="0"/>
              <a:t> can be a static, deterministic model, dynamic, MC model or an 	optimization		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Interrupt:		used for debugging and user warnings; triggered by a condition or event; when triggered, the model can be pauses to display a message, log a message or stop the realization or simulation.</a:t>
            </a:r>
          </a:p>
          <a:p>
            <a:pPr lvl="1">
              <a:buFontTx/>
              <a:buChar char="-"/>
              <a:defRPr/>
            </a:pPr>
            <a:endParaRPr lang="en-US" dirty="0"/>
          </a:p>
          <a:p>
            <a:pPr lvl="1">
              <a:buFontTx/>
              <a:buChar char="-"/>
              <a:defRPr/>
            </a:pPr>
            <a:endParaRPr lang="en-US" dirty="0"/>
          </a:p>
          <a:p>
            <a:pPr>
              <a:buFontTx/>
              <a:buChar char="-"/>
              <a:defRPr/>
            </a:pPr>
            <a:r>
              <a:rPr lang="en-US" dirty="0"/>
              <a:t>New Financial Module: 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includes 5 elements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accounts with interest, deposits and withdrawals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computes the NPV and IRR of a series of cash flows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investments with purchases and sales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different types of financial options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claims against an insurance policy</a:t>
            </a:r>
          </a:p>
          <a:p>
            <a:pPr lvl="1">
              <a:buFontTx/>
              <a:buChar char="-"/>
              <a:defRPr/>
            </a:pPr>
            <a:endParaRPr lang="en-US" dirty="0"/>
          </a:p>
          <a:p>
            <a:pPr>
              <a:buFontTx/>
              <a:buChar char="-"/>
              <a:defRPr/>
            </a:pPr>
            <a:r>
              <a:rPr lang="en-US" dirty="0"/>
              <a:t>New Array functions to dynamically extract vectors from matrices or scalar items from vectors or matrices; </a:t>
            </a:r>
            <a:r>
              <a:rPr lang="en-US" dirty="0" err="1"/>
              <a:t>GetRow</a:t>
            </a:r>
            <a:r>
              <a:rPr lang="en-US" dirty="0"/>
              <a:t>(), </a:t>
            </a:r>
            <a:r>
              <a:rPr lang="en-US" dirty="0" err="1"/>
              <a:t>GetCol</a:t>
            </a:r>
            <a:r>
              <a:rPr lang="en-US" dirty="0"/>
              <a:t>(), </a:t>
            </a:r>
            <a:r>
              <a:rPr lang="en-US" dirty="0" err="1"/>
              <a:t>GetItem</a:t>
            </a:r>
            <a:r>
              <a:rPr lang="en-US" dirty="0"/>
              <a:t>()</a:t>
            </a:r>
          </a:p>
          <a:p>
            <a:pPr>
              <a:buFontTx/>
              <a:buChar char="-"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Hood:</a:t>
            </a:r>
          </a:p>
          <a:p>
            <a:pPr>
              <a:defRPr/>
            </a:pPr>
            <a:r>
              <a:rPr lang="en-US" dirty="0"/>
              <a:t>-New Time Series element with recording and playback functions</a:t>
            </a:r>
          </a:p>
          <a:p>
            <a:pPr>
              <a:defRPr/>
            </a:pPr>
            <a:r>
              <a:rPr lang="en-US" dirty="0"/>
              <a:t>-Ability to save results in </a:t>
            </a:r>
            <a:r>
              <a:rPr lang="en-US" dirty="0" err="1"/>
              <a:t>Submodels</a:t>
            </a:r>
            <a:endParaRPr lang="en-US" dirty="0"/>
          </a:p>
          <a:p>
            <a:pPr>
              <a:defRPr/>
            </a:pPr>
            <a:r>
              <a:rPr lang="en-US" dirty="0"/>
              <a:t>-Ability to ‘push’ table and time series definitions into </a:t>
            </a:r>
            <a:r>
              <a:rPr lang="en-US" dirty="0" err="1"/>
              <a:t>Submodels</a:t>
            </a:r>
            <a:endParaRPr lang="en-US" dirty="0"/>
          </a:p>
          <a:p>
            <a:pPr>
              <a:defRPr/>
            </a:pPr>
            <a:r>
              <a:rPr lang="en-US" dirty="0"/>
              <a:t>-Updated External and External Pathway elements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11268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13D74F-001C-4E8C-9FBC-F2E4ED09B4D6}" type="datetime1">
              <a:rPr lang="en-US" altLang="en-US" sz="1200" smtClean="0"/>
              <a:pPr/>
              <a:t>9/6/2024</a:t>
            </a:fld>
            <a:endParaRPr lang="en-US" altLang="en-US" sz="120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9169436-0D4D-4963-B5FB-EFE5C1B1710C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153851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19138" y="1163638"/>
            <a:ext cx="5581650" cy="31400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en-US" dirty="0" err="1"/>
              <a:t>Eiger</a:t>
            </a:r>
            <a:r>
              <a:rPr lang="en-US" dirty="0"/>
              <a:t>:</a:t>
            </a:r>
          </a:p>
          <a:p>
            <a:pPr>
              <a:buFontTx/>
              <a:buChar char="-"/>
              <a:defRPr/>
            </a:pPr>
            <a:r>
              <a:rPr lang="en-US" dirty="0"/>
              <a:t>Enhanced Source element </a:t>
            </a:r>
          </a:p>
          <a:p>
            <a:pPr>
              <a:buFontTx/>
              <a:buChar char="-"/>
              <a:defRPr/>
            </a:pPr>
            <a:r>
              <a:rPr lang="en-US" dirty="0"/>
              <a:t>Import/export of Species element data </a:t>
            </a:r>
          </a:p>
          <a:p>
            <a:pPr>
              <a:buFontTx/>
              <a:buChar char="-"/>
              <a:defRPr/>
            </a:pPr>
            <a:r>
              <a:rPr lang="en-US" dirty="0"/>
              <a:t>Cell-net Generator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Fuji:</a:t>
            </a:r>
          </a:p>
          <a:p>
            <a:pPr>
              <a:defRPr/>
            </a:pPr>
            <a:r>
              <a:rPr lang="en-US" dirty="0"/>
              <a:t>-New Time History result features, such as ability to display a user-selected statistic </a:t>
            </a:r>
          </a:p>
          <a:p>
            <a:pPr>
              <a:defRPr/>
            </a:pPr>
            <a:r>
              <a:rPr lang="en-US" dirty="0"/>
              <a:t>-Time History Result export and new formats</a:t>
            </a:r>
          </a:p>
          <a:p>
            <a:pPr>
              <a:defRPr/>
            </a:pPr>
            <a:r>
              <a:rPr lang="en-US" dirty="0"/>
              <a:t>-Performance improvements</a:t>
            </a:r>
          </a:p>
          <a:p>
            <a:pPr>
              <a:defRPr/>
            </a:pPr>
            <a:r>
              <a:rPr lang="en-US" dirty="0"/>
              <a:t>-improvements on Stock elements</a:t>
            </a:r>
          </a:p>
          <a:p>
            <a:pPr>
              <a:defRPr/>
            </a:pPr>
            <a:r>
              <a:rPr lang="en-US" dirty="0"/>
              <a:t>-ability to temporarily disable generation of time history results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Glacier:</a:t>
            </a:r>
          </a:p>
          <a:p>
            <a:pPr>
              <a:buFontTx/>
              <a:buChar char="-"/>
              <a:defRPr/>
            </a:pPr>
            <a:r>
              <a:rPr lang="en-US" dirty="0"/>
              <a:t>5 new elements: 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Allocator:		allocates an incoming signal based on specified set of demands and priorities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Splitter:		splits an incoming signal based on specified set of fractions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History Generator:		generates stochastic time series given some statistical inputs (e.g., growth rate, volatility)</a:t>
            </a:r>
          </a:p>
          <a:p>
            <a:pPr lvl="1">
              <a:buFontTx/>
              <a:buChar char="-"/>
              <a:defRPr/>
            </a:pPr>
            <a:r>
              <a:rPr lang="en-US" dirty="0" err="1"/>
              <a:t>SubModel</a:t>
            </a:r>
            <a:r>
              <a:rPr lang="en-US" dirty="0"/>
              <a:t>:		uses an entire GoldSim model as a function in another GoldSim model; </a:t>
            </a:r>
            <a:r>
              <a:rPr lang="en-US" dirty="0" err="1"/>
              <a:t>submodel</a:t>
            </a:r>
            <a:r>
              <a:rPr lang="en-US" dirty="0"/>
              <a:t> can be a static, deterministic model, dynamic, MC model or an 	optimization		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Interrupt:		used for debugging and user warnings; triggered by a condition or event; when triggered, the model can be pauses to display a message, log a message or stop the realization or simulation.</a:t>
            </a:r>
          </a:p>
          <a:p>
            <a:pPr lvl="1">
              <a:buFontTx/>
              <a:buChar char="-"/>
              <a:defRPr/>
            </a:pPr>
            <a:endParaRPr lang="en-US" dirty="0"/>
          </a:p>
          <a:p>
            <a:pPr lvl="1">
              <a:buFontTx/>
              <a:buChar char="-"/>
              <a:defRPr/>
            </a:pPr>
            <a:endParaRPr lang="en-US" dirty="0"/>
          </a:p>
          <a:p>
            <a:pPr>
              <a:buFontTx/>
              <a:buChar char="-"/>
              <a:defRPr/>
            </a:pPr>
            <a:r>
              <a:rPr lang="en-US" dirty="0"/>
              <a:t>New Financial Module: 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includes 5 elements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accounts with interest, deposits and withdrawals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computes the NPV and IRR of a series of cash flows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investments with purchases and sales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different types of financial options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claims against an insurance policy</a:t>
            </a:r>
          </a:p>
          <a:p>
            <a:pPr lvl="1">
              <a:buFontTx/>
              <a:buChar char="-"/>
              <a:defRPr/>
            </a:pPr>
            <a:endParaRPr lang="en-US" dirty="0"/>
          </a:p>
          <a:p>
            <a:pPr>
              <a:buFontTx/>
              <a:buChar char="-"/>
              <a:defRPr/>
            </a:pPr>
            <a:r>
              <a:rPr lang="en-US" dirty="0"/>
              <a:t>New Array functions to dynamically extract vectors from matrices or scalar items from vectors or matrices; </a:t>
            </a:r>
            <a:r>
              <a:rPr lang="en-US" dirty="0" err="1"/>
              <a:t>GetRow</a:t>
            </a:r>
            <a:r>
              <a:rPr lang="en-US" dirty="0"/>
              <a:t>(), </a:t>
            </a:r>
            <a:r>
              <a:rPr lang="en-US" dirty="0" err="1"/>
              <a:t>GetCol</a:t>
            </a:r>
            <a:r>
              <a:rPr lang="en-US" dirty="0"/>
              <a:t>(), </a:t>
            </a:r>
            <a:r>
              <a:rPr lang="en-US" dirty="0" err="1"/>
              <a:t>GetItem</a:t>
            </a:r>
            <a:r>
              <a:rPr lang="en-US" dirty="0"/>
              <a:t>()</a:t>
            </a:r>
          </a:p>
          <a:p>
            <a:pPr>
              <a:buFontTx/>
              <a:buChar char="-"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Hood:</a:t>
            </a:r>
          </a:p>
          <a:p>
            <a:pPr>
              <a:defRPr/>
            </a:pPr>
            <a:r>
              <a:rPr lang="en-US" dirty="0"/>
              <a:t>-New Time Series element with recording and playback functions</a:t>
            </a:r>
          </a:p>
          <a:p>
            <a:pPr>
              <a:defRPr/>
            </a:pPr>
            <a:r>
              <a:rPr lang="en-US" dirty="0"/>
              <a:t>-Ability to save results in </a:t>
            </a:r>
            <a:r>
              <a:rPr lang="en-US" dirty="0" err="1"/>
              <a:t>Submodels</a:t>
            </a:r>
            <a:endParaRPr lang="en-US" dirty="0"/>
          </a:p>
          <a:p>
            <a:pPr>
              <a:defRPr/>
            </a:pPr>
            <a:r>
              <a:rPr lang="en-US" dirty="0"/>
              <a:t>-Ability to ‘push’ table and time series definitions into </a:t>
            </a:r>
            <a:r>
              <a:rPr lang="en-US" dirty="0" err="1"/>
              <a:t>Submodels</a:t>
            </a:r>
            <a:endParaRPr lang="en-US" dirty="0"/>
          </a:p>
          <a:p>
            <a:pPr>
              <a:defRPr/>
            </a:pPr>
            <a:r>
              <a:rPr lang="en-US" dirty="0"/>
              <a:t>-Updated External and External Pathway elements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13316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1E2A25E-0875-4665-9A05-A0874538D995}" type="datetime1">
              <a:rPr lang="en-US" altLang="en-US" sz="1200" smtClean="0"/>
              <a:pPr/>
              <a:t>9/6/2024</a:t>
            </a:fld>
            <a:endParaRPr lang="en-US" altLang="en-US" sz="1200"/>
          </a:p>
        </p:txBody>
      </p:sp>
      <p:sp>
        <p:nvSpPr>
          <p:cNvPr id="1331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7658DB1-1FF6-448A-8513-5EEF6653E32E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809432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19138" y="1163638"/>
            <a:ext cx="5581650" cy="31400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en-US" dirty="0" err="1"/>
              <a:t>Eiger</a:t>
            </a:r>
            <a:r>
              <a:rPr lang="en-US" dirty="0"/>
              <a:t>:</a:t>
            </a:r>
          </a:p>
          <a:p>
            <a:pPr>
              <a:buFontTx/>
              <a:buChar char="-"/>
              <a:defRPr/>
            </a:pPr>
            <a:r>
              <a:rPr lang="en-US" dirty="0"/>
              <a:t>Enhanced Source element </a:t>
            </a:r>
          </a:p>
          <a:p>
            <a:pPr>
              <a:buFontTx/>
              <a:buChar char="-"/>
              <a:defRPr/>
            </a:pPr>
            <a:r>
              <a:rPr lang="en-US" dirty="0"/>
              <a:t>Import/export of Species element data </a:t>
            </a:r>
          </a:p>
          <a:p>
            <a:pPr>
              <a:buFontTx/>
              <a:buChar char="-"/>
              <a:defRPr/>
            </a:pPr>
            <a:r>
              <a:rPr lang="en-US" dirty="0"/>
              <a:t>Cell-net Generator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Fuji:</a:t>
            </a:r>
          </a:p>
          <a:p>
            <a:pPr>
              <a:defRPr/>
            </a:pPr>
            <a:r>
              <a:rPr lang="en-US" dirty="0"/>
              <a:t>-New Time History result features, such as ability to display a user-selected statistic </a:t>
            </a:r>
          </a:p>
          <a:p>
            <a:pPr>
              <a:defRPr/>
            </a:pPr>
            <a:r>
              <a:rPr lang="en-US" dirty="0"/>
              <a:t>-Time History Result export and new formats</a:t>
            </a:r>
          </a:p>
          <a:p>
            <a:pPr>
              <a:defRPr/>
            </a:pPr>
            <a:r>
              <a:rPr lang="en-US" dirty="0"/>
              <a:t>-Performance improvements</a:t>
            </a:r>
          </a:p>
          <a:p>
            <a:pPr>
              <a:defRPr/>
            </a:pPr>
            <a:r>
              <a:rPr lang="en-US" dirty="0"/>
              <a:t>-improvements on Stock elements</a:t>
            </a:r>
          </a:p>
          <a:p>
            <a:pPr>
              <a:defRPr/>
            </a:pPr>
            <a:r>
              <a:rPr lang="en-US" dirty="0"/>
              <a:t>-ability to temporarily disable generation of time history results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Glacier:</a:t>
            </a:r>
          </a:p>
          <a:p>
            <a:pPr>
              <a:buFontTx/>
              <a:buChar char="-"/>
              <a:defRPr/>
            </a:pPr>
            <a:r>
              <a:rPr lang="en-US" dirty="0"/>
              <a:t>5 new elements: 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Allocator:		allocates an incoming signal based on specified set of demands and priorities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Splitter:		splits an incoming signal based on specified set of fractions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History Generator:		generates stochastic time series given some statistical inputs (e.g., growth rate, volatility)</a:t>
            </a:r>
          </a:p>
          <a:p>
            <a:pPr lvl="1">
              <a:buFontTx/>
              <a:buChar char="-"/>
              <a:defRPr/>
            </a:pPr>
            <a:r>
              <a:rPr lang="en-US" dirty="0" err="1"/>
              <a:t>SubModel</a:t>
            </a:r>
            <a:r>
              <a:rPr lang="en-US" dirty="0"/>
              <a:t>:		uses an entire GoldSim model as a function in another GoldSim model; </a:t>
            </a:r>
            <a:r>
              <a:rPr lang="en-US" dirty="0" err="1"/>
              <a:t>submodel</a:t>
            </a:r>
            <a:r>
              <a:rPr lang="en-US" dirty="0"/>
              <a:t> can be a static, deterministic model, dynamic, MC model or an 	optimization		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Interrupt:		used for debugging and user warnings; triggered by a condition or event; when triggered, the model can be pauses to display a message, log a message or stop the realization or simulation.</a:t>
            </a:r>
          </a:p>
          <a:p>
            <a:pPr lvl="1">
              <a:buFontTx/>
              <a:buChar char="-"/>
              <a:defRPr/>
            </a:pPr>
            <a:endParaRPr lang="en-US" dirty="0"/>
          </a:p>
          <a:p>
            <a:pPr lvl="1">
              <a:buFontTx/>
              <a:buChar char="-"/>
              <a:defRPr/>
            </a:pPr>
            <a:endParaRPr lang="en-US" dirty="0"/>
          </a:p>
          <a:p>
            <a:pPr>
              <a:buFontTx/>
              <a:buChar char="-"/>
              <a:defRPr/>
            </a:pPr>
            <a:r>
              <a:rPr lang="en-US" dirty="0"/>
              <a:t>New Financial Module: 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includes 5 elements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accounts with interest, deposits and withdrawals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computes the NPV and IRR of a series of cash flows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investments with purchases and sales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different types of financial options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claims against an insurance policy</a:t>
            </a:r>
          </a:p>
          <a:p>
            <a:pPr lvl="1">
              <a:buFontTx/>
              <a:buChar char="-"/>
              <a:defRPr/>
            </a:pPr>
            <a:endParaRPr lang="en-US" dirty="0"/>
          </a:p>
          <a:p>
            <a:pPr>
              <a:buFontTx/>
              <a:buChar char="-"/>
              <a:defRPr/>
            </a:pPr>
            <a:r>
              <a:rPr lang="en-US" dirty="0"/>
              <a:t>New Array functions to dynamically extract vectors from matrices or scalar items from vectors or matrices; </a:t>
            </a:r>
            <a:r>
              <a:rPr lang="en-US" dirty="0" err="1"/>
              <a:t>GetRow</a:t>
            </a:r>
            <a:r>
              <a:rPr lang="en-US" dirty="0"/>
              <a:t>(), </a:t>
            </a:r>
            <a:r>
              <a:rPr lang="en-US" dirty="0" err="1"/>
              <a:t>GetCol</a:t>
            </a:r>
            <a:r>
              <a:rPr lang="en-US" dirty="0"/>
              <a:t>(), </a:t>
            </a:r>
            <a:r>
              <a:rPr lang="en-US" dirty="0" err="1"/>
              <a:t>GetItem</a:t>
            </a:r>
            <a:r>
              <a:rPr lang="en-US" dirty="0"/>
              <a:t>()</a:t>
            </a:r>
          </a:p>
          <a:p>
            <a:pPr>
              <a:buFontTx/>
              <a:buChar char="-"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Hood:</a:t>
            </a:r>
          </a:p>
          <a:p>
            <a:pPr>
              <a:defRPr/>
            </a:pPr>
            <a:r>
              <a:rPr lang="en-US" dirty="0"/>
              <a:t>-New Time Series element with recording and playback functions</a:t>
            </a:r>
          </a:p>
          <a:p>
            <a:pPr>
              <a:defRPr/>
            </a:pPr>
            <a:r>
              <a:rPr lang="en-US" dirty="0"/>
              <a:t>-Ability to save results in </a:t>
            </a:r>
            <a:r>
              <a:rPr lang="en-US" dirty="0" err="1"/>
              <a:t>Submodels</a:t>
            </a:r>
            <a:endParaRPr lang="en-US" dirty="0"/>
          </a:p>
          <a:p>
            <a:pPr>
              <a:defRPr/>
            </a:pPr>
            <a:r>
              <a:rPr lang="en-US" dirty="0"/>
              <a:t>-Ability to ‘push’ table and time series definitions into </a:t>
            </a:r>
            <a:r>
              <a:rPr lang="en-US" dirty="0" err="1"/>
              <a:t>Submodels</a:t>
            </a:r>
            <a:endParaRPr lang="en-US" dirty="0"/>
          </a:p>
          <a:p>
            <a:pPr>
              <a:defRPr/>
            </a:pPr>
            <a:r>
              <a:rPr lang="en-US" dirty="0"/>
              <a:t>-Updated External and External Pathway elements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11268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13D74F-001C-4E8C-9FBC-F2E4ED09B4D6}" type="datetime1">
              <a:rPr lang="en-US" altLang="en-US" sz="1200" smtClean="0"/>
              <a:pPr/>
              <a:t>9/6/2024</a:t>
            </a:fld>
            <a:endParaRPr lang="en-US" altLang="en-US" sz="120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9169436-0D4D-4963-B5FB-EFE5C1B1710C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143104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19138" y="1163638"/>
            <a:ext cx="5581650" cy="31400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en-US" dirty="0" err="1"/>
              <a:t>Eiger</a:t>
            </a:r>
            <a:r>
              <a:rPr lang="en-US" dirty="0"/>
              <a:t>:</a:t>
            </a:r>
          </a:p>
          <a:p>
            <a:pPr>
              <a:buFontTx/>
              <a:buChar char="-"/>
              <a:defRPr/>
            </a:pPr>
            <a:r>
              <a:rPr lang="en-US" dirty="0"/>
              <a:t>Enhanced Source element </a:t>
            </a:r>
          </a:p>
          <a:p>
            <a:pPr>
              <a:buFontTx/>
              <a:buChar char="-"/>
              <a:defRPr/>
            </a:pPr>
            <a:r>
              <a:rPr lang="en-US" dirty="0"/>
              <a:t>Import/export of Species element data </a:t>
            </a:r>
          </a:p>
          <a:p>
            <a:pPr>
              <a:buFontTx/>
              <a:buChar char="-"/>
              <a:defRPr/>
            </a:pPr>
            <a:r>
              <a:rPr lang="en-US" dirty="0"/>
              <a:t>Cell-net Generator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Fuji:</a:t>
            </a:r>
          </a:p>
          <a:p>
            <a:pPr>
              <a:defRPr/>
            </a:pPr>
            <a:r>
              <a:rPr lang="en-US" dirty="0"/>
              <a:t>-New Time History result features, such as ability to display a user-selected statistic </a:t>
            </a:r>
          </a:p>
          <a:p>
            <a:pPr>
              <a:defRPr/>
            </a:pPr>
            <a:r>
              <a:rPr lang="en-US" dirty="0"/>
              <a:t>-Time History Result export and new formats</a:t>
            </a:r>
          </a:p>
          <a:p>
            <a:pPr>
              <a:defRPr/>
            </a:pPr>
            <a:r>
              <a:rPr lang="en-US" dirty="0"/>
              <a:t>-Performance improvements</a:t>
            </a:r>
          </a:p>
          <a:p>
            <a:pPr>
              <a:defRPr/>
            </a:pPr>
            <a:r>
              <a:rPr lang="en-US" dirty="0"/>
              <a:t>-improvements on Stock elements</a:t>
            </a:r>
          </a:p>
          <a:p>
            <a:pPr>
              <a:defRPr/>
            </a:pPr>
            <a:r>
              <a:rPr lang="en-US" dirty="0"/>
              <a:t>-ability to temporarily disable generation of time history results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Glacier:</a:t>
            </a:r>
          </a:p>
          <a:p>
            <a:pPr>
              <a:buFontTx/>
              <a:buChar char="-"/>
              <a:defRPr/>
            </a:pPr>
            <a:r>
              <a:rPr lang="en-US" dirty="0"/>
              <a:t>5 new elements: 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Allocator:		allocates an incoming signal based on specified set of demands and priorities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Splitter:		splits an incoming signal based on specified set of fractions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History Generator:		generates stochastic time series given some statistical inputs (e.g., growth rate, volatility)</a:t>
            </a:r>
          </a:p>
          <a:p>
            <a:pPr lvl="1">
              <a:buFontTx/>
              <a:buChar char="-"/>
              <a:defRPr/>
            </a:pPr>
            <a:r>
              <a:rPr lang="en-US" dirty="0" err="1"/>
              <a:t>SubModel</a:t>
            </a:r>
            <a:r>
              <a:rPr lang="en-US" dirty="0"/>
              <a:t>:		uses an entire GoldSim model as a function in another GoldSim model; </a:t>
            </a:r>
            <a:r>
              <a:rPr lang="en-US" dirty="0" err="1"/>
              <a:t>submodel</a:t>
            </a:r>
            <a:r>
              <a:rPr lang="en-US" dirty="0"/>
              <a:t> can be a static, deterministic model, dynamic, MC model or an 	optimization		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Interrupt:		used for debugging and user warnings; triggered by a condition or event; when triggered, the model can be pauses to display a message, log a message or stop the realization or simulation.</a:t>
            </a:r>
          </a:p>
          <a:p>
            <a:pPr lvl="1">
              <a:buFontTx/>
              <a:buChar char="-"/>
              <a:defRPr/>
            </a:pPr>
            <a:endParaRPr lang="en-US" dirty="0"/>
          </a:p>
          <a:p>
            <a:pPr lvl="1">
              <a:buFontTx/>
              <a:buChar char="-"/>
              <a:defRPr/>
            </a:pPr>
            <a:endParaRPr lang="en-US" dirty="0"/>
          </a:p>
          <a:p>
            <a:pPr>
              <a:buFontTx/>
              <a:buChar char="-"/>
              <a:defRPr/>
            </a:pPr>
            <a:r>
              <a:rPr lang="en-US" dirty="0"/>
              <a:t>New Financial Module: 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includes 5 elements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accounts with interest, deposits and withdrawals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computes the NPV and IRR of a series of cash flows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investments with purchases and sales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different types of financial options</a:t>
            </a:r>
          </a:p>
          <a:p>
            <a:pPr lvl="1">
              <a:buFontTx/>
              <a:buChar char="-"/>
              <a:defRPr/>
            </a:pPr>
            <a:r>
              <a:rPr lang="en-US" dirty="0"/>
              <a:t>simulates claims against an insurance policy</a:t>
            </a:r>
          </a:p>
          <a:p>
            <a:pPr lvl="1">
              <a:buFontTx/>
              <a:buChar char="-"/>
              <a:defRPr/>
            </a:pPr>
            <a:endParaRPr lang="en-US" dirty="0"/>
          </a:p>
          <a:p>
            <a:pPr>
              <a:buFontTx/>
              <a:buChar char="-"/>
              <a:defRPr/>
            </a:pPr>
            <a:r>
              <a:rPr lang="en-US" dirty="0"/>
              <a:t>New Array functions to dynamically extract vectors from matrices or scalar items from vectors or matrices; </a:t>
            </a:r>
            <a:r>
              <a:rPr lang="en-US" dirty="0" err="1"/>
              <a:t>GetRow</a:t>
            </a:r>
            <a:r>
              <a:rPr lang="en-US" dirty="0"/>
              <a:t>(), </a:t>
            </a:r>
            <a:r>
              <a:rPr lang="en-US" dirty="0" err="1"/>
              <a:t>GetCol</a:t>
            </a:r>
            <a:r>
              <a:rPr lang="en-US" dirty="0"/>
              <a:t>(), </a:t>
            </a:r>
            <a:r>
              <a:rPr lang="en-US" dirty="0" err="1"/>
              <a:t>GetItem</a:t>
            </a:r>
            <a:r>
              <a:rPr lang="en-US" dirty="0"/>
              <a:t>()</a:t>
            </a:r>
          </a:p>
          <a:p>
            <a:pPr>
              <a:buFontTx/>
              <a:buChar char="-"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Hood:</a:t>
            </a:r>
          </a:p>
          <a:p>
            <a:pPr>
              <a:defRPr/>
            </a:pPr>
            <a:r>
              <a:rPr lang="en-US" dirty="0"/>
              <a:t>-New Time Series element with recording and playback functions</a:t>
            </a:r>
          </a:p>
          <a:p>
            <a:pPr>
              <a:defRPr/>
            </a:pPr>
            <a:r>
              <a:rPr lang="en-US" dirty="0"/>
              <a:t>-Ability to save results in </a:t>
            </a:r>
            <a:r>
              <a:rPr lang="en-US" dirty="0" err="1"/>
              <a:t>Submodels</a:t>
            </a:r>
            <a:endParaRPr lang="en-US" dirty="0"/>
          </a:p>
          <a:p>
            <a:pPr>
              <a:defRPr/>
            </a:pPr>
            <a:r>
              <a:rPr lang="en-US" dirty="0"/>
              <a:t>-Ability to ‘push’ table and time series definitions into </a:t>
            </a:r>
            <a:r>
              <a:rPr lang="en-US" dirty="0" err="1"/>
              <a:t>Submodels</a:t>
            </a:r>
            <a:endParaRPr lang="en-US" dirty="0"/>
          </a:p>
          <a:p>
            <a:pPr>
              <a:defRPr/>
            </a:pPr>
            <a:r>
              <a:rPr lang="en-US" dirty="0"/>
              <a:t>-Updated External and External Pathway elements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11268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13D74F-001C-4E8C-9FBC-F2E4ED09B4D6}" type="datetime1">
              <a:rPr lang="en-US" altLang="en-US" sz="1200" smtClean="0"/>
              <a:pPr/>
              <a:t>9/6/2024</a:t>
            </a:fld>
            <a:endParaRPr lang="en-US" altLang="en-US" sz="120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9169436-0D4D-4963-B5FB-EFE5C1B1710C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822118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8B1DF-00C9-9FC0-6E45-AAC6B78D44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64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5B0793-3BF0-E14D-BB90-43EF19044AA1}"/>
              </a:ext>
            </a:extLst>
          </p:cNvPr>
          <p:cNvSpPr/>
          <p:nvPr/>
        </p:nvSpPr>
        <p:spPr>
          <a:xfrm>
            <a:off x="0" y="690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524" y="4453812"/>
            <a:ext cx="12188952" cy="2404188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>
                <a:cs typeface="Arial" charset="0"/>
              </a:rPr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6176D9-9DE5-4AC3-A5DD-5686A4C8590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99DA44-42CB-54DB-6CB9-B7C25D18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F66B20-61AE-E570-76B1-944F6714B5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89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F6176D9-9DE5-4AC3-A5DD-5686A4C859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26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>
                <a:cs typeface="Arial" charset="0"/>
              </a:rPr>
              <a:t>© GoldSim Technology Group LLC,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76D9-9DE5-4AC3-A5DD-5686A4C859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260965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>
                <a:cs typeface="Arial" charset="0"/>
              </a:rPr>
              <a:t>© GoldSim Technology Group LLC,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76D9-9DE5-4AC3-A5DD-5686A4C859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264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>
                <a:cs typeface="Arial" charset="0"/>
              </a:rPr>
              <a:t>© GoldSim Technology Group LLC,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76D9-9DE5-4AC3-A5DD-5686A4C859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38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5A134E-23F4-6D97-FD74-8E3CC7E4E3C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1587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2460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cs typeface="Arial" charset="0"/>
              </a:rPr>
              <a:t>© GoldSim Technology Group LLC, 2024</a:t>
            </a:r>
            <a:endParaRPr lang="en-US" cap="none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0F6176D9-9DE5-4AC3-A5DD-5686A4C8590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079EEF-E3A2-E5B9-194D-CF614A8A1BE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51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</p:sldLayoutIdLst>
  <p:transition>
    <p:wipe dir="r"/>
  </p:transition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Aptos ExtraBold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image" Target="../media/image34.png"/><Relationship Id="rId21" Type="http://schemas.openxmlformats.org/officeDocument/2006/relationships/image" Target="../media/image52.jpg"/><Relationship Id="rId7" Type="http://schemas.openxmlformats.org/officeDocument/2006/relationships/image" Target="../media/image38.jpe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19" Type="http://schemas.openxmlformats.org/officeDocument/2006/relationships/image" Target="../media/image50.png"/><Relationship Id="rId4" Type="http://schemas.openxmlformats.org/officeDocument/2006/relationships/image" Target="../media/image35.png"/><Relationship Id="rId9" Type="http://schemas.openxmlformats.org/officeDocument/2006/relationships/image" Target="../media/image40.wmf"/><Relationship Id="rId1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4.jpeg"/><Relationship Id="rId4" Type="http://schemas.openxmlformats.org/officeDocument/2006/relationships/image" Target="../media/image6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jpeg"/><Relationship Id="rId11" Type="http://schemas.openxmlformats.org/officeDocument/2006/relationships/image" Target="../media/image77.jpg"/><Relationship Id="rId5" Type="http://schemas.openxmlformats.org/officeDocument/2006/relationships/image" Target="../media/image71.jpeg"/><Relationship Id="rId10" Type="http://schemas.openxmlformats.org/officeDocument/2006/relationships/image" Target="../media/image76.jp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g"/><Relationship Id="rId13" Type="http://schemas.openxmlformats.org/officeDocument/2006/relationships/image" Target="../media/image89.jpg"/><Relationship Id="rId3" Type="http://schemas.openxmlformats.org/officeDocument/2006/relationships/image" Target="../media/image79.jpg"/><Relationship Id="rId7" Type="http://schemas.openxmlformats.org/officeDocument/2006/relationships/image" Target="../media/image83.jpg"/><Relationship Id="rId12" Type="http://schemas.openxmlformats.org/officeDocument/2006/relationships/image" Target="../media/image88.jpg"/><Relationship Id="rId17" Type="http://schemas.openxmlformats.org/officeDocument/2006/relationships/image" Target="../media/image93.JPG"/><Relationship Id="rId2" Type="http://schemas.openxmlformats.org/officeDocument/2006/relationships/image" Target="../media/image78.jpeg"/><Relationship Id="rId16" Type="http://schemas.openxmlformats.org/officeDocument/2006/relationships/image" Target="../media/image92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jpg"/><Relationship Id="rId11" Type="http://schemas.openxmlformats.org/officeDocument/2006/relationships/image" Target="../media/image87.jpg"/><Relationship Id="rId5" Type="http://schemas.openxmlformats.org/officeDocument/2006/relationships/image" Target="../media/image81.jpg"/><Relationship Id="rId15" Type="http://schemas.openxmlformats.org/officeDocument/2006/relationships/image" Target="../media/image91.jpg"/><Relationship Id="rId10" Type="http://schemas.openxmlformats.org/officeDocument/2006/relationships/image" Target="../media/image86.jpg"/><Relationship Id="rId4" Type="http://schemas.openxmlformats.org/officeDocument/2006/relationships/image" Target="../media/image80.jpg"/><Relationship Id="rId9" Type="http://schemas.openxmlformats.org/officeDocument/2006/relationships/image" Target="../media/image85.jpg"/><Relationship Id="rId14" Type="http://schemas.openxmlformats.org/officeDocument/2006/relationships/image" Target="../media/image9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10582" y="1779640"/>
            <a:ext cx="83034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ptos ExtraBold" panose="020B0004020202020204" pitchFamily="34" charset="0"/>
              </a:rPr>
              <a:t>2024 GoldSim </a:t>
            </a:r>
            <a:r>
              <a:rPr lang="en-US" sz="4400">
                <a:solidFill>
                  <a:schemeClr val="bg1"/>
                </a:solidFill>
                <a:latin typeface="Aptos ExtraBold" panose="020B0004020202020204" pitchFamily="34" charset="0"/>
              </a:rPr>
              <a:t>User Conference</a:t>
            </a:r>
            <a:endParaRPr lang="en-US" sz="4400" dirty="0">
              <a:solidFill>
                <a:schemeClr val="bg1"/>
              </a:solidFill>
              <a:latin typeface="Aptos ExtraBold" panose="020B00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7823" y="5706632"/>
            <a:ext cx="43181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Bell Harbor International Conference Center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Seattle, WA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September 11, 2024</a:t>
            </a:r>
          </a:p>
        </p:txBody>
      </p:sp>
    </p:spTree>
    <p:extLst>
      <p:ext uri="{BB962C8B-B14F-4D97-AF65-F5344CB8AC3E}">
        <p14:creationId xmlns:p14="http://schemas.microsoft.com/office/powerpoint/2010/main" val="346933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Use of GoldSim Rapidly Grows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2A6CE05-A55D-FCB7-4E6D-2FD909673BC5}"/>
              </a:ext>
            </a:extLst>
          </p:cNvPr>
          <p:cNvSpPr txBox="1">
            <a:spLocks noChangeArrowheads="1"/>
          </p:cNvSpPr>
          <p:nvPr/>
        </p:nvSpPr>
        <p:spPr>
          <a:xfrm>
            <a:off x="318655" y="1585469"/>
            <a:ext cx="10126503" cy="494002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Continued use in radioactive waste management.</a:t>
            </a:r>
          </a:p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Early adopters include Golder offices in UK and Hungary, the Yucca Mountain Project, Japanese and Spanish governments, </a:t>
            </a:r>
            <a:r>
              <a:rPr lang="en-US" altLang="en-US" sz="2400" dirty="0" err="1">
                <a:solidFill>
                  <a:schemeClr val="tx1"/>
                </a:solidFill>
                <a:latin typeface="Aptos" panose="020B0004020202020204" pitchFamily="34" charset="0"/>
              </a:rPr>
              <a:t>Wismut</a:t>
            </a: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, and Neptune (Paul Black and John Tauxe).</a:t>
            </a:r>
          </a:p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First mining applications in the Golder Denver office (Dave Hoekstra).</a:t>
            </a:r>
          </a:p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First User Conference was scheduled for September 12-14, 2001.</a:t>
            </a:r>
          </a:p>
          <a:p>
            <a:pPr marL="566928" lvl="3" indent="0">
              <a:buNone/>
            </a:pPr>
            <a:endParaRPr lang="en-US" altLang="en-US" sz="2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2"/>
            <a:endParaRPr lang="en-US" altLang="en-US" sz="28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A539C6-DB83-9CFB-0944-46352D8A8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780" y="4095171"/>
            <a:ext cx="3181083" cy="222465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68B64-F3F8-87DB-92C2-6D45BD7F8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99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GoldSim Spins Out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2A6CE05-A55D-FCB7-4E6D-2FD909673BC5}"/>
              </a:ext>
            </a:extLst>
          </p:cNvPr>
          <p:cNvSpPr txBox="1">
            <a:spLocks noChangeArrowheads="1"/>
          </p:cNvSpPr>
          <p:nvPr/>
        </p:nvSpPr>
        <p:spPr>
          <a:xfrm>
            <a:off x="297873" y="1509270"/>
            <a:ext cx="10091867" cy="472332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Became clear that it would be difficult to grow a software business within a consulting firm.</a:t>
            </a:r>
          </a:p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Began discussions with Golder management to buy the IP and form a new company, culminating in the GoldSim Technology Group.</a:t>
            </a:r>
          </a:p>
          <a:p>
            <a:pPr marL="566928" lvl="3" indent="0">
              <a:buNone/>
            </a:pPr>
            <a:endParaRPr lang="en-US" altLang="en-US" sz="2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2"/>
            <a:endParaRPr lang="en-US" altLang="en-US" sz="28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422CCC-B1EF-0628-9074-5C09C852CD14}"/>
              </a:ext>
            </a:extLst>
          </p:cNvPr>
          <p:cNvGrpSpPr/>
          <p:nvPr/>
        </p:nvGrpSpPr>
        <p:grpSpPr>
          <a:xfrm>
            <a:off x="1769381" y="3039951"/>
            <a:ext cx="4041368" cy="3642279"/>
            <a:chOff x="2395470" y="2741589"/>
            <a:chExt cx="4041368" cy="3642279"/>
          </a:xfrm>
        </p:grpSpPr>
        <p:pic>
          <p:nvPicPr>
            <p:cNvPr id="5" name="Picture 4" descr="A group of men sitting at a table&#10;&#10;Description automatically generated">
              <a:extLst>
                <a:ext uri="{FF2B5EF4-FFF2-40B4-BE49-F238E27FC236}">
                  <a16:creationId xmlns:a16="http://schemas.microsoft.com/office/drawing/2014/main" id="{7458833D-7079-44E2-4458-4F0B024DED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5470" y="2741589"/>
              <a:ext cx="4041368" cy="303102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23C4ED9-2D1E-D987-C5FD-2300FB3ED845}"/>
                </a:ext>
              </a:extLst>
            </p:cNvPr>
            <p:cNvSpPr txBox="1"/>
            <p:nvPr/>
          </p:nvSpPr>
          <p:spPr>
            <a:xfrm>
              <a:off x="2942823" y="5737537"/>
              <a:ext cx="3361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Ian signing agreement with Steve Thompson (Golder President)</a:t>
              </a:r>
            </a:p>
          </p:txBody>
        </p:sp>
      </p:grpSp>
      <p:pic>
        <p:nvPicPr>
          <p:cNvPr id="10" name="Picture 9" descr="A cake with text on it&#10;&#10;Description automatically generated">
            <a:extLst>
              <a:ext uri="{FF2B5EF4-FFF2-40B4-BE49-F238E27FC236}">
                <a16:creationId xmlns:a16="http://schemas.microsoft.com/office/drawing/2014/main" id="{9A692EDC-0211-C365-3829-0D3A3300B5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285" y="3667357"/>
            <a:ext cx="2439681" cy="18288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34568303-199D-6AAE-DDF5-7E01BCBEFF03}"/>
              </a:ext>
            </a:extLst>
          </p:cNvPr>
          <p:cNvGrpSpPr/>
          <p:nvPr/>
        </p:nvGrpSpPr>
        <p:grpSpPr>
          <a:xfrm>
            <a:off x="3416260" y="3044002"/>
            <a:ext cx="4333573" cy="3601927"/>
            <a:chOff x="2055101" y="2704564"/>
            <a:chExt cx="4333573" cy="3601927"/>
          </a:xfrm>
        </p:grpSpPr>
        <p:pic>
          <p:nvPicPr>
            <p:cNvPr id="14" name="Picture 13" descr="A group of men holding glasses of alcohol&#10;&#10;Description automatically generated">
              <a:extLst>
                <a:ext uri="{FF2B5EF4-FFF2-40B4-BE49-F238E27FC236}">
                  <a16:creationId xmlns:a16="http://schemas.microsoft.com/office/drawing/2014/main" id="{8B02B338-26DB-885D-B696-AAEC4AE9F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5101" y="2704564"/>
              <a:ext cx="4333573" cy="327142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66CCAE5-A631-FAE2-18C8-DC6A1DAF3089}"/>
                </a:ext>
              </a:extLst>
            </p:cNvPr>
            <p:cNvSpPr txBox="1"/>
            <p:nvPr/>
          </p:nvSpPr>
          <p:spPr>
            <a:xfrm>
              <a:off x="2801155" y="5937159"/>
              <a:ext cx="23769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Soon after spinning out</a:t>
              </a:r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38DA9-FA6A-FE9C-A14A-5E7ACBDD9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90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456AB-50E2-6659-F35C-A6C93DDBE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Some Early GoldSim Applications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798BC7-B1EF-BDFA-15DC-1126EB5E9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27F059F8-7E39-88B8-FFED-70A3DC04F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681" y="1222658"/>
            <a:ext cx="6294476" cy="488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C2EA84D-D865-B40A-DD86-38FA08D15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151" y="1441067"/>
            <a:ext cx="5884765" cy="441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F865A75E-6399-095A-A630-88D69C6BE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621" y="1594264"/>
            <a:ext cx="5974519" cy="459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9FDF49CA-642F-1803-1F9E-EC7A618C7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210" y="1511257"/>
            <a:ext cx="6444070" cy="4832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D0BA1951-4B1A-C9B0-F21D-AE0B2DA6C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792" y="1502608"/>
            <a:ext cx="5747931" cy="4809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nts">
            <a:extLst>
              <a:ext uri="{FF2B5EF4-FFF2-40B4-BE49-F238E27FC236}">
                <a16:creationId xmlns:a16="http://schemas.microsoft.com/office/drawing/2014/main" id="{C4BCB130-597E-7D00-F81D-B252E2255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03" y="1456200"/>
            <a:ext cx="5636301" cy="495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F72B1586-88CD-6565-FEF1-5E617E8A5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669" y="1288700"/>
            <a:ext cx="6330271" cy="4328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BEEE47AD-EE98-8A8E-3455-B7B457E7A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379" y="1314001"/>
            <a:ext cx="6475141" cy="482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1D61E4C9-D21E-9901-B1BE-C97A05A8C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65" y="1491206"/>
            <a:ext cx="5386737" cy="466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3B1ADCB5-8FC5-D1F7-597C-BAA78C0CA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250" y="1195220"/>
            <a:ext cx="4985653" cy="469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id="{0B7CF4D8-BF0D-6CAC-412F-BB7E06103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01" y="1207286"/>
            <a:ext cx="6914274" cy="498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BF9FF38D-8186-B569-C11E-BB62632F4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295" y="1205970"/>
            <a:ext cx="6511152" cy="4691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>
            <a:extLst>
              <a:ext uri="{FF2B5EF4-FFF2-40B4-BE49-F238E27FC236}">
                <a16:creationId xmlns:a16="http://schemas.microsoft.com/office/drawing/2014/main" id="{CF6A39F6-4D46-5DB0-09FE-0B949E60F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035" y="1233115"/>
            <a:ext cx="6804888" cy="4129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85FFB81F-48F2-E9DE-09B9-2476C3C53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928" y="1660215"/>
            <a:ext cx="6703973" cy="437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6B21A997-C738-D3B6-F2F3-9BC863E62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736" y="1385234"/>
            <a:ext cx="4209865" cy="4911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112FE35D-E2CF-2229-65DA-98BF5F702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463" y="1482505"/>
            <a:ext cx="6610765" cy="4945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>
            <a:extLst>
              <a:ext uri="{FF2B5EF4-FFF2-40B4-BE49-F238E27FC236}">
                <a16:creationId xmlns:a16="http://schemas.microsoft.com/office/drawing/2014/main" id="{2AF2C6E6-2E89-6D72-31F1-567B03AC9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779" y="1748311"/>
            <a:ext cx="6045648" cy="453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3E59DC1E-7E10-B2D0-50AE-04584979F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543" y="1611364"/>
            <a:ext cx="6240088" cy="4680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">
            <a:extLst>
              <a:ext uri="{FF2B5EF4-FFF2-40B4-BE49-F238E27FC236}">
                <a16:creationId xmlns:a16="http://schemas.microsoft.com/office/drawing/2014/main" id="{6F2146EF-AC88-B595-BCD1-85643999AF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955" y="1193552"/>
            <a:ext cx="5324378" cy="506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B0DE5487-7279-84A3-9C71-2E179582AAD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068" y="1282707"/>
            <a:ext cx="6420003" cy="499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4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91339" y="83128"/>
            <a:ext cx="75438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GoldSim Versions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4381500" y="1146664"/>
            <a:ext cx="2351088" cy="2238375"/>
            <a:chOff x="2858281" y="1075644"/>
            <a:chExt cx="2350727" cy="2239483"/>
          </a:xfrm>
        </p:grpSpPr>
        <p:pic>
          <p:nvPicPr>
            <p:cNvPr id="10271" name="Picture 48" descr="Glacier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4796" y="1075644"/>
              <a:ext cx="1954212" cy="14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3" name="Straight Connector 52"/>
            <p:cNvCxnSpPr/>
            <p:nvPr/>
          </p:nvCxnSpPr>
          <p:spPr bwMode="auto">
            <a:xfrm flipH="1">
              <a:off x="4024915" y="2538456"/>
              <a:ext cx="3175" cy="75920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0273" name="TextBox 55"/>
            <p:cNvSpPr txBox="1">
              <a:spLocks noChangeArrowheads="1"/>
            </p:cNvSpPr>
            <p:nvPr/>
          </p:nvSpPr>
          <p:spPr bwMode="auto">
            <a:xfrm>
              <a:off x="2858281" y="2576463"/>
              <a:ext cx="114460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Glacier Peak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3,213 m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9.5</a:t>
              </a: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8301039" y="1099039"/>
            <a:ext cx="2193925" cy="2290763"/>
            <a:chOff x="6776585" y="1028700"/>
            <a:chExt cx="2193925" cy="2290536"/>
          </a:xfrm>
        </p:grpSpPr>
        <p:pic>
          <p:nvPicPr>
            <p:cNvPr id="10268" name="Picture 50" descr="Ida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6585" y="1028700"/>
              <a:ext cx="2193925" cy="14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9" name="TextBox 56"/>
            <p:cNvSpPr txBox="1">
              <a:spLocks noChangeArrowheads="1"/>
            </p:cNvSpPr>
            <p:nvPr/>
          </p:nvSpPr>
          <p:spPr bwMode="auto">
            <a:xfrm>
              <a:off x="7465897" y="2529852"/>
              <a:ext cx="96928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Ida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2,456 m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10.0</a:t>
              </a:r>
            </a:p>
          </p:txBody>
        </p:sp>
        <p:cxnSp>
          <p:nvCxnSpPr>
            <p:cNvPr id="58" name="Straight Connector 57"/>
            <p:cNvCxnSpPr/>
            <p:nvPr/>
          </p:nvCxnSpPr>
          <p:spPr bwMode="auto">
            <a:xfrm rot="5400000">
              <a:off x="8422862" y="2912876"/>
              <a:ext cx="811133" cy="1587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6396191-6C24-88CB-350D-324D6EE6AB0F}"/>
              </a:ext>
            </a:extLst>
          </p:cNvPr>
          <p:cNvGrpSpPr/>
          <p:nvPr/>
        </p:nvGrpSpPr>
        <p:grpSpPr>
          <a:xfrm>
            <a:off x="1476375" y="3318363"/>
            <a:ext cx="9061450" cy="465138"/>
            <a:chOff x="-47625" y="3318363"/>
            <a:chExt cx="9061450" cy="465138"/>
          </a:xfrm>
        </p:grpSpPr>
        <p:cxnSp>
          <p:nvCxnSpPr>
            <p:cNvPr id="15" name="Straight Connector 14"/>
            <p:cNvCxnSpPr/>
            <p:nvPr/>
          </p:nvCxnSpPr>
          <p:spPr bwMode="auto">
            <a:xfrm rot="5400000">
              <a:off x="119857" y="3374719"/>
              <a:ext cx="114300" cy="158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 rot="5400000">
              <a:off x="2218532" y="3377894"/>
              <a:ext cx="114300" cy="158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 rot="5400000">
              <a:off x="4342607" y="3385832"/>
              <a:ext cx="114300" cy="158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 rot="5400000">
              <a:off x="6444457" y="3384244"/>
              <a:ext cx="114300" cy="158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 rot="5400000">
              <a:off x="8533607" y="3384244"/>
              <a:ext cx="114300" cy="158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 bwMode="auto">
            <a:xfrm>
              <a:off x="163513" y="3370751"/>
              <a:ext cx="8850312" cy="3175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0244" name="TextBox 9"/>
            <p:cNvSpPr txBox="1">
              <a:spLocks noChangeArrowheads="1"/>
            </p:cNvSpPr>
            <p:nvPr/>
          </p:nvSpPr>
          <p:spPr bwMode="auto">
            <a:xfrm>
              <a:off x="-47625" y="3445363"/>
              <a:ext cx="59531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600" b="1" dirty="0">
                  <a:solidFill>
                    <a:srgbClr val="00B050"/>
                  </a:solidFill>
                  <a:latin typeface="Times New Roman" panose="02020603050405020304" pitchFamily="18" charset="0"/>
                </a:rPr>
                <a:t>2005</a:t>
              </a:r>
            </a:p>
          </p:txBody>
        </p:sp>
        <p:sp>
          <p:nvSpPr>
            <p:cNvPr id="10245" name="TextBox 10"/>
            <p:cNvSpPr txBox="1">
              <a:spLocks noChangeArrowheads="1"/>
            </p:cNvSpPr>
            <p:nvPr/>
          </p:nvSpPr>
          <p:spPr bwMode="auto">
            <a:xfrm>
              <a:off x="2025650" y="3445363"/>
              <a:ext cx="59531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600" b="1" dirty="0">
                  <a:solidFill>
                    <a:srgbClr val="00B050"/>
                  </a:solidFill>
                  <a:latin typeface="Times New Roman" panose="02020603050405020304" pitchFamily="18" charset="0"/>
                </a:rPr>
                <a:t>2006</a:t>
              </a:r>
            </a:p>
          </p:txBody>
        </p:sp>
        <p:sp>
          <p:nvSpPr>
            <p:cNvPr id="10246" name="TextBox 11"/>
            <p:cNvSpPr txBox="1">
              <a:spLocks noChangeArrowheads="1"/>
            </p:cNvSpPr>
            <p:nvPr/>
          </p:nvSpPr>
          <p:spPr bwMode="auto">
            <a:xfrm>
              <a:off x="4173538" y="3386626"/>
              <a:ext cx="595312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600" b="1" dirty="0">
                  <a:solidFill>
                    <a:srgbClr val="00B050"/>
                  </a:solidFill>
                  <a:latin typeface="Times New Roman" panose="02020603050405020304" pitchFamily="18" charset="0"/>
                </a:rPr>
                <a:t>2007</a:t>
              </a:r>
            </a:p>
          </p:txBody>
        </p:sp>
        <p:sp>
          <p:nvSpPr>
            <p:cNvPr id="10247" name="TextBox 12"/>
            <p:cNvSpPr txBox="1">
              <a:spLocks noChangeArrowheads="1"/>
            </p:cNvSpPr>
            <p:nvPr/>
          </p:nvSpPr>
          <p:spPr bwMode="auto">
            <a:xfrm>
              <a:off x="6284913" y="3421551"/>
              <a:ext cx="595312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600" b="1" dirty="0">
                  <a:solidFill>
                    <a:srgbClr val="00B050"/>
                  </a:solidFill>
                  <a:latin typeface="Times New Roman" panose="02020603050405020304" pitchFamily="18" charset="0"/>
                </a:rPr>
                <a:t>2008</a:t>
              </a:r>
            </a:p>
          </p:txBody>
        </p:sp>
        <p:sp>
          <p:nvSpPr>
            <p:cNvPr id="10255" name="TextBox 12"/>
            <p:cNvSpPr txBox="1">
              <a:spLocks noChangeArrowheads="1"/>
            </p:cNvSpPr>
            <p:nvPr/>
          </p:nvSpPr>
          <p:spPr bwMode="auto">
            <a:xfrm>
              <a:off x="8367713" y="3421551"/>
              <a:ext cx="595312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600" b="1">
                  <a:solidFill>
                    <a:srgbClr val="00B050"/>
                  </a:solidFill>
                  <a:latin typeface="Times New Roman" panose="02020603050405020304" pitchFamily="18" charset="0"/>
                </a:rPr>
                <a:t>2009</a:t>
              </a: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426076" y="3370751"/>
            <a:ext cx="2233613" cy="3001962"/>
            <a:chOff x="3902069" y="3300188"/>
            <a:chExt cx="2233613" cy="3002187"/>
          </a:xfrm>
        </p:grpSpPr>
        <p:pic>
          <p:nvPicPr>
            <p:cNvPr id="10265" name="Picture 49" descr="Hood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6" t="5740" r="4059" b="14374"/>
            <a:stretch>
              <a:fillRect/>
            </a:stretch>
          </p:blipFill>
          <p:spPr bwMode="auto">
            <a:xfrm>
              <a:off x="3902069" y="4102100"/>
              <a:ext cx="2233613" cy="14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6" name="TextBox 53"/>
            <p:cNvSpPr txBox="1">
              <a:spLocks noChangeArrowheads="1"/>
            </p:cNvSpPr>
            <p:nvPr/>
          </p:nvSpPr>
          <p:spPr bwMode="auto">
            <a:xfrm>
              <a:off x="4347705" y="5564188"/>
              <a:ext cx="1538287" cy="73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Hood 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3,429 m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9.6</a:t>
              </a:r>
            </a:p>
          </p:txBody>
        </p:sp>
        <p:cxnSp>
          <p:nvCxnSpPr>
            <p:cNvPr id="61" name="Straight Connector 60"/>
            <p:cNvCxnSpPr/>
            <p:nvPr/>
          </p:nvCxnSpPr>
          <p:spPr bwMode="auto">
            <a:xfrm rot="5400000">
              <a:off x="4556090" y="3705030"/>
              <a:ext cx="811273" cy="1587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2547939" y="3362813"/>
            <a:ext cx="1951037" cy="3009900"/>
            <a:chOff x="1023938" y="3291792"/>
            <a:chExt cx="1951037" cy="3010583"/>
          </a:xfrm>
        </p:grpSpPr>
        <p:cxnSp>
          <p:nvCxnSpPr>
            <p:cNvPr id="60" name="Straight Connector 59"/>
            <p:cNvCxnSpPr/>
            <p:nvPr/>
          </p:nvCxnSpPr>
          <p:spPr bwMode="auto">
            <a:xfrm rot="5400000">
              <a:off x="2163670" y="3696697"/>
              <a:ext cx="811397" cy="1588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0263" name="TextBox 62"/>
            <p:cNvSpPr txBox="1">
              <a:spLocks noChangeArrowheads="1"/>
            </p:cNvSpPr>
            <p:nvPr/>
          </p:nvSpPr>
          <p:spPr bwMode="auto">
            <a:xfrm>
              <a:off x="1230313" y="5564188"/>
              <a:ext cx="1538287" cy="73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Fuji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3,776 m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9.2</a:t>
              </a:r>
            </a:p>
          </p:txBody>
        </p:sp>
        <p:pic>
          <p:nvPicPr>
            <p:cNvPr id="10264" name="Picture 63" descr="Fuji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938" y="4102100"/>
              <a:ext cx="1951037" cy="14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1699237" y="801199"/>
            <a:ext cx="1862137" cy="2589212"/>
            <a:chOff x="164297" y="718641"/>
            <a:chExt cx="1860580" cy="2589709"/>
          </a:xfrm>
        </p:grpSpPr>
        <p:sp>
          <p:nvSpPr>
            <p:cNvPr id="10259" name="TextBox 61"/>
            <p:cNvSpPr txBox="1">
              <a:spLocks noChangeArrowheads="1"/>
            </p:cNvSpPr>
            <p:nvPr/>
          </p:nvSpPr>
          <p:spPr bwMode="auto">
            <a:xfrm>
              <a:off x="164297" y="2510948"/>
              <a:ext cx="114460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Daly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1.80 m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9.0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 rot="5400000">
              <a:off x="801521" y="2901873"/>
              <a:ext cx="811368" cy="1587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10261" name="Picture 4" descr="http://famousdude.com/images/john-daly-09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106" y="718641"/>
              <a:ext cx="1495771" cy="1788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A529BFC-AE87-51A4-450C-E9A7BEC8AB0D}"/>
              </a:ext>
            </a:extLst>
          </p:cNvPr>
          <p:cNvSpPr txBox="1"/>
          <p:nvPr/>
        </p:nvSpPr>
        <p:spPr>
          <a:xfrm>
            <a:off x="391153" y="1122456"/>
            <a:ext cx="91407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Aptos" panose="020B0004020202020204" pitchFamily="34" charset="0"/>
              </a:rPr>
              <a:t>GoldSim was initially released as GoldSim 6.0 (Last version of RIP was 5.2).</a:t>
            </a:r>
            <a:br>
              <a:rPr lang="en-US" sz="2400" dirty="0">
                <a:latin typeface="Aptos" panose="020B0004020202020204" pitchFamily="34" charset="0"/>
              </a:rPr>
            </a:br>
            <a:endParaRPr lang="en-US" sz="2400" dirty="0">
              <a:latin typeface="Aptos" panose="020B0004020202020204" pitchFamily="34" charset="0"/>
            </a:endParaRP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Aptos" panose="020B0004020202020204" pitchFamily="34" charset="0"/>
              </a:rPr>
              <a:t>Very large number of changes over first 4 years.  Things settled down starting with version 9.0.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E2C824-09D5-98A2-4C60-AAB083AE2812}"/>
              </a:ext>
            </a:extLst>
          </p:cNvPr>
          <p:cNvSpPr txBox="1"/>
          <p:nvPr/>
        </p:nvSpPr>
        <p:spPr>
          <a:xfrm>
            <a:off x="1856704" y="5774028"/>
            <a:ext cx="1380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Enhancements to CT Module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98B513-D965-D9F8-4FAE-F7EADE394626}"/>
              </a:ext>
            </a:extLst>
          </p:cNvPr>
          <p:cNvSpPr txBox="1"/>
          <p:nvPr/>
        </p:nvSpPr>
        <p:spPr>
          <a:xfrm>
            <a:off x="5577923" y="2609750"/>
            <a:ext cx="212930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Splitter, Allocator, History Generator, Interrupt, </a:t>
            </a:r>
            <a:r>
              <a:rPr lang="en-US" sz="1100" b="1" kern="100" dirty="0" err="1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SubModel</a:t>
            </a:r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Financial Module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7FDD07-85D1-FAA1-F11D-06F5C1464966}"/>
              </a:ext>
            </a:extLst>
          </p:cNvPr>
          <p:cNvSpPr txBox="1"/>
          <p:nvPr/>
        </p:nvSpPr>
        <p:spPr>
          <a:xfrm>
            <a:off x="7242218" y="5673144"/>
            <a:ext cx="212930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New Time Series, </a:t>
            </a:r>
            <a:r>
              <a:rPr lang="en-US" sz="1100" b="1" kern="100" dirty="0" err="1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SubModel</a:t>
            </a:r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improvements, Calendar-based timesteps. </a:t>
            </a:r>
            <a:r>
              <a:rPr lang="en-US" sz="1100" b="1" kern="100" dirty="0">
                <a:solidFill>
                  <a:schemeClr val="accent2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Yucca Mountain Application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C0F4FF-C674-A3D8-9ECC-1B6AFF0E903E}"/>
              </a:ext>
            </a:extLst>
          </p:cNvPr>
          <p:cNvSpPr txBox="1"/>
          <p:nvPr/>
        </p:nvSpPr>
        <p:spPr>
          <a:xfrm>
            <a:off x="7063990" y="2671276"/>
            <a:ext cx="212930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Large number of user interface changes, enhancements to CT, DB, DP and </a:t>
            </a:r>
            <a:r>
              <a:rPr lang="en-US" sz="1100" b="1" kern="100" dirty="0" err="1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RL</a:t>
            </a:r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Modules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173AE2-AC4C-573C-FD30-10F6744AB354}"/>
              </a:ext>
            </a:extLst>
          </p:cNvPr>
          <p:cNvSpPr txBox="1"/>
          <p:nvPr/>
        </p:nvSpPr>
        <p:spPr>
          <a:xfrm>
            <a:off x="2756193" y="2578141"/>
            <a:ext cx="233107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Optimization, advanced timestepping features,</a:t>
            </a:r>
            <a:b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Previous Value, New Lookup Table, Random Choice</a:t>
            </a:r>
          </a:p>
          <a:p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8AADFB2-CF5F-C733-F233-9FC9AB8E7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53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/>
          <p:cNvCxnSpPr/>
          <p:nvPr/>
        </p:nvCxnSpPr>
        <p:spPr bwMode="auto">
          <a:xfrm>
            <a:off x="1600201" y="3300414"/>
            <a:ext cx="8969375" cy="793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292" name="TextBox 9"/>
          <p:cNvSpPr txBox="1">
            <a:spLocks noChangeArrowheads="1"/>
          </p:cNvSpPr>
          <p:nvPr/>
        </p:nvSpPr>
        <p:spPr bwMode="auto">
          <a:xfrm>
            <a:off x="1541463" y="3375025"/>
            <a:ext cx="595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>
                <a:solidFill>
                  <a:srgbClr val="00B050"/>
                </a:solidFill>
                <a:latin typeface="Times New Roman" panose="02020603050405020304" pitchFamily="18" charset="0"/>
              </a:rPr>
              <a:t>2010</a:t>
            </a:r>
          </a:p>
        </p:txBody>
      </p:sp>
      <p:sp>
        <p:nvSpPr>
          <p:cNvPr id="12293" name="TextBox 10"/>
          <p:cNvSpPr txBox="1">
            <a:spLocks noChangeArrowheads="1"/>
          </p:cNvSpPr>
          <p:nvPr/>
        </p:nvSpPr>
        <p:spPr bwMode="auto">
          <a:xfrm>
            <a:off x="4354513" y="3375025"/>
            <a:ext cx="595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>
                <a:solidFill>
                  <a:srgbClr val="00B050"/>
                </a:solidFill>
                <a:latin typeface="Times New Roman" panose="02020603050405020304" pitchFamily="18" charset="0"/>
              </a:rPr>
              <a:t>2012</a:t>
            </a:r>
          </a:p>
        </p:txBody>
      </p:sp>
      <p:sp>
        <p:nvSpPr>
          <p:cNvPr id="12294" name="TextBox 11"/>
          <p:cNvSpPr txBox="1">
            <a:spLocks noChangeArrowheads="1"/>
          </p:cNvSpPr>
          <p:nvPr/>
        </p:nvSpPr>
        <p:spPr bwMode="auto">
          <a:xfrm>
            <a:off x="7188201" y="3359150"/>
            <a:ext cx="595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>
                <a:solidFill>
                  <a:srgbClr val="00B050"/>
                </a:solidFill>
                <a:latin typeface="Times New Roman" panose="02020603050405020304" pitchFamily="18" charset="0"/>
              </a:rPr>
              <a:t>2014</a:t>
            </a:r>
          </a:p>
        </p:txBody>
      </p:sp>
      <p:sp>
        <p:nvSpPr>
          <p:cNvPr id="12295" name="TextBox 12"/>
          <p:cNvSpPr txBox="1">
            <a:spLocks noChangeArrowheads="1"/>
          </p:cNvSpPr>
          <p:nvPr/>
        </p:nvSpPr>
        <p:spPr bwMode="auto">
          <a:xfrm>
            <a:off x="10039351" y="3351214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>
                <a:solidFill>
                  <a:srgbClr val="00B050"/>
                </a:solidFill>
                <a:latin typeface="Times New Roman" panose="02020603050405020304" pitchFamily="18" charset="0"/>
              </a:rPr>
              <a:t>2016</a:t>
            </a:r>
          </a:p>
        </p:txBody>
      </p:sp>
      <p:cxnSp>
        <p:nvCxnSpPr>
          <p:cNvPr id="15" name="Straight Connector 14"/>
          <p:cNvCxnSpPr/>
          <p:nvPr/>
        </p:nvCxnSpPr>
        <p:spPr bwMode="auto">
          <a:xfrm rot="5400000">
            <a:off x="1785144" y="3304381"/>
            <a:ext cx="1143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rot="5400000">
            <a:off x="4591844" y="3296444"/>
            <a:ext cx="1143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 rot="5400000">
            <a:off x="7423944" y="3304381"/>
            <a:ext cx="1143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 flipH="1">
            <a:off x="13855700" y="6403975"/>
            <a:ext cx="1588" cy="1222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625600" y="1077914"/>
            <a:ext cx="1951038" cy="2230437"/>
            <a:chOff x="101600" y="1077913"/>
            <a:chExt cx="1951038" cy="2230437"/>
          </a:xfrm>
        </p:grpSpPr>
        <p:sp>
          <p:nvSpPr>
            <p:cNvPr id="12318" name="TextBox 42"/>
            <p:cNvSpPr txBox="1">
              <a:spLocks noChangeArrowheads="1"/>
            </p:cNvSpPr>
            <p:nvPr/>
          </p:nvSpPr>
          <p:spPr bwMode="auto">
            <a:xfrm>
              <a:off x="663575" y="2538413"/>
              <a:ext cx="1363663" cy="73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Jade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3,952 m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10.1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 rot="5400000">
              <a:off x="301626" y="2901950"/>
              <a:ext cx="811212" cy="1587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12320" name="Picture 38" descr="Jade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00" y="1077913"/>
              <a:ext cx="1951038" cy="14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2" name="Straight Connector 41"/>
          <p:cNvCxnSpPr/>
          <p:nvPr/>
        </p:nvCxnSpPr>
        <p:spPr bwMode="auto">
          <a:xfrm rot="5400000">
            <a:off x="10265569" y="3293269"/>
            <a:ext cx="1143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418138" y="1090614"/>
            <a:ext cx="2203450" cy="2217737"/>
            <a:chOff x="3894138" y="1090613"/>
            <a:chExt cx="2203450" cy="2217737"/>
          </a:xfrm>
        </p:grpSpPr>
        <p:sp>
          <p:nvSpPr>
            <p:cNvPr id="12315" name="TextBox 55"/>
            <p:cNvSpPr txBox="1">
              <a:spLocks noChangeArrowheads="1"/>
            </p:cNvSpPr>
            <p:nvPr/>
          </p:nvSpPr>
          <p:spPr bwMode="auto">
            <a:xfrm>
              <a:off x="3894138" y="2487613"/>
              <a:ext cx="1363662" cy="73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Lambo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$4.5M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11.0</a:t>
              </a:r>
            </a:p>
          </p:txBody>
        </p:sp>
        <p:cxnSp>
          <p:nvCxnSpPr>
            <p:cNvPr id="60" name="Straight Connector 59"/>
            <p:cNvCxnSpPr/>
            <p:nvPr/>
          </p:nvCxnSpPr>
          <p:spPr bwMode="auto">
            <a:xfrm rot="5400000">
              <a:off x="4778376" y="2901950"/>
              <a:ext cx="811212" cy="1587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12317" name="Picture 2" descr="http://2016lamborghini.com/wp-content/uploads/2015/03/new-Lamborghini-Veneno-blue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3863" y="1090613"/>
              <a:ext cx="1863725" cy="139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7392988" y="3300414"/>
            <a:ext cx="2011362" cy="2979737"/>
            <a:chOff x="5868988" y="3300413"/>
            <a:chExt cx="2011362" cy="2979103"/>
          </a:xfrm>
        </p:grpSpPr>
        <p:sp>
          <p:nvSpPr>
            <p:cNvPr id="12312" name="TextBox 24"/>
            <p:cNvSpPr txBox="1">
              <a:spLocks noChangeArrowheads="1"/>
            </p:cNvSpPr>
            <p:nvPr/>
          </p:nvSpPr>
          <p:spPr bwMode="auto">
            <a:xfrm>
              <a:off x="6172994" y="5541328"/>
              <a:ext cx="1363662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Mustang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$40,000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11.1</a:t>
              </a:r>
            </a:p>
          </p:txBody>
        </p:sp>
        <p:cxnSp>
          <p:nvCxnSpPr>
            <p:cNvPr id="23" name="Straight Connector 22"/>
            <p:cNvCxnSpPr/>
            <p:nvPr/>
          </p:nvCxnSpPr>
          <p:spPr bwMode="auto">
            <a:xfrm rot="5400000">
              <a:off x="6450099" y="3705139"/>
              <a:ext cx="811039" cy="1588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12314" name="Picture 2" descr="Image result for classic ford musta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988" y="4111625"/>
              <a:ext cx="2011362" cy="150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209800" y="3292475"/>
            <a:ext cx="2470150" cy="2927350"/>
            <a:chOff x="685800" y="3292475"/>
            <a:chExt cx="2470466" cy="2927350"/>
          </a:xfrm>
        </p:grpSpPr>
        <p:sp>
          <p:nvSpPr>
            <p:cNvPr id="12306" name="TextBox 47"/>
            <p:cNvSpPr txBox="1">
              <a:spLocks noChangeArrowheads="1"/>
            </p:cNvSpPr>
            <p:nvPr/>
          </p:nvSpPr>
          <p:spPr bwMode="auto">
            <a:xfrm>
              <a:off x="1151889" y="5481638"/>
              <a:ext cx="1538287" cy="73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K2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latin typeface="Times New Roman" panose="02020603050405020304" pitchFamily="18" charset="0"/>
                </a:rPr>
                <a:t>8,611 m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10.5</a:t>
              </a: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rot="5400000">
              <a:off x="1420958" y="3697288"/>
              <a:ext cx="811213" cy="1588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12308" name="Picture 32" descr="http://www.summitjunkie.co.uk/skin/frontend/default/summitjunkie/images/background/photo_bg_k2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4092001"/>
              <a:ext cx="2470466" cy="1389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57CDF62B-FA9D-5CE8-F20A-45FEE1279844}"/>
              </a:ext>
            </a:extLst>
          </p:cNvPr>
          <p:cNvSpPr txBox="1"/>
          <p:nvPr/>
        </p:nvSpPr>
        <p:spPr>
          <a:xfrm>
            <a:off x="3929666" y="5610807"/>
            <a:ext cx="2129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Script, Aquifer, Performance improvements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454F7C-D15E-3370-16D8-02F56DFA9732}"/>
              </a:ext>
            </a:extLst>
          </p:cNvPr>
          <p:cNvSpPr txBox="1"/>
          <p:nvPr/>
        </p:nvSpPr>
        <p:spPr>
          <a:xfrm>
            <a:off x="3202367" y="2712613"/>
            <a:ext cx="2129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Resources, Time Series enhancements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36D632-6D06-E289-A72C-6F76BED13089}"/>
              </a:ext>
            </a:extLst>
          </p:cNvPr>
          <p:cNvSpPr txBox="1"/>
          <p:nvPr/>
        </p:nvSpPr>
        <p:spPr>
          <a:xfrm>
            <a:off x="6797719" y="2646342"/>
            <a:ext cx="212930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Scenario modeling, Redesigned result display, new Dashboard features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BDAD7A-6015-C37B-34CD-9503E4685A80}"/>
              </a:ext>
            </a:extLst>
          </p:cNvPr>
          <p:cNvSpPr txBox="1"/>
          <p:nvPr/>
        </p:nvSpPr>
        <p:spPr>
          <a:xfrm>
            <a:off x="8746901" y="5722514"/>
            <a:ext cx="2129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Large number of small user interface enhancements</a:t>
            </a:r>
          </a:p>
          <a:p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DA96FD97-DC2D-7E13-D167-1D5325986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45A6E83-0C44-D5DE-3707-D7A8559AC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339" y="83128"/>
            <a:ext cx="75438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GoldSim Versions</a:t>
            </a:r>
          </a:p>
        </p:txBody>
      </p:sp>
    </p:spTree>
    <p:extLst>
      <p:ext uri="{BB962C8B-B14F-4D97-AF65-F5344CB8AC3E}">
        <p14:creationId xmlns:p14="http://schemas.microsoft.com/office/powerpoint/2010/main" val="269057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/>
          <p:cNvCxnSpPr/>
          <p:nvPr/>
        </p:nvCxnSpPr>
        <p:spPr bwMode="auto">
          <a:xfrm>
            <a:off x="1687513" y="3370752"/>
            <a:ext cx="8850312" cy="317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244" name="TextBox 9"/>
          <p:cNvSpPr txBox="1">
            <a:spLocks noChangeArrowheads="1"/>
          </p:cNvSpPr>
          <p:nvPr/>
        </p:nvSpPr>
        <p:spPr bwMode="auto">
          <a:xfrm>
            <a:off x="1476376" y="3445363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2016</a:t>
            </a:r>
          </a:p>
        </p:txBody>
      </p:sp>
      <p:sp>
        <p:nvSpPr>
          <p:cNvPr id="10245" name="TextBox 10"/>
          <p:cNvSpPr txBox="1">
            <a:spLocks noChangeArrowheads="1"/>
          </p:cNvSpPr>
          <p:nvPr/>
        </p:nvSpPr>
        <p:spPr bwMode="auto">
          <a:xfrm>
            <a:off x="3549651" y="3445363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2017</a:t>
            </a:r>
          </a:p>
        </p:txBody>
      </p:sp>
      <p:sp>
        <p:nvSpPr>
          <p:cNvPr id="10246" name="TextBox 11"/>
          <p:cNvSpPr txBox="1">
            <a:spLocks noChangeArrowheads="1"/>
          </p:cNvSpPr>
          <p:nvPr/>
        </p:nvSpPr>
        <p:spPr bwMode="auto">
          <a:xfrm>
            <a:off x="5697539" y="3386626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2018</a:t>
            </a:r>
          </a:p>
        </p:txBody>
      </p:sp>
      <p:sp>
        <p:nvSpPr>
          <p:cNvPr id="10247" name="TextBox 12"/>
          <p:cNvSpPr txBox="1">
            <a:spLocks noChangeArrowheads="1"/>
          </p:cNvSpPr>
          <p:nvPr/>
        </p:nvSpPr>
        <p:spPr bwMode="auto">
          <a:xfrm>
            <a:off x="7808914" y="3421551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2019</a:t>
            </a:r>
          </a:p>
        </p:txBody>
      </p:sp>
      <p:cxnSp>
        <p:nvCxnSpPr>
          <p:cNvPr id="15" name="Straight Connector 14"/>
          <p:cNvCxnSpPr/>
          <p:nvPr/>
        </p:nvCxnSpPr>
        <p:spPr bwMode="auto">
          <a:xfrm rot="5400000">
            <a:off x="1643857" y="3374720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rot="5400000">
            <a:off x="3742532" y="3377895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 rot="5400000">
            <a:off x="5866607" y="3385833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 bwMode="auto">
          <a:xfrm rot="5400000">
            <a:off x="7968457" y="3384245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 bwMode="auto">
          <a:xfrm rot="5400000">
            <a:off x="10057607" y="3384245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255" name="TextBox 12"/>
          <p:cNvSpPr txBox="1">
            <a:spLocks noChangeArrowheads="1"/>
          </p:cNvSpPr>
          <p:nvPr/>
        </p:nvSpPr>
        <p:spPr bwMode="auto">
          <a:xfrm>
            <a:off x="9891714" y="3421551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2020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801819" y="1107342"/>
            <a:ext cx="1776412" cy="2281848"/>
            <a:chOff x="1277819" y="1107342"/>
            <a:chExt cx="1776412" cy="2281848"/>
          </a:xfrm>
        </p:grpSpPr>
        <p:pic>
          <p:nvPicPr>
            <p:cNvPr id="37" name="Picture 10" descr="http://www.biografiasyvidas.com/monografia/newton/fotos/newton_joven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7819" y="1107342"/>
              <a:ext cx="1776412" cy="147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29"/>
            <p:cNvSpPr txBox="1">
              <a:spLocks noChangeArrowheads="1"/>
            </p:cNvSpPr>
            <p:nvPr/>
          </p:nvSpPr>
          <p:spPr bwMode="auto">
            <a:xfrm>
              <a:off x="1325685" y="2612292"/>
              <a:ext cx="136366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Newton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1643-1727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12</a:t>
              </a: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 rot="5400000">
              <a:off x="2319948" y="2982790"/>
              <a:ext cx="811212" cy="1588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5994815" y="3382475"/>
            <a:ext cx="2040183" cy="2896455"/>
            <a:chOff x="4348894" y="3382474"/>
            <a:chExt cx="2040183" cy="2896455"/>
          </a:xfrm>
        </p:grpSpPr>
        <p:sp>
          <p:nvSpPr>
            <p:cNvPr id="10266" name="TextBox 53"/>
            <p:cNvSpPr txBox="1">
              <a:spLocks noChangeArrowheads="1"/>
            </p:cNvSpPr>
            <p:nvPr/>
          </p:nvSpPr>
          <p:spPr bwMode="auto">
            <a:xfrm>
              <a:off x="4746295" y="5540797"/>
              <a:ext cx="1538287" cy="738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Oppenheimer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1904-1967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12.1</a:t>
              </a:r>
            </a:p>
          </p:txBody>
        </p:sp>
        <p:cxnSp>
          <p:nvCxnSpPr>
            <p:cNvPr id="61" name="Straight Connector 60"/>
            <p:cNvCxnSpPr/>
            <p:nvPr/>
          </p:nvCxnSpPr>
          <p:spPr bwMode="auto">
            <a:xfrm rot="5400000">
              <a:off x="5025049" y="3787286"/>
              <a:ext cx="811212" cy="1587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8894" y="4070444"/>
              <a:ext cx="2040183" cy="1508641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3882A2-695B-EFF5-AA02-A8AD42C67C0E}"/>
              </a:ext>
            </a:extLst>
          </p:cNvPr>
          <p:cNvGrpSpPr/>
          <p:nvPr/>
        </p:nvGrpSpPr>
        <p:grpSpPr>
          <a:xfrm>
            <a:off x="8889278" y="1306848"/>
            <a:ext cx="1778722" cy="2094403"/>
            <a:chOff x="7365278" y="1306847"/>
            <a:chExt cx="1778722" cy="2094403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B554067E-C4E5-F132-2C80-DDA5C39EED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5278" y="1306847"/>
              <a:ext cx="1778722" cy="11054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59CC1FB-2E0B-A9C9-FBED-DC79EF16B6A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299688" y="2389031"/>
              <a:ext cx="0" cy="1012219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6C33785-C49C-C850-BD04-AB21CC371E53}"/>
              </a:ext>
            </a:extLst>
          </p:cNvPr>
          <p:cNvSpPr txBox="1"/>
          <p:nvPr/>
        </p:nvSpPr>
        <p:spPr>
          <a:xfrm>
            <a:off x="4455352" y="2715234"/>
            <a:ext cx="2129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Completely updated user interface, Pool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E2C0AD-BB83-DD4A-CA9F-F5738A8F1D99}"/>
              </a:ext>
            </a:extLst>
          </p:cNvPr>
          <p:cNvSpPr txBox="1"/>
          <p:nvPr/>
        </p:nvSpPr>
        <p:spPr>
          <a:xfrm>
            <a:off x="7695419" y="5729833"/>
            <a:ext cx="212930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Large number of small improvements and enhancements</a:t>
            </a:r>
          </a:p>
          <a:p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8887700-D490-12DB-F4AC-FDD777589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36A8D7F-438C-4422-7AD6-C42509E43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339" y="83128"/>
            <a:ext cx="75438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GoldSim Versions</a:t>
            </a:r>
          </a:p>
        </p:txBody>
      </p:sp>
    </p:spTree>
    <p:extLst>
      <p:ext uri="{BB962C8B-B14F-4D97-AF65-F5344CB8AC3E}">
        <p14:creationId xmlns:p14="http://schemas.microsoft.com/office/powerpoint/2010/main" val="44078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/>
          <p:cNvCxnSpPr/>
          <p:nvPr/>
        </p:nvCxnSpPr>
        <p:spPr bwMode="auto">
          <a:xfrm>
            <a:off x="1687513" y="3370752"/>
            <a:ext cx="8850312" cy="317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244" name="TextBox 9"/>
          <p:cNvSpPr txBox="1">
            <a:spLocks noChangeArrowheads="1"/>
          </p:cNvSpPr>
          <p:nvPr/>
        </p:nvSpPr>
        <p:spPr bwMode="auto">
          <a:xfrm>
            <a:off x="1476376" y="3445363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2021</a:t>
            </a:r>
          </a:p>
        </p:txBody>
      </p:sp>
      <p:sp>
        <p:nvSpPr>
          <p:cNvPr id="10245" name="TextBox 10"/>
          <p:cNvSpPr txBox="1">
            <a:spLocks noChangeArrowheads="1"/>
          </p:cNvSpPr>
          <p:nvPr/>
        </p:nvSpPr>
        <p:spPr bwMode="auto">
          <a:xfrm>
            <a:off x="3549651" y="3445363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2022</a:t>
            </a:r>
          </a:p>
        </p:txBody>
      </p:sp>
      <p:sp>
        <p:nvSpPr>
          <p:cNvPr id="10246" name="TextBox 11"/>
          <p:cNvSpPr txBox="1">
            <a:spLocks noChangeArrowheads="1"/>
          </p:cNvSpPr>
          <p:nvPr/>
        </p:nvSpPr>
        <p:spPr bwMode="auto">
          <a:xfrm>
            <a:off x="5697539" y="3386626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2023</a:t>
            </a:r>
          </a:p>
        </p:txBody>
      </p:sp>
      <p:sp>
        <p:nvSpPr>
          <p:cNvPr id="10247" name="TextBox 12"/>
          <p:cNvSpPr txBox="1">
            <a:spLocks noChangeArrowheads="1"/>
          </p:cNvSpPr>
          <p:nvPr/>
        </p:nvSpPr>
        <p:spPr bwMode="auto">
          <a:xfrm>
            <a:off x="7808914" y="3421551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2024</a:t>
            </a:r>
          </a:p>
        </p:txBody>
      </p:sp>
      <p:cxnSp>
        <p:nvCxnSpPr>
          <p:cNvPr id="15" name="Straight Connector 14"/>
          <p:cNvCxnSpPr/>
          <p:nvPr/>
        </p:nvCxnSpPr>
        <p:spPr bwMode="auto">
          <a:xfrm rot="5400000">
            <a:off x="1643857" y="3374720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rot="5400000">
            <a:off x="3742532" y="3377895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 rot="5400000">
            <a:off x="5866607" y="3385833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 bwMode="auto">
          <a:xfrm rot="5400000">
            <a:off x="7968457" y="3384245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 bwMode="auto">
          <a:xfrm rot="5400000">
            <a:off x="10057607" y="3384245"/>
            <a:ext cx="1143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255" name="TextBox 12"/>
          <p:cNvSpPr txBox="1">
            <a:spLocks noChangeArrowheads="1"/>
          </p:cNvSpPr>
          <p:nvPr/>
        </p:nvSpPr>
        <p:spPr bwMode="auto">
          <a:xfrm>
            <a:off x="9891714" y="3421551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sz="2400">
                <a:solidFill>
                  <a:srgbClr val="0C5DA5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§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Char char="–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C5DA5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2025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00A3E9C-D0B9-B60D-E747-FE6D9C9D2E35}"/>
              </a:ext>
            </a:extLst>
          </p:cNvPr>
          <p:cNvGrpSpPr/>
          <p:nvPr/>
        </p:nvGrpSpPr>
        <p:grpSpPr>
          <a:xfrm>
            <a:off x="8279373" y="1255689"/>
            <a:ext cx="2247899" cy="2118577"/>
            <a:chOff x="6755372" y="1255688"/>
            <a:chExt cx="2247899" cy="2118577"/>
          </a:xfrm>
        </p:grpSpPr>
        <p:sp>
          <p:nvSpPr>
            <p:cNvPr id="10266" name="TextBox 53"/>
            <p:cNvSpPr txBox="1">
              <a:spLocks noChangeArrowheads="1"/>
            </p:cNvSpPr>
            <p:nvPr/>
          </p:nvSpPr>
          <p:spPr bwMode="auto">
            <a:xfrm>
              <a:off x="7231487" y="2597975"/>
              <a:ext cx="153828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Quantum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  <p:cxnSp>
          <p:nvCxnSpPr>
            <p:cNvPr id="61" name="Straight Connector 60"/>
            <p:cNvCxnSpPr>
              <a:cxnSpLocks/>
            </p:cNvCxnSpPr>
            <p:nvPr/>
          </p:nvCxnSpPr>
          <p:spPr bwMode="auto">
            <a:xfrm>
              <a:off x="8005215" y="3084493"/>
              <a:ext cx="0" cy="28977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2050" name="Picture 2" descr="Image result for quantum mechanics">
              <a:extLst>
                <a:ext uri="{FF2B5EF4-FFF2-40B4-BE49-F238E27FC236}">
                  <a16:creationId xmlns:a16="http://schemas.microsoft.com/office/drawing/2014/main" id="{3B05CF83-F26F-9ED8-CB13-D0A1E4C2F7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5372" y="1255688"/>
              <a:ext cx="2247899" cy="1365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4568858-401D-DF9C-39F9-F6F979165973}"/>
              </a:ext>
            </a:extLst>
          </p:cNvPr>
          <p:cNvGrpSpPr/>
          <p:nvPr/>
        </p:nvGrpSpPr>
        <p:grpSpPr>
          <a:xfrm>
            <a:off x="2444521" y="3367825"/>
            <a:ext cx="1565260" cy="2988540"/>
            <a:chOff x="920521" y="3367825"/>
            <a:chExt cx="1565260" cy="2988540"/>
          </a:xfrm>
        </p:grpSpPr>
        <p:sp>
          <p:nvSpPr>
            <p:cNvPr id="10269" name="TextBox 56"/>
            <p:cNvSpPr txBox="1">
              <a:spLocks noChangeArrowheads="1"/>
            </p:cNvSpPr>
            <p:nvPr/>
          </p:nvSpPr>
          <p:spPr bwMode="auto">
            <a:xfrm>
              <a:off x="1158509" y="5617628"/>
              <a:ext cx="969282" cy="738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Pascal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1623-1662</a:t>
              </a:r>
            </a:p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14.0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521" y="3923731"/>
              <a:ext cx="1565260" cy="1658602"/>
            </a:xfrm>
            <a:prstGeom prst="rect">
              <a:avLst/>
            </a:prstGeom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9C3BB8D-DA98-BC5A-E3A5-31A51A00551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698860" y="3367825"/>
              <a:ext cx="0" cy="545206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45C0CE2-6C4F-24C8-2563-064FB903CACE}"/>
              </a:ext>
            </a:extLst>
          </p:cNvPr>
          <p:cNvGrpSpPr/>
          <p:nvPr/>
        </p:nvGrpSpPr>
        <p:grpSpPr>
          <a:xfrm>
            <a:off x="4625663" y="2767556"/>
            <a:ext cx="4086896" cy="600271"/>
            <a:chOff x="3101663" y="2767555"/>
            <a:chExt cx="4086896" cy="600271"/>
          </a:xfrm>
        </p:grpSpPr>
        <p:sp>
          <p:nvSpPr>
            <p:cNvPr id="20" name="TextBox 53">
              <a:extLst>
                <a:ext uri="{FF2B5EF4-FFF2-40B4-BE49-F238E27FC236}">
                  <a16:creationId xmlns:a16="http://schemas.microsoft.com/office/drawing/2014/main" id="{14F36BE4-16EA-9841-9901-6E338F24D1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1663" y="2769702"/>
              <a:ext cx="8070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14 R1</a:t>
              </a:r>
            </a:p>
          </p:txBody>
        </p:sp>
        <p:sp>
          <p:nvSpPr>
            <p:cNvPr id="21" name="TextBox 53">
              <a:extLst>
                <a:ext uri="{FF2B5EF4-FFF2-40B4-BE49-F238E27FC236}">
                  <a16:creationId xmlns:a16="http://schemas.microsoft.com/office/drawing/2014/main" id="{61A251C2-6233-6330-66C9-F661309039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9449" y="2767555"/>
              <a:ext cx="8070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14 R2</a:t>
              </a:r>
            </a:p>
          </p:txBody>
        </p:sp>
        <p:sp>
          <p:nvSpPr>
            <p:cNvPr id="22" name="TextBox 53">
              <a:extLst>
                <a:ext uri="{FF2B5EF4-FFF2-40B4-BE49-F238E27FC236}">
                  <a16:creationId xmlns:a16="http://schemas.microsoft.com/office/drawing/2014/main" id="{A66089F7-B03E-64BB-2EE4-3A6F2902C5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81483" y="2771848"/>
              <a:ext cx="8070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sz="2400">
                  <a:solidFill>
                    <a:srgbClr val="0C5DA5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Pct val="10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Pct val="90000"/>
                <a:buFont typeface="Wingdings" panose="05000000000000000000" pitchFamily="2" charset="2"/>
                <a:buChar char="§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Pct val="70000"/>
                <a:buChar char="–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rgbClr val="0C5DA5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14 R3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21495B7-9719-F63F-277E-2133305FEDA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792454" y="3069467"/>
              <a:ext cx="0" cy="28977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F98DF86-0877-DE67-5A52-2B68F451E25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761886" y="3073761"/>
              <a:ext cx="0" cy="28977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A181D82-185C-659C-8662-0706382A3C3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84731" y="3078054"/>
              <a:ext cx="0" cy="28977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E591336-07BC-2E81-7DD4-12D4670E6F21}"/>
              </a:ext>
            </a:extLst>
          </p:cNvPr>
          <p:cNvSpPr txBox="1"/>
          <p:nvPr/>
        </p:nvSpPr>
        <p:spPr>
          <a:xfrm>
            <a:off x="7497417" y="4219773"/>
            <a:ext cx="1855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Why so long?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A16354-4C5A-B835-7113-D2117CEC8B2E}"/>
              </a:ext>
            </a:extLst>
          </p:cNvPr>
          <p:cNvSpPr txBox="1"/>
          <p:nvPr/>
        </p:nvSpPr>
        <p:spPr>
          <a:xfrm>
            <a:off x="4012767" y="5573256"/>
            <a:ext cx="212930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Final Value, Logic Tree, New Dashboard features, large number of other smaller  enhancements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70A25A-4000-F930-9909-EC72DA724AED}"/>
              </a:ext>
            </a:extLst>
          </p:cNvPr>
          <p:cNvSpPr txBox="1"/>
          <p:nvPr/>
        </p:nvSpPr>
        <p:spPr>
          <a:xfrm>
            <a:off x="5983267" y="1379125"/>
            <a:ext cx="219011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kern="100" dirty="0">
                <a:solidFill>
                  <a:srgbClr val="FF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Controller, major performance improvements, large number of other smaller enhancements</a:t>
            </a:r>
          </a:p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DA782B-E1A5-1AA1-D7EC-3E8B84BCE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3722B1A-D912-7612-D716-B5E7E77A3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339" y="83128"/>
            <a:ext cx="75438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GoldSim Versions</a:t>
            </a:r>
          </a:p>
        </p:txBody>
      </p:sp>
    </p:spTree>
    <p:extLst>
      <p:ext uri="{BB962C8B-B14F-4D97-AF65-F5344CB8AC3E}">
        <p14:creationId xmlns:p14="http://schemas.microsoft.com/office/powerpoint/2010/main" val="9308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Where in the world is GoldSim?</a:t>
            </a:r>
          </a:p>
        </p:txBody>
      </p:sp>
      <p:sp>
        <p:nvSpPr>
          <p:cNvPr id="868359" name="Rectangle 7"/>
          <p:cNvSpPr>
            <a:spLocks noGrp="1" noChangeArrowheads="1"/>
          </p:cNvSpPr>
          <p:nvPr>
            <p:ph idx="1"/>
          </p:nvPr>
        </p:nvSpPr>
        <p:spPr>
          <a:xfrm>
            <a:off x="712124" y="1447800"/>
            <a:ext cx="5376442" cy="1348831"/>
          </a:xfrm>
          <a:prstGeom prst="rect">
            <a:avLst/>
          </a:prstGeo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altLang="en-US" dirty="0"/>
              <a:t>Commercial users: &gt; </a:t>
            </a:r>
            <a:r>
              <a:rPr lang="en-US" altLang="en-US" dirty="0">
                <a:solidFill>
                  <a:srgbClr val="FF0000"/>
                </a:solidFill>
              </a:rPr>
              <a:t>600</a:t>
            </a:r>
            <a:r>
              <a:rPr lang="en-US" altLang="en-US" dirty="0"/>
              <a:t> organizations in more than  </a:t>
            </a:r>
            <a:r>
              <a:rPr lang="en-US" altLang="en-US" dirty="0">
                <a:solidFill>
                  <a:srgbClr val="FF0000"/>
                </a:solidFill>
              </a:rPr>
              <a:t>60</a:t>
            </a:r>
            <a:r>
              <a:rPr lang="en-US" altLang="en-US" dirty="0"/>
              <a:t> countries</a:t>
            </a:r>
          </a:p>
          <a:p>
            <a:pPr lvl="1">
              <a:buClr>
                <a:schemeClr val="tx2"/>
              </a:buClr>
            </a:pPr>
            <a:r>
              <a:rPr lang="en-US" altLang="en-US" dirty="0">
                <a:solidFill>
                  <a:srgbClr val="FF0000"/>
                </a:solidFill>
              </a:rPr>
              <a:t>&gt;2000</a:t>
            </a:r>
            <a:r>
              <a:rPr lang="en-US" altLang="en-US" dirty="0"/>
              <a:t> licenses and hence &gt;&gt; 2000 users</a:t>
            </a:r>
          </a:p>
          <a:p>
            <a:pPr lvl="1">
              <a:buClr>
                <a:schemeClr val="tx2"/>
              </a:buClr>
            </a:pPr>
            <a:r>
              <a:rPr lang="en-US" altLang="en-US" dirty="0"/>
              <a:t>Academic users: &gt; </a:t>
            </a:r>
            <a:r>
              <a:rPr lang="en-US" altLang="en-US" dirty="0">
                <a:solidFill>
                  <a:srgbClr val="FF0000"/>
                </a:solidFill>
              </a:rPr>
              <a:t>200</a:t>
            </a:r>
            <a:r>
              <a:rPr lang="en-US" altLang="en-US" dirty="0"/>
              <a:t> organizations in more than </a:t>
            </a:r>
            <a:r>
              <a:rPr lang="en-US" altLang="en-US" dirty="0">
                <a:solidFill>
                  <a:srgbClr val="FF0000"/>
                </a:solidFill>
              </a:rPr>
              <a:t>40</a:t>
            </a:r>
            <a:r>
              <a:rPr lang="en-US" altLang="en-US" dirty="0"/>
              <a:t> countries</a:t>
            </a: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458" y="1420544"/>
            <a:ext cx="4609088" cy="22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6C860CB-7B44-7183-78B2-7AA4DFCCB59B}"/>
              </a:ext>
            </a:extLst>
          </p:cNvPr>
          <p:cNvSpPr txBox="1"/>
          <p:nvPr/>
        </p:nvSpPr>
        <p:spPr>
          <a:xfrm>
            <a:off x="665264" y="3944471"/>
            <a:ext cx="97588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Aptos" panose="020B0004020202020204" pitchFamily="34" charset="0"/>
              </a:rPr>
              <a:t>In 2004, ~70% of applications were in radioactive waste management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Aptos" panose="020B0004020202020204" pitchFamily="34" charset="0"/>
              </a:rPr>
              <a:t>In 2024, &gt;80% of applications are in water resources and mining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Aptos" panose="020B0004020202020204" pitchFamily="34" charset="0"/>
              </a:rPr>
              <a:t>User base increases at a rate of about 2-4% per year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BD76A6-D4F6-94BE-C764-E1B089CDC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04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83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683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456AB-50E2-6659-F35C-A6C93DDBE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GoldSim Team Through the Years</a:t>
            </a:r>
          </a:p>
        </p:txBody>
      </p:sp>
      <p:pic>
        <p:nvPicPr>
          <p:cNvPr id="23" name="Picture 22" descr="A group of men standing together&#10;&#10;Description automatically generated">
            <a:extLst>
              <a:ext uri="{FF2B5EF4-FFF2-40B4-BE49-F238E27FC236}">
                <a16:creationId xmlns:a16="http://schemas.microsoft.com/office/drawing/2014/main" id="{B9C60158-B760-ED7F-E0DF-611CF41223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094" y="1509775"/>
            <a:ext cx="3573838" cy="4467298"/>
          </a:xfrm>
          <a:prstGeom prst="rect">
            <a:avLst/>
          </a:prstGeom>
        </p:spPr>
      </p:pic>
      <p:pic>
        <p:nvPicPr>
          <p:cNvPr id="25" name="Picture 24" descr="A person sitting at a desk&#10;&#10;Description automatically generated">
            <a:extLst>
              <a:ext uri="{FF2B5EF4-FFF2-40B4-BE49-F238E27FC236}">
                <a16:creationId xmlns:a16="http://schemas.microsoft.com/office/drawing/2014/main" id="{BE629093-6CE5-3538-6615-D9F0824BDD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584" y="1657861"/>
            <a:ext cx="6405093" cy="4803820"/>
          </a:xfrm>
          <a:prstGeom prst="rect">
            <a:avLst/>
          </a:prstGeom>
        </p:spPr>
      </p:pic>
      <p:pic>
        <p:nvPicPr>
          <p:cNvPr id="27" name="Picture 26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1E0BB134-20D8-6FA4-2A1C-A6882C5700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214" y="1510827"/>
            <a:ext cx="6842973" cy="5132230"/>
          </a:xfrm>
          <a:prstGeom prst="rect">
            <a:avLst/>
          </a:prstGeom>
        </p:spPr>
      </p:pic>
      <p:pic>
        <p:nvPicPr>
          <p:cNvPr id="29" name="Picture 28" descr="A group of people in clothing&#10;&#10;Description automatically generated">
            <a:extLst>
              <a:ext uri="{FF2B5EF4-FFF2-40B4-BE49-F238E27FC236}">
                <a16:creationId xmlns:a16="http://schemas.microsoft.com/office/drawing/2014/main" id="{8FD0D564-698D-36AB-A83A-A77F4761FD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658" y="1415516"/>
            <a:ext cx="6147227" cy="4610420"/>
          </a:xfrm>
          <a:prstGeom prst="rect">
            <a:avLst/>
          </a:prstGeom>
        </p:spPr>
      </p:pic>
      <p:pic>
        <p:nvPicPr>
          <p:cNvPr id="31" name="Picture 30" descr="A group of men standing in a room&#10;&#10;Description automatically generated">
            <a:extLst>
              <a:ext uri="{FF2B5EF4-FFF2-40B4-BE49-F238E27FC236}">
                <a16:creationId xmlns:a16="http://schemas.microsoft.com/office/drawing/2014/main" id="{A070D200-81DA-848A-09BB-4198A087F2D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188" y="1545855"/>
            <a:ext cx="6602568" cy="4951926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22D65FAB-838D-68DD-AAD6-9CCE73E54A58}"/>
              </a:ext>
            </a:extLst>
          </p:cNvPr>
          <p:cNvGrpSpPr/>
          <p:nvPr/>
        </p:nvGrpSpPr>
        <p:grpSpPr>
          <a:xfrm>
            <a:off x="1153821" y="1589858"/>
            <a:ext cx="9058933" cy="4514044"/>
            <a:chOff x="85067" y="1423115"/>
            <a:chExt cx="9058933" cy="4514044"/>
          </a:xfrm>
        </p:grpSpPr>
        <p:pic>
          <p:nvPicPr>
            <p:cNvPr id="33" name="Picture 32" descr="A person wearing a garment and headphones sitting at a desk&#10;&#10;Description automatically generated">
              <a:extLst>
                <a:ext uri="{FF2B5EF4-FFF2-40B4-BE49-F238E27FC236}">
                  <a16:creationId xmlns:a16="http://schemas.microsoft.com/office/drawing/2014/main" id="{602EF63E-D73F-0CB7-812E-48A9E02D6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054" y="1906073"/>
              <a:ext cx="3726288" cy="2794716"/>
            </a:xfrm>
            <a:prstGeom prst="rect">
              <a:avLst/>
            </a:prstGeom>
          </p:spPr>
        </p:pic>
        <p:pic>
          <p:nvPicPr>
            <p:cNvPr id="35" name="Picture 34" descr="A person in a black cape&#10;&#10;Description automatically generated">
              <a:extLst>
                <a:ext uri="{FF2B5EF4-FFF2-40B4-BE49-F238E27FC236}">
                  <a16:creationId xmlns:a16="http://schemas.microsoft.com/office/drawing/2014/main" id="{2428809E-770F-8A97-D72D-67234A2E8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5518" y="1654934"/>
              <a:ext cx="2408482" cy="4282225"/>
            </a:xfrm>
            <a:prstGeom prst="rect">
              <a:avLst/>
            </a:prstGeom>
          </p:spPr>
        </p:pic>
        <p:pic>
          <p:nvPicPr>
            <p:cNvPr id="37" name="Picture 36" descr="A person in a garment running on a street&#10;&#10;Description automatically generated">
              <a:extLst>
                <a:ext uri="{FF2B5EF4-FFF2-40B4-BE49-F238E27FC236}">
                  <a16:creationId xmlns:a16="http://schemas.microsoft.com/office/drawing/2014/main" id="{C16852D7-755B-B6B6-19FD-0B3FAFD10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67" y="1423115"/>
              <a:ext cx="2535701" cy="4507605"/>
            </a:xfrm>
            <a:prstGeom prst="rect">
              <a:avLst/>
            </a:prstGeom>
          </p:spPr>
        </p:pic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798BC7-B1EF-BDFA-15DC-1126EB5E9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  <p:pic>
        <p:nvPicPr>
          <p:cNvPr id="5" name="Picture 4" descr="A cartoon characters on a fabric&#10;&#10;Description automatically generated">
            <a:extLst>
              <a:ext uri="{FF2B5EF4-FFF2-40B4-BE49-F238E27FC236}">
                <a16:creationId xmlns:a16="http://schemas.microsoft.com/office/drawing/2014/main" id="{4CE5EED2-D566-31C8-9AC8-E2E1F95E19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398" y="1870051"/>
            <a:ext cx="5719702" cy="4289777"/>
          </a:xfrm>
          <a:prstGeom prst="rect">
            <a:avLst/>
          </a:prstGeom>
        </p:spPr>
      </p:pic>
      <p:pic>
        <p:nvPicPr>
          <p:cNvPr id="7" name="Picture 6" descr="A person in a red shirt and tie cutting a plate of meat&#10;&#10;Description automatically generated">
            <a:extLst>
              <a:ext uri="{FF2B5EF4-FFF2-40B4-BE49-F238E27FC236}">
                <a16:creationId xmlns:a16="http://schemas.microsoft.com/office/drawing/2014/main" id="{3E9BF46B-D880-210C-2844-66693C54B00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668" y="1625653"/>
            <a:ext cx="3575237" cy="476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8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19036" y="241372"/>
            <a:ext cx="10515600" cy="1325563"/>
          </a:xfrm>
        </p:spPr>
        <p:txBody>
          <a:bodyPr/>
          <a:lstStyle/>
          <a:p>
            <a:r>
              <a:rPr lang="en-US" altLang="en-US" dirty="0"/>
              <a:t>Our Customers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BDDE2C-182E-9BA8-1092-C565194EA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  <p:pic>
        <p:nvPicPr>
          <p:cNvPr id="4" name="Picture 3" descr="A group of people in a room with laptops&#10;&#10;Description automatically generated">
            <a:extLst>
              <a:ext uri="{FF2B5EF4-FFF2-40B4-BE49-F238E27FC236}">
                <a16:creationId xmlns:a16="http://schemas.microsoft.com/office/drawing/2014/main" id="{FD3567DD-F137-7B01-4F05-F2A7D620D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774" y="1455938"/>
            <a:ext cx="8451541" cy="4753992"/>
          </a:xfrm>
          <a:prstGeom prst="rect">
            <a:avLst/>
          </a:prstGeom>
        </p:spPr>
      </p:pic>
      <p:pic>
        <p:nvPicPr>
          <p:cNvPr id="7" name="Picture 6" descr="A group of men standing in a room&#10;&#10;Description automatically generated">
            <a:extLst>
              <a:ext uri="{FF2B5EF4-FFF2-40B4-BE49-F238E27FC236}">
                <a16:creationId xmlns:a16="http://schemas.microsoft.com/office/drawing/2014/main" id="{5EEE87EB-33CD-AD1F-ACA6-9D7AE7BCB9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957" y="1759403"/>
            <a:ext cx="5938157" cy="4453618"/>
          </a:xfrm>
          <a:prstGeom prst="rect">
            <a:avLst/>
          </a:prstGeom>
        </p:spPr>
      </p:pic>
      <p:pic>
        <p:nvPicPr>
          <p:cNvPr id="9" name="Picture 8" descr="A group of men standing on a boat&#10;&#10;Description automatically generated">
            <a:extLst>
              <a:ext uri="{FF2B5EF4-FFF2-40B4-BE49-F238E27FC236}">
                <a16:creationId xmlns:a16="http://schemas.microsoft.com/office/drawing/2014/main" id="{00BEC661-A81E-30E2-FAA6-F1956DAB90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896" y="1314449"/>
            <a:ext cx="6459711" cy="4844784"/>
          </a:xfrm>
          <a:prstGeom prst="rect">
            <a:avLst/>
          </a:prstGeom>
        </p:spPr>
      </p:pic>
      <p:pic>
        <p:nvPicPr>
          <p:cNvPr id="11" name="Picture 10" descr="A group of people on a boat&#10;&#10;Description automatically generated">
            <a:extLst>
              <a:ext uri="{FF2B5EF4-FFF2-40B4-BE49-F238E27FC236}">
                <a16:creationId xmlns:a16="http://schemas.microsoft.com/office/drawing/2014/main" id="{9D8C6049-FE9D-F5FB-B2C2-9152B9BC8E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839" y="1436913"/>
            <a:ext cx="5991625" cy="4493719"/>
          </a:xfrm>
          <a:prstGeom prst="rect">
            <a:avLst/>
          </a:prstGeom>
        </p:spPr>
      </p:pic>
      <p:pic>
        <p:nvPicPr>
          <p:cNvPr id="13" name="Picture 12" descr="A couple of men smiling at the camera&#10;&#10;Description automatically generated">
            <a:extLst>
              <a:ext uri="{FF2B5EF4-FFF2-40B4-BE49-F238E27FC236}">
                <a16:creationId xmlns:a16="http://schemas.microsoft.com/office/drawing/2014/main" id="{CB5DA0BD-CBB5-AE28-8336-828B4DCEB1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125" y="1608363"/>
            <a:ext cx="5991625" cy="4493719"/>
          </a:xfrm>
          <a:prstGeom prst="rect">
            <a:avLst/>
          </a:prstGeom>
        </p:spPr>
      </p:pic>
      <p:pic>
        <p:nvPicPr>
          <p:cNvPr id="17" name="Picture 16" descr="A group of men standing on a deck&#10;&#10;Description automatically generated">
            <a:extLst>
              <a:ext uri="{FF2B5EF4-FFF2-40B4-BE49-F238E27FC236}">
                <a16:creationId xmlns:a16="http://schemas.microsoft.com/office/drawing/2014/main" id="{7FAE0184-8CE5-3BA9-5EF9-D21731218D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71" y="1559378"/>
            <a:ext cx="6223908" cy="4698441"/>
          </a:xfrm>
          <a:prstGeom prst="rect">
            <a:avLst/>
          </a:prstGeom>
        </p:spPr>
      </p:pic>
      <p:pic>
        <p:nvPicPr>
          <p:cNvPr id="19" name="Picture 18" descr="Men sitting at a table with beer&#10;&#10;Description automatically generated">
            <a:extLst>
              <a:ext uri="{FF2B5EF4-FFF2-40B4-BE49-F238E27FC236}">
                <a16:creationId xmlns:a16="http://schemas.microsoft.com/office/drawing/2014/main" id="{3230E072-F2EF-8F77-DDE3-C9866783B1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737" y="1420587"/>
            <a:ext cx="6381924" cy="4785712"/>
          </a:xfrm>
          <a:prstGeom prst="rect">
            <a:avLst/>
          </a:prstGeom>
        </p:spPr>
      </p:pic>
      <p:pic>
        <p:nvPicPr>
          <p:cNvPr id="21" name="Picture 20" descr="A couple of men sitting at a table&#10;&#10;Description automatically generated">
            <a:extLst>
              <a:ext uri="{FF2B5EF4-FFF2-40B4-BE49-F238E27FC236}">
                <a16:creationId xmlns:a16="http://schemas.microsoft.com/office/drawing/2014/main" id="{D7D0CE55-C9C8-2178-C1E8-21B35CB280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493" y="1535846"/>
            <a:ext cx="6270171" cy="4733365"/>
          </a:xfrm>
          <a:prstGeom prst="rect">
            <a:avLst/>
          </a:prstGeom>
        </p:spPr>
      </p:pic>
      <p:pic>
        <p:nvPicPr>
          <p:cNvPr id="27" name="Picture 26" descr="A group of people walking on a sidewalk&#10;&#10;Description automatically generated">
            <a:extLst>
              <a:ext uri="{FF2B5EF4-FFF2-40B4-BE49-F238E27FC236}">
                <a16:creationId xmlns:a16="http://schemas.microsoft.com/office/drawing/2014/main" id="{FF0CC66C-049C-29DB-2BAB-3C9A46028C0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329" y="1474105"/>
            <a:ext cx="6305161" cy="4759779"/>
          </a:xfrm>
          <a:prstGeom prst="rect">
            <a:avLst/>
          </a:prstGeom>
        </p:spPr>
      </p:pic>
      <p:pic>
        <p:nvPicPr>
          <p:cNvPr id="29" name="Picture 28" descr="A couple of men sitting at a table with a computer&#10;&#10;Description automatically generated">
            <a:extLst>
              <a:ext uri="{FF2B5EF4-FFF2-40B4-BE49-F238E27FC236}">
                <a16:creationId xmlns:a16="http://schemas.microsoft.com/office/drawing/2014/main" id="{4CE72475-B629-D377-FCEF-FC1C0C1A851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457" y="1421492"/>
            <a:ext cx="6444343" cy="4833257"/>
          </a:xfrm>
          <a:prstGeom prst="rect">
            <a:avLst/>
          </a:prstGeom>
        </p:spPr>
      </p:pic>
      <p:pic>
        <p:nvPicPr>
          <p:cNvPr id="31" name="Picture 30" descr="A group of people standing on a boat&#10;&#10;Description automatically generated">
            <a:extLst>
              <a:ext uri="{FF2B5EF4-FFF2-40B4-BE49-F238E27FC236}">
                <a16:creationId xmlns:a16="http://schemas.microsoft.com/office/drawing/2014/main" id="{2941C754-AFD0-4CA7-F230-CB83FEED702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179" y="1481817"/>
            <a:ext cx="6264729" cy="4698547"/>
          </a:xfrm>
          <a:prstGeom prst="rect">
            <a:avLst/>
          </a:prstGeom>
        </p:spPr>
      </p:pic>
      <p:pic>
        <p:nvPicPr>
          <p:cNvPr id="35" name="Picture 34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7414E174-FA75-75F2-CE8D-A33A93EE036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014" y="1182914"/>
            <a:ext cx="6868885" cy="5151664"/>
          </a:xfrm>
          <a:prstGeom prst="rect">
            <a:avLst/>
          </a:prstGeom>
        </p:spPr>
      </p:pic>
      <p:pic>
        <p:nvPicPr>
          <p:cNvPr id="37" name="Picture 36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A5651E36-469B-1896-B44B-10DAF4C914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213" y="1163863"/>
            <a:ext cx="6879773" cy="515983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7497225-4AEF-A1FD-F6AE-715D5AAFEF3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560" y="1322634"/>
            <a:ext cx="6582175" cy="4936632"/>
          </a:xfrm>
          <a:prstGeom prst="rect">
            <a:avLst/>
          </a:prstGeom>
        </p:spPr>
      </p:pic>
      <p:pic>
        <p:nvPicPr>
          <p:cNvPr id="41" name="Picture 40" descr="A group of men standing in front of a white board&#10;&#10;Description automatically generated">
            <a:extLst>
              <a:ext uri="{FF2B5EF4-FFF2-40B4-BE49-F238E27FC236}">
                <a16:creationId xmlns:a16="http://schemas.microsoft.com/office/drawing/2014/main" id="{6E0749B2-F3B0-2F8D-D05A-E2B122B5DE5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605" y="1407886"/>
            <a:ext cx="6579453" cy="4934590"/>
          </a:xfrm>
          <a:prstGeom prst="rect">
            <a:avLst/>
          </a:prstGeom>
        </p:spPr>
      </p:pic>
      <p:pic>
        <p:nvPicPr>
          <p:cNvPr id="43" name="Picture 42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114B3FE5-5094-31BB-8675-2BF2821806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979" y="1250493"/>
            <a:ext cx="6517822" cy="48883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3469AB-A5DA-E6DF-7E94-0A505AF9309B}"/>
              </a:ext>
            </a:extLst>
          </p:cNvPr>
          <p:cNvSpPr txBox="1"/>
          <p:nvPr/>
        </p:nvSpPr>
        <p:spPr>
          <a:xfrm>
            <a:off x="1702613" y="3488055"/>
            <a:ext cx="7712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Clr>
                <a:schemeClr val="accent2"/>
              </a:buClr>
            </a:pPr>
            <a:r>
              <a:rPr lang="en-US" altLang="en-US" sz="3600" dirty="0">
                <a:solidFill>
                  <a:schemeClr val="accent2"/>
                </a:solidFill>
                <a:latin typeface="Aptos Display" panose="020B0004020202020204" pitchFamily="34" charset="0"/>
              </a:rPr>
              <a:t>Thank you for 20 years of your support!</a:t>
            </a:r>
          </a:p>
        </p:txBody>
      </p:sp>
    </p:spTree>
    <p:extLst>
      <p:ext uri="{BB962C8B-B14F-4D97-AF65-F5344CB8AC3E}">
        <p14:creationId xmlns:p14="http://schemas.microsoft.com/office/powerpoint/2010/main" val="394865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Today’s Agenda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05285" y="1825625"/>
            <a:ext cx="10881172" cy="4023632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buClr>
                <a:schemeClr val="accent2"/>
              </a:buClr>
            </a:pPr>
            <a:r>
              <a:rPr lang="en-US" altLang="en-US" dirty="0"/>
              <a:t>GoldSim: Looking Back Over the Last 20+ Years</a:t>
            </a:r>
          </a:p>
          <a:p>
            <a:pPr eaLnBrk="1" hangingPunct="1">
              <a:buClr>
                <a:schemeClr val="accent2"/>
              </a:buClr>
            </a:pPr>
            <a:r>
              <a:rPr lang="en-US" altLang="en-US" dirty="0"/>
              <a:t>Invited Speakers (8)</a:t>
            </a:r>
          </a:p>
          <a:p>
            <a:pPr>
              <a:buClr>
                <a:schemeClr val="accent2"/>
              </a:buClr>
            </a:pPr>
            <a:r>
              <a:rPr lang="en-US" altLang="en-US" dirty="0"/>
              <a:t>Poster Session</a:t>
            </a:r>
          </a:p>
          <a:p>
            <a:pPr lvl="1">
              <a:buClr>
                <a:schemeClr val="tx2"/>
              </a:buClr>
            </a:pPr>
            <a:r>
              <a:rPr lang="en-US" altLang="en-US" sz="2200" dirty="0"/>
              <a:t>Will have two breaks (30 minutes and 45 minutes) to meet with poster presenters</a:t>
            </a:r>
          </a:p>
          <a:p>
            <a:pPr eaLnBrk="1" hangingPunct="1">
              <a:buClr>
                <a:schemeClr val="accent2"/>
              </a:buClr>
            </a:pPr>
            <a:r>
              <a:rPr lang="en-US" altLang="en-US" sz="2400"/>
              <a:t>GoldSim</a:t>
            </a:r>
            <a:r>
              <a:rPr lang="en-US" altLang="en-US" sz="2400" dirty="0"/>
              <a:t>: The Next 20 Years</a:t>
            </a:r>
          </a:p>
          <a:p>
            <a:pPr>
              <a:buClr>
                <a:schemeClr val="accent2"/>
              </a:buClr>
            </a:pPr>
            <a:r>
              <a:rPr lang="en-US" altLang="en-US" sz="2400" dirty="0"/>
              <a:t>Awards and Door Prize, Closing Remarks</a:t>
            </a:r>
            <a:endParaRPr lang="en-US" altLang="en-US" sz="2400" dirty="0">
              <a:solidFill>
                <a:srgbClr val="3366FF"/>
              </a:solidFill>
            </a:endParaRPr>
          </a:p>
          <a:p>
            <a:pPr eaLnBrk="1" hangingPunct="1"/>
            <a:endParaRPr lang="en-US" altLang="en-US" sz="2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DBFA60-39E6-AA87-2757-48074540E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15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19036" y="241372"/>
            <a:ext cx="10515600" cy="1325563"/>
          </a:xfrm>
        </p:spPr>
        <p:txBody>
          <a:bodyPr/>
          <a:lstStyle/>
          <a:p>
            <a:r>
              <a:rPr lang="en-US" altLang="en-US" dirty="0"/>
              <a:t>GoldSim: The Next 20 Years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18468" y="1361026"/>
            <a:ext cx="10554331" cy="5142902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buClr>
                <a:schemeClr val="accent2"/>
              </a:buClr>
            </a:pPr>
            <a:r>
              <a:rPr lang="en-US" altLang="en-US" sz="2800" dirty="0"/>
              <a:t>Jason will discuss the future of GoldSim at the end of the day</a:t>
            </a:r>
          </a:p>
          <a:p>
            <a:pPr lvl="1">
              <a:buClr>
                <a:srgbClr val="FFC000"/>
              </a:buClr>
            </a:pPr>
            <a:r>
              <a:rPr lang="en-US" altLang="en-US" sz="2400" dirty="0"/>
              <a:t>What is in GoldSim 15?</a:t>
            </a:r>
          </a:p>
          <a:p>
            <a:pPr lvl="1">
              <a:buClr>
                <a:srgbClr val="FFC000"/>
              </a:buClr>
            </a:pPr>
            <a:r>
              <a:rPr lang="en-US" altLang="en-US" sz="2400" dirty="0"/>
              <a:t>What are we working on now?</a:t>
            </a:r>
          </a:p>
          <a:p>
            <a:pPr lvl="1">
              <a:buClr>
                <a:srgbClr val="FFC000"/>
              </a:buClr>
            </a:pPr>
            <a:r>
              <a:rPr lang="en-US" altLang="en-US" sz="2400" dirty="0"/>
              <a:t>Discussion: </a:t>
            </a:r>
          </a:p>
          <a:p>
            <a:pPr lvl="2">
              <a:buClr>
                <a:srgbClr val="FFC000"/>
              </a:buClr>
            </a:pPr>
            <a:r>
              <a:rPr lang="en-US" altLang="en-US" sz="2200" dirty="0"/>
              <a:t>What types of applications will GoldSim likely be used for in the next 20 years?</a:t>
            </a:r>
          </a:p>
          <a:p>
            <a:pPr lvl="2">
              <a:buClr>
                <a:srgbClr val="FFC000"/>
              </a:buClr>
            </a:pPr>
            <a:r>
              <a:rPr lang="en-US" altLang="en-US" sz="2200" dirty="0"/>
              <a:t>What kinds of modeling challenges will we be facing?</a:t>
            </a:r>
          </a:p>
          <a:p>
            <a:pPr lvl="2">
              <a:buClr>
                <a:srgbClr val="FFC000"/>
              </a:buClr>
            </a:pPr>
            <a:r>
              <a:rPr lang="en-US" altLang="en-US" sz="2200" dirty="0"/>
              <a:t>How will GoldSim need to evolve to address new applications and challenges?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BDDE2C-182E-9BA8-1092-C565194EA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7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19036" y="241372"/>
            <a:ext cx="10515600" cy="1325563"/>
          </a:xfrm>
        </p:spPr>
        <p:txBody>
          <a:bodyPr/>
          <a:lstStyle/>
          <a:p>
            <a:r>
              <a:rPr lang="en-US" altLang="en-US" dirty="0"/>
              <a:t>Poster Sessions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18468" y="1361026"/>
            <a:ext cx="10554331" cy="5142902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buClr>
                <a:schemeClr val="accent2"/>
              </a:buClr>
            </a:pPr>
            <a:r>
              <a:rPr lang="en-US" altLang="en-US" sz="2800" dirty="0"/>
              <a:t>We will have two poster sessions (30 minutes and 45 minutes) combined with breaks today</a:t>
            </a:r>
          </a:p>
          <a:p>
            <a:pPr eaLnBrk="1" hangingPunct="1">
              <a:buClr>
                <a:schemeClr val="accent2"/>
              </a:buClr>
            </a:pPr>
            <a:r>
              <a:rPr lang="en-US" altLang="en-US" sz="2800" dirty="0"/>
              <a:t>21 posters describing a wide variety of applications</a:t>
            </a:r>
          </a:p>
          <a:p>
            <a:pPr eaLnBrk="1" hangingPunct="1">
              <a:buClr>
                <a:schemeClr val="accent2"/>
              </a:buClr>
            </a:pPr>
            <a:r>
              <a:rPr lang="en-US" altLang="en-US" sz="2800" dirty="0"/>
              <a:t>Take the time to discuss these with the presenters!</a:t>
            </a:r>
          </a:p>
          <a:p>
            <a:pPr eaLnBrk="1" hangingPunct="1">
              <a:buClr>
                <a:schemeClr val="accent2"/>
              </a:buClr>
            </a:pPr>
            <a:r>
              <a:rPr lang="en-US" altLang="en-US" sz="2800" dirty="0"/>
              <a:t>Vote for Best Poster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BDDE2C-182E-9BA8-1092-C565194EA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65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19036" y="241372"/>
            <a:ext cx="10515600" cy="1325563"/>
          </a:xfrm>
        </p:spPr>
        <p:txBody>
          <a:bodyPr/>
          <a:lstStyle/>
          <a:p>
            <a:r>
              <a:rPr lang="en-US" altLang="en-US" dirty="0"/>
              <a:t>Invited Speakers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18468" y="1361026"/>
            <a:ext cx="10554331" cy="514290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eaLnBrk="1" hangingPunct="1">
              <a:buClr>
                <a:schemeClr val="accent2"/>
              </a:buClr>
            </a:pPr>
            <a:r>
              <a:rPr lang="en-US" altLang="en-US" sz="2400" dirty="0"/>
              <a:t>Historic Application Areas</a:t>
            </a:r>
          </a:p>
          <a:p>
            <a:pPr lvl="1">
              <a:buClr>
                <a:schemeClr val="tx2"/>
              </a:buClr>
            </a:pPr>
            <a:r>
              <a:rPr lang="en-US" i="1" dirty="0"/>
              <a:t>Overview of GoldSim-Based Modeling Applications to Support Environmental Decisions at the Hanford Site, Washington, USA</a:t>
            </a:r>
            <a:r>
              <a:rPr lang="en-US" dirty="0"/>
              <a:t>, </a:t>
            </a:r>
            <a:r>
              <a:rPr lang="en-US" dirty="0">
                <a:solidFill>
                  <a:schemeClr val="accent2"/>
                </a:solidFill>
              </a:rPr>
              <a:t>Sunil Mehta (</a:t>
            </a:r>
            <a:r>
              <a:rPr lang="en-US" dirty="0" err="1">
                <a:solidFill>
                  <a:schemeClr val="accent2"/>
                </a:solidFill>
              </a:rPr>
              <a:t>Intera</a:t>
            </a:r>
            <a:r>
              <a:rPr lang="en-US" dirty="0">
                <a:solidFill>
                  <a:schemeClr val="accent2"/>
                </a:solidFill>
              </a:rPr>
              <a:t>)</a:t>
            </a:r>
          </a:p>
          <a:p>
            <a:pPr lvl="1">
              <a:buClr>
                <a:schemeClr val="tx2"/>
              </a:buClr>
            </a:pPr>
            <a:r>
              <a:rPr lang="en-US" i="1" dirty="0"/>
              <a:t>The 20-year Evolution of GoldSim for Water Resource Management: An Australian Perspective</a:t>
            </a:r>
            <a:r>
              <a:rPr lang="en-US" dirty="0"/>
              <a:t>, </a:t>
            </a:r>
            <a:r>
              <a:rPr lang="en-US" dirty="0">
                <a:solidFill>
                  <a:schemeClr val="accent2"/>
                </a:solidFill>
              </a:rPr>
              <a:t>Jan Vermaak (Groundwater Resource Management)</a:t>
            </a:r>
          </a:p>
          <a:p>
            <a:pPr>
              <a:buClr>
                <a:schemeClr val="accent2"/>
              </a:buClr>
            </a:pPr>
            <a:r>
              <a:rPr lang="en-US" altLang="en-US" dirty="0"/>
              <a:t>Advanced GoldSim Topics</a:t>
            </a:r>
          </a:p>
          <a:p>
            <a:pPr lvl="1">
              <a:buClr>
                <a:schemeClr val="tx2"/>
              </a:buClr>
            </a:pPr>
            <a:r>
              <a:rPr lang="en-US" i="1" dirty="0"/>
              <a:t>Model Complexity</a:t>
            </a:r>
            <a:r>
              <a:rPr lang="en-US" dirty="0"/>
              <a:t>, </a:t>
            </a:r>
            <a:r>
              <a:rPr lang="en-US" dirty="0">
                <a:solidFill>
                  <a:schemeClr val="accent2"/>
                </a:solidFill>
              </a:rPr>
              <a:t>David Esh (US Nuclear Regulatory Commission)</a:t>
            </a:r>
          </a:p>
          <a:p>
            <a:pPr lvl="1">
              <a:buClr>
                <a:schemeClr val="tx2"/>
              </a:buClr>
            </a:pPr>
            <a:r>
              <a:rPr lang="en-US" i="1" dirty="0"/>
              <a:t>Using GoldSim in a Decision Analysis Framework</a:t>
            </a:r>
            <a:r>
              <a:rPr lang="en-US" dirty="0"/>
              <a:t>, </a:t>
            </a:r>
            <a:r>
              <a:rPr lang="en-US" dirty="0">
                <a:solidFill>
                  <a:schemeClr val="accent2"/>
                </a:solidFill>
              </a:rPr>
              <a:t>Paul Black (Neptune)</a:t>
            </a:r>
            <a:endParaRPr lang="en-US" altLang="en-US" dirty="0">
              <a:solidFill>
                <a:schemeClr val="accent2"/>
              </a:solidFill>
            </a:endParaRPr>
          </a:p>
          <a:p>
            <a:pPr lvl="1">
              <a:buClr>
                <a:schemeClr val="tx2"/>
              </a:buClr>
            </a:pPr>
            <a:r>
              <a:rPr lang="en-US" i="1" dirty="0"/>
              <a:t>Multiple Cooks in the Kitchen: Lessons Learned from Successful Navigation of  a Multi-Contributor GoldSim Modeling Project</a:t>
            </a:r>
            <a:r>
              <a:rPr lang="en-US" b="1" dirty="0"/>
              <a:t>, </a:t>
            </a:r>
            <a:r>
              <a:rPr lang="en-US" dirty="0">
                <a:solidFill>
                  <a:schemeClr val="accent2"/>
                </a:solidFill>
              </a:rPr>
              <a:t>Paul Haby (</a:t>
            </a:r>
            <a:r>
              <a:rPr lang="en-US" dirty="0" err="1">
                <a:solidFill>
                  <a:schemeClr val="accent2"/>
                </a:solidFill>
              </a:rPr>
              <a:t>WSP</a:t>
            </a:r>
            <a:r>
              <a:rPr lang="en-US" dirty="0">
                <a:solidFill>
                  <a:schemeClr val="accent2"/>
                </a:solidFill>
              </a:rPr>
              <a:t>)</a:t>
            </a:r>
          </a:p>
          <a:p>
            <a:pPr>
              <a:buClr>
                <a:schemeClr val="accent2"/>
              </a:buClr>
            </a:pPr>
            <a:r>
              <a:rPr lang="en-US" altLang="en-US" dirty="0"/>
              <a:t>Key </a:t>
            </a:r>
            <a:r>
              <a:rPr lang="en-US" altLang="en-US"/>
              <a:t>Future Issue: Water </a:t>
            </a:r>
            <a:r>
              <a:rPr lang="en-US" altLang="en-US" dirty="0"/>
              <a:t>Management and Climate Change</a:t>
            </a:r>
          </a:p>
          <a:p>
            <a:pPr lvl="1">
              <a:buClr>
                <a:schemeClr val="tx2"/>
              </a:buClr>
            </a:pPr>
            <a:r>
              <a:rPr lang="en-US" i="1" dirty="0"/>
              <a:t>Supporting Arizona Water Management in an Era of Limits</a:t>
            </a:r>
            <a:r>
              <a:rPr lang="en-US" dirty="0"/>
              <a:t>, </a:t>
            </a:r>
            <a:r>
              <a:rPr lang="en-US" dirty="0">
                <a:solidFill>
                  <a:schemeClr val="accent2"/>
                </a:solidFill>
              </a:rPr>
              <a:t>Ken </a:t>
            </a:r>
            <a:r>
              <a:rPr lang="en-US" dirty="0" err="1">
                <a:solidFill>
                  <a:schemeClr val="accent2"/>
                </a:solidFill>
              </a:rPr>
              <a:t>Seasholes</a:t>
            </a:r>
            <a:r>
              <a:rPr lang="en-US" dirty="0">
                <a:solidFill>
                  <a:schemeClr val="accent2"/>
                </a:solidFill>
              </a:rPr>
              <a:t> (Central Arizona Project)</a:t>
            </a:r>
          </a:p>
          <a:p>
            <a:pPr lvl="1">
              <a:buClr>
                <a:schemeClr val="tx2"/>
              </a:buClr>
            </a:pPr>
            <a:r>
              <a:rPr lang="en-US" i="1" dirty="0"/>
              <a:t>Simulating the Uncertainty of Climate Change in Water Balance Models, </a:t>
            </a:r>
            <a:r>
              <a:rPr lang="en-US" dirty="0">
                <a:solidFill>
                  <a:schemeClr val="accent2"/>
                </a:solidFill>
              </a:rPr>
              <a:t>Dave Hoekstra (SRK)</a:t>
            </a:r>
            <a:endParaRPr lang="en-US" i="1" dirty="0">
              <a:solidFill>
                <a:schemeClr val="accent2"/>
              </a:solidFill>
            </a:endParaRPr>
          </a:p>
          <a:p>
            <a:pPr lvl="1">
              <a:buClr>
                <a:schemeClr val="tx2"/>
              </a:buClr>
            </a:pPr>
            <a:r>
              <a:rPr lang="en-US" i="1" dirty="0"/>
              <a:t>A Climate-Informed Reservoir Operation Model</a:t>
            </a:r>
            <a:r>
              <a:rPr lang="en-US" dirty="0"/>
              <a:t>, </a:t>
            </a:r>
            <a:r>
              <a:rPr lang="en-US" dirty="0">
                <a:solidFill>
                  <a:schemeClr val="accent2"/>
                </a:solidFill>
              </a:rPr>
              <a:t>Anita Johnson (</a:t>
            </a:r>
            <a:r>
              <a:rPr lang="en-US" dirty="0" err="1">
                <a:solidFill>
                  <a:schemeClr val="accent2"/>
                </a:solidFill>
              </a:rPr>
              <a:t>LRE</a:t>
            </a:r>
            <a:r>
              <a:rPr lang="en-US" dirty="0">
                <a:solidFill>
                  <a:schemeClr val="accent2"/>
                </a:solidFill>
              </a:rPr>
              <a:t> Water)</a:t>
            </a:r>
            <a:endParaRPr lang="en-US" altLang="en-US" dirty="0">
              <a:solidFill>
                <a:schemeClr val="accent2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BDDE2C-182E-9BA8-1092-C565194EA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08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907" y="312057"/>
            <a:ext cx="6744607" cy="1823018"/>
          </a:xfrm>
        </p:spPr>
        <p:txBody>
          <a:bodyPr/>
          <a:lstStyle/>
          <a:p>
            <a:pPr algn="ctr"/>
            <a:r>
              <a:rPr lang="en-US" dirty="0"/>
              <a:t>GoldSim: The First 20 Years (A Short History)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BC12A3-74DD-83EE-76D7-577F4C967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cs typeface="Arial" charset="0"/>
              </a:rPr>
              <a:t>© GoldSim Technology Group LLC, 2024</a:t>
            </a:r>
            <a:endParaRPr lang="en-US" cap="none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03C276-ABBD-B966-626D-73F19E5A5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120" y="2538640"/>
            <a:ext cx="3880049" cy="321326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9177B52-4246-6E7A-99B6-28E61948EEF2}"/>
              </a:ext>
            </a:extLst>
          </p:cNvPr>
          <p:cNvSpPr txBox="1">
            <a:spLocks/>
          </p:cNvSpPr>
          <p:nvPr/>
        </p:nvSpPr>
        <p:spPr>
          <a:xfrm>
            <a:off x="2694060" y="311925"/>
            <a:ext cx="6744607" cy="1823018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latin typeface="Aptos ExtraBold" panose="020F05020202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GoldSim: The First </a:t>
            </a:r>
            <a:r>
              <a:rPr lang="en-US" dirty="0">
                <a:solidFill>
                  <a:srgbClr val="FF0000"/>
                </a:solidFill>
              </a:rPr>
              <a:t>37</a:t>
            </a:r>
            <a:r>
              <a:rPr lang="en-US" dirty="0"/>
              <a:t> Years (A Short History)</a:t>
            </a:r>
          </a:p>
        </p:txBody>
      </p:sp>
    </p:spTree>
    <p:extLst>
      <p:ext uri="{BB962C8B-B14F-4D97-AF65-F5344CB8AC3E}">
        <p14:creationId xmlns:p14="http://schemas.microsoft.com/office/powerpoint/2010/main" val="41852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Working at Golder Associates: Australian reviews - SEEK">
            <a:extLst>
              <a:ext uri="{FF2B5EF4-FFF2-40B4-BE49-F238E27FC236}">
                <a16:creationId xmlns:a16="http://schemas.microsoft.com/office/drawing/2014/main" id="{0DF6B3B1-B905-2E50-017E-C5950D4C5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691" y="1176807"/>
            <a:ext cx="44577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 Brief History of GoldSim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66915" y="1477823"/>
            <a:ext cx="10951542" cy="545709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/>
            <a:r>
              <a:rPr lang="en-US" altLang="en-US" sz="2400"/>
              <a:t>The origin </a:t>
            </a:r>
            <a:r>
              <a:rPr lang="en-US" altLang="en-US" sz="2400" dirty="0"/>
              <a:t>of GoldSim actually dates back to the late 1980s with Golder Associates.</a:t>
            </a:r>
          </a:p>
          <a:p>
            <a:pPr lvl="1"/>
            <a:r>
              <a:rPr lang="en-US" altLang="en-US" sz="2400" dirty="0"/>
              <a:t>Golder</a:t>
            </a:r>
            <a:r>
              <a:rPr lang="en-US" altLang="en-US" sz="2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en-US" sz="2400" dirty="0"/>
              <a:t>was heavily involved with radioactive waste management projects worldwide (led by David </a:t>
            </a:r>
            <a:r>
              <a:rPr lang="en-US" altLang="en-US" sz="2400" dirty="0" err="1"/>
              <a:t>Pentz</a:t>
            </a:r>
            <a:r>
              <a:rPr lang="en-US" altLang="en-US" sz="2400" dirty="0"/>
              <a:t>).</a:t>
            </a:r>
          </a:p>
          <a:p>
            <a:pPr lvl="1"/>
            <a:r>
              <a:rPr lang="en-US" altLang="en-US" sz="2400" dirty="0"/>
              <a:t>In </a:t>
            </a:r>
            <a:r>
              <a:rPr lang="en-US" altLang="en-US" sz="2400" dirty="0">
                <a:solidFill>
                  <a:srgbClr val="FF0000"/>
                </a:solidFill>
              </a:rPr>
              <a:t>1987</a:t>
            </a:r>
            <a:r>
              <a:rPr lang="en-US" altLang="en-US" sz="2400" dirty="0"/>
              <a:t> Yucca Mountain was selected by Congress as the only site to be studied for the nation’s first high level radioactive waste repository. </a:t>
            </a:r>
          </a:p>
          <a:p>
            <a:pPr lvl="2"/>
            <a:r>
              <a:rPr lang="en-US" altLang="en-US" sz="2000" dirty="0"/>
              <a:t>1987 is also the year that Ian Miller returned to Golder…</a:t>
            </a:r>
          </a:p>
          <a:p>
            <a:pPr lvl="2"/>
            <a:r>
              <a:rPr lang="en-US" altLang="en-US" sz="2000" dirty="0"/>
              <a:t>and a young Rick Kossik (who at that time did real work and had hair) joined the company.</a:t>
            </a:r>
          </a:p>
          <a:p>
            <a:pPr lvl="1"/>
            <a:r>
              <a:rPr lang="en-US" altLang="en-US" sz="2400" dirty="0"/>
              <a:t>The US DOE needed a tool to guide </a:t>
            </a:r>
            <a:r>
              <a:rPr lang="en-US" altLang="en-US" sz="2400" dirty="0">
                <a:solidFill>
                  <a:srgbClr val="FF0000"/>
                </a:solidFill>
              </a:rPr>
              <a:t>site characterization </a:t>
            </a:r>
            <a:r>
              <a:rPr lang="en-US" altLang="en-US" sz="2400" dirty="0"/>
              <a:t>(what should be studied and just as importantly, when the amount of data collected was sufficient). Golder was contracted to assist with this. </a:t>
            </a:r>
          </a:p>
          <a:p>
            <a:pPr lvl="1"/>
            <a:r>
              <a:rPr lang="en-US" altLang="en-US" sz="2400" dirty="0">
                <a:solidFill>
                  <a:srgbClr val="FF0000"/>
                </a:solidFill>
              </a:rPr>
              <a:t>The goal was to create a tool that could show how reducing the uncertainty in any of the key processes or parameters reduced the uncertainty in the predicted performance of the facility.</a:t>
            </a:r>
          </a:p>
          <a:p>
            <a:pPr lvl="1"/>
            <a:endParaRPr lang="en-US" altLang="en-US" sz="2200" dirty="0"/>
          </a:p>
          <a:p>
            <a:pPr eaLnBrk="1" hangingPunct="1"/>
            <a:endParaRPr lang="en-US" altLang="en-US" sz="2300" dirty="0">
              <a:solidFill>
                <a:srgbClr val="3366FF"/>
              </a:solidFill>
            </a:endParaRPr>
          </a:p>
        </p:txBody>
      </p:sp>
      <p:pic>
        <p:nvPicPr>
          <p:cNvPr id="5" name="Picture 4" descr="A high angle view of a desert with Yucca Mountain nuclear waste repository in the background&#10;&#10;Description automatically generated">
            <a:extLst>
              <a:ext uri="{FF2B5EF4-FFF2-40B4-BE49-F238E27FC236}">
                <a16:creationId xmlns:a16="http://schemas.microsoft.com/office/drawing/2014/main" id="{81B49DF9-89BE-8C9B-E627-E51A1A676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433" y="3605778"/>
            <a:ext cx="3765461" cy="3012369"/>
          </a:xfrm>
          <a:prstGeom prst="rect">
            <a:avLst/>
          </a:prstGeom>
        </p:spPr>
      </p:pic>
      <p:pic>
        <p:nvPicPr>
          <p:cNvPr id="8" name="Picture 7" descr="A person smiling with a plant behind him&#10;&#10;Description automatically generated">
            <a:extLst>
              <a:ext uri="{FF2B5EF4-FFF2-40B4-BE49-F238E27FC236}">
                <a16:creationId xmlns:a16="http://schemas.microsoft.com/office/drawing/2014/main" id="{AC63DBDA-7F99-074C-BB75-58AC86722B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809" y="4246094"/>
            <a:ext cx="1602410" cy="2208728"/>
          </a:xfrm>
          <a:prstGeom prst="rect">
            <a:avLst/>
          </a:prstGeom>
        </p:spPr>
      </p:pic>
      <p:pic>
        <p:nvPicPr>
          <p:cNvPr id="10" name="Picture 9" descr="A person in a hard hat and gloves holding a device&#10;&#10;Description automatically generated">
            <a:extLst>
              <a:ext uri="{FF2B5EF4-FFF2-40B4-BE49-F238E27FC236}">
                <a16:creationId xmlns:a16="http://schemas.microsoft.com/office/drawing/2014/main" id="{A7D0DF3A-4364-E745-18FF-7A479FEE34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878" y="4398534"/>
            <a:ext cx="1970367" cy="226668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984D142-8354-C717-919E-3DD1BF1964AB}"/>
              </a:ext>
            </a:extLst>
          </p:cNvPr>
          <p:cNvGrpSpPr/>
          <p:nvPr/>
        </p:nvGrpSpPr>
        <p:grpSpPr>
          <a:xfrm>
            <a:off x="4978503" y="630145"/>
            <a:ext cx="1244958" cy="3058937"/>
            <a:chOff x="4978503" y="630145"/>
            <a:chExt cx="1244958" cy="3058937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03E78BD-008E-63C5-8BFF-9643725808D5}"/>
                </a:ext>
              </a:extLst>
            </p:cNvPr>
            <p:cNvSpPr/>
            <p:nvPr/>
          </p:nvSpPr>
          <p:spPr>
            <a:xfrm>
              <a:off x="5096252" y="3083775"/>
              <a:ext cx="1062507" cy="605307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1B60DDA-BA8A-4D55-E0B4-2F9640AC47DE}"/>
                </a:ext>
              </a:extLst>
            </p:cNvPr>
            <p:cNvSpPr/>
            <p:nvPr/>
          </p:nvSpPr>
          <p:spPr>
            <a:xfrm>
              <a:off x="4978503" y="630145"/>
              <a:ext cx="1244958" cy="7061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8FC0653-EE77-4DE2-BA33-54DB597FF48E}"/>
                </a:ext>
              </a:extLst>
            </p:cNvPr>
            <p:cNvCxnSpPr>
              <a:cxnSpLocks/>
              <a:stCxn id="11" idx="0"/>
            </p:cNvCxnSpPr>
            <p:nvPr/>
          </p:nvCxnSpPr>
          <p:spPr>
            <a:xfrm flipV="1">
              <a:off x="5627506" y="1386114"/>
              <a:ext cx="0" cy="169766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D77F19D9-A360-69C4-89AA-1F9A310BEE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7842" y="1267709"/>
            <a:ext cx="3158322" cy="2762851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D10151-4F80-DDF2-3359-D7AFEC93D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6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RIP is Born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70164" y="1601150"/>
            <a:ext cx="7686806" cy="335384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/>
            <a:r>
              <a:rPr lang="en-US" altLang="en-US" sz="2200" dirty="0"/>
              <a:t>The end-product of this effort in 1991 (led by Ian and assisted by myself and others) was </a:t>
            </a:r>
            <a:r>
              <a:rPr lang="en-US" altLang="en-US" sz="2200" dirty="0">
                <a:solidFill>
                  <a:srgbClr val="FF0000"/>
                </a:solidFill>
              </a:rPr>
              <a:t>RIP</a:t>
            </a:r>
            <a:r>
              <a:rPr lang="en-US" altLang="en-US" sz="2200" dirty="0"/>
              <a:t> (</a:t>
            </a:r>
            <a:r>
              <a:rPr lang="en-US" altLang="en-US" sz="2200" dirty="0">
                <a:solidFill>
                  <a:srgbClr val="FF0000"/>
                </a:solidFill>
              </a:rPr>
              <a:t>R</a:t>
            </a:r>
            <a:r>
              <a:rPr lang="en-US" altLang="en-US" sz="2200" dirty="0"/>
              <a:t>epository </a:t>
            </a:r>
            <a:r>
              <a:rPr lang="en-US" altLang="en-US" sz="2200" dirty="0">
                <a:solidFill>
                  <a:srgbClr val="FF0000"/>
                </a:solidFill>
              </a:rPr>
              <a:t>I</a:t>
            </a:r>
            <a:r>
              <a:rPr lang="en-US" altLang="en-US" sz="2200" dirty="0"/>
              <a:t>ntegration </a:t>
            </a:r>
            <a:r>
              <a:rPr lang="en-US" altLang="en-US" sz="2200" dirty="0">
                <a:solidFill>
                  <a:srgbClr val="FF0000"/>
                </a:solidFill>
              </a:rPr>
              <a:t>P</a:t>
            </a:r>
            <a:r>
              <a:rPr lang="en-US" altLang="en-US" sz="2200" dirty="0"/>
              <a:t>rogram).</a:t>
            </a:r>
          </a:p>
          <a:p>
            <a:pPr lvl="1"/>
            <a:r>
              <a:rPr lang="en-US" altLang="en-US" sz="2200" dirty="0"/>
              <a:t>RIP was a DOS program.</a:t>
            </a:r>
          </a:p>
          <a:p>
            <a:pPr lvl="1"/>
            <a:r>
              <a:rPr lang="en-US" altLang="en-US" sz="2200" dirty="0"/>
              <a:t>RIP was highly specialized for carrying out contaminant transport, but it was built based on the same philosophy (system-level, top-down, probabilistic analysis) eventually incorporated into GoldSim.</a:t>
            </a:r>
          </a:p>
          <a:p>
            <a:pPr lvl="1"/>
            <a:endParaRPr lang="en-US" altLang="en-US" sz="2200" dirty="0"/>
          </a:p>
          <a:p>
            <a:pPr lvl="1"/>
            <a:endParaRPr lang="en-US" altLang="en-US" sz="2200" dirty="0"/>
          </a:p>
          <a:p>
            <a:pPr eaLnBrk="1" hangingPunct="1"/>
            <a:endParaRPr lang="en-US" altLang="en-US" sz="2300" dirty="0">
              <a:solidFill>
                <a:srgbClr val="3366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89BACC-9F4F-CB25-3F34-D41A32A16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9750" y="762002"/>
            <a:ext cx="3203368" cy="2508520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D64B835-B6DF-C508-C211-3225F7FB8DDC}"/>
              </a:ext>
            </a:extLst>
          </p:cNvPr>
          <p:cNvSpPr txBox="1">
            <a:spLocks noChangeArrowheads="1"/>
          </p:cNvSpPr>
          <p:nvPr/>
        </p:nvSpPr>
        <p:spPr>
          <a:xfrm>
            <a:off x="484909" y="4214536"/>
            <a:ext cx="10272577" cy="24356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chemeClr val="accent2"/>
              </a:buClr>
            </a:pPr>
            <a:r>
              <a:rPr lang="en-US" altLang="en-US" sz="2200" dirty="0">
                <a:latin typeface="Aptos" panose="020B0004020202020204" pitchFamily="34" charset="0"/>
              </a:rPr>
              <a:t>DOE also needed a tool to start making performance predictions to eventually support a license application for the site. RIP was selected by the Yucca Mountain contractor (TRW) as the performance assessment code for the site.</a:t>
            </a:r>
          </a:p>
          <a:p>
            <a:pPr lvl="1">
              <a:buClr>
                <a:schemeClr val="accent2"/>
              </a:buClr>
            </a:pPr>
            <a:r>
              <a:rPr lang="en-US" sz="2200" dirty="0">
                <a:solidFill>
                  <a:schemeClr val="tx1"/>
                </a:solidFill>
                <a:highlight>
                  <a:srgbClr val="FFFFFF"/>
                </a:highlight>
                <a:latin typeface="Aptos" panose="020B0004020202020204" pitchFamily="34" charset="0"/>
              </a:rPr>
              <a:t>Golder (Ian and myself) built the first probabilistic performance assessment model of the site using RIP in 1992, and the Yucca Mountain project subsequently produced a long series of models using RIP soon after.</a:t>
            </a:r>
            <a:endParaRPr lang="en-US" altLang="en-US" sz="2200" dirty="0">
              <a:solidFill>
                <a:schemeClr val="tx1"/>
              </a:solidFill>
              <a:latin typeface="Aptos" panose="020B0004020202020204" pitchFamily="34" charset="0"/>
            </a:endParaRPr>
          </a:p>
          <a:p>
            <a:pPr lvl="1">
              <a:buClr>
                <a:schemeClr val="accent2"/>
              </a:buClr>
            </a:pPr>
            <a:endParaRPr lang="en-US" altLang="en-US" sz="2200" dirty="0"/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pic>
        <p:nvPicPr>
          <p:cNvPr id="4" name="Picture 3" descr="A diagram of a farm&#10;&#10;Description automatically generated">
            <a:extLst>
              <a:ext uri="{FF2B5EF4-FFF2-40B4-BE49-F238E27FC236}">
                <a16:creationId xmlns:a16="http://schemas.microsoft.com/office/drawing/2014/main" id="{B1BEB436-F773-56E1-2D04-61D020441B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331" y="2331078"/>
            <a:ext cx="2854202" cy="3805603"/>
          </a:xfrm>
          <a:prstGeom prst="rect">
            <a:avLst/>
          </a:prstGeom>
        </p:spPr>
      </p:pic>
      <p:pic>
        <p:nvPicPr>
          <p:cNvPr id="8" name="Picture 7" descr="A white paper with black text&#10;&#10;Description automatically generated">
            <a:extLst>
              <a:ext uri="{FF2B5EF4-FFF2-40B4-BE49-F238E27FC236}">
                <a16:creationId xmlns:a16="http://schemas.microsoft.com/office/drawing/2014/main" id="{17CD069D-2630-E79F-D96A-FA0D1E4AC4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44" y="4413922"/>
            <a:ext cx="4784501" cy="2036823"/>
          </a:xfrm>
          <a:prstGeom prst="rect">
            <a:avLst/>
          </a:prstGeom>
        </p:spPr>
      </p:pic>
      <p:pic>
        <p:nvPicPr>
          <p:cNvPr id="10" name="Picture 9" descr="A close up of a paper&#10;&#10;Description automatically generated">
            <a:extLst>
              <a:ext uri="{FF2B5EF4-FFF2-40B4-BE49-F238E27FC236}">
                <a16:creationId xmlns:a16="http://schemas.microsoft.com/office/drawing/2014/main" id="{BE31E8EC-A021-C2F3-0DB2-51F272174D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433" y="4408966"/>
            <a:ext cx="5174954" cy="2054180"/>
          </a:xfrm>
          <a:prstGeom prst="rect">
            <a:avLst/>
          </a:prstGeom>
        </p:spPr>
      </p:pic>
      <p:pic>
        <p:nvPicPr>
          <p:cNvPr id="12" name="Picture 11" descr="A close up of a paper&#10;&#10;Description automatically generated">
            <a:extLst>
              <a:ext uri="{FF2B5EF4-FFF2-40B4-BE49-F238E27FC236}">
                <a16:creationId xmlns:a16="http://schemas.microsoft.com/office/drawing/2014/main" id="{7F925E03-143D-3EC2-B22D-4D7ACE0ED0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016" y="4375199"/>
            <a:ext cx="5087155" cy="2043624"/>
          </a:xfrm>
          <a:prstGeom prst="rect">
            <a:avLst/>
          </a:prstGeom>
        </p:spPr>
      </p:pic>
      <p:pic>
        <p:nvPicPr>
          <p:cNvPr id="14" name="Picture 13" descr="Close-up of a document&#10;&#10;Description automatically generated">
            <a:extLst>
              <a:ext uri="{FF2B5EF4-FFF2-40B4-BE49-F238E27FC236}">
                <a16:creationId xmlns:a16="http://schemas.microsoft.com/office/drawing/2014/main" id="{3F9CFED0-0736-D136-E26D-91DE82D84A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637" y="1504954"/>
            <a:ext cx="4771394" cy="3309871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E02FDCC-8171-47D3-5B1C-4DEAB6E97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61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RIP Moves Beyond Yucca Mountain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D64B835-B6DF-C508-C211-3225F7FB8DDC}"/>
              </a:ext>
            </a:extLst>
          </p:cNvPr>
          <p:cNvSpPr txBox="1">
            <a:spLocks noChangeArrowheads="1"/>
          </p:cNvSpPr>
          <p:nvPr/>
        </p:nvSpPr>
        <p:spPr>
          <a:xfrm>
            <a:off x="581891" y="1392381"/>
            <a:ext cx="9907093" cy="1395547"/>
          </a:xfrm>
          <a:prstGeom prst="rect">
            <a:avLst/>
          </a:prstGeom>
        </p:spPr>
        <p:txBody>
          <a:bodyPr vert="horz" lIns="0" tIns="45720" rIns="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chemeClr val="accent2"/>
              </a:buClr>
            </a:pPr>
            <a:r>
              <a:rPr lang="en-US" altLang="en-US" sz="2400" dirty="0">
                <a:latin typeface="Aptos" panose="020B0004020202020204" pitchFamily="34" charset="0"/>
              </a:rPr>
              <a:t>The US was not the only country dealing with radioactive waste management issues; many other government organizations around with world faced similar problems, and they all needed a performance assessment tool.</a:t>
            </a:r>
          </a:p>
          <a:p>
            <a:pPr marL="201168" lvl="1" indent="0">
              <a:buNone/>
            </a:pPr>
            <a:endParaRPr lang="en-US" altLang="en-US" sz="2200" dirty="0"/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BCD954B-ECA8-E947-C4DD-03ED63724ED6}"/>
              </a:ext>
            </a:extLst>
          </p:cNvPr>
          <p:cNvSpPr txBox="1">
            <a:spLocks noChangeArrowheads="1"/>
          </p:cNvSpPr>
          <p:nvPr/>
        </p:nvSpPr>
        <p:spPr>
          <a:xfrm>
            <a:off x="630383" y="2719253"/>
            <a:ext cx="5265996" cy="332449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chemeClr val="accent2"/>
              </a:buClr>
            </a:pPr>
            <a:r>
              <a:rPr lang="en-US" altLang="en-US" sz="2400" dirty="0">
                <a:latin typeface="Aptos" panose="020B0004020202020204" pitchFamily="34" charset="0"/>
              </a:rPr>
              <a:t>Starting in the early 90s, RIP was used at other sites in the US (WIPP, proposed </a:t>
            </a:r>
            <a:r>
              <a:rPr lang="en-US" altLang="en-US" sz="2400" dirty="0" err="1">
                <a:latin typeface="Aptos" panose="020B0004020202020204" pitchFamily="34" charset="0"/>
              </a:rPr>
              <a:t>LLW</a:t>
            </a:r>
            <a:r>
              <a:rPr lang="en-US" altLang="en-US" sz="2400" dirty="0">
                <a:latin typeface="Aptos" panose="020B0004020202020204" pitchFamily="34" charset="0"/>
              </a:rPr>
              <a:t> facilities in Illinois and New York), as well as around the world (e.g., Spain, UK, Japan, Canada, Hungary).</a:t>
            </a:r>
          </a:p>
          <a:p>
            <a:pPr lvl="1"/>
            <a:endParaRPr lang="en-US" altLang="en-US" sz="2200" dirty="0"/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pic>
        <p:nvPicPr>
          <p:cNvPr id="8" name="Picture 7" descr="A close-up of a paper&#10;&#10;Description automatically generated">
            <a:extLst>
              <a:ext uri="{FF2B5EF4-FFF2-40B4-BE49-F238E27FC236}">
                <a16:creationId xmlns:a16="http://schemas.microsoft.com/office/drawing/2014/main" id="{20EC0B37-A042-6C16-3737-492747A8B8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19" y="2470464"/>
            <a:ext cx="3708890" cy="3827417"/>
          </a:xfrm>
          <a:prstGeom prst="rect">
            <a:avLst/>
          </a:prstGeom>
        </p:spPr>
      </p:pic>
      <p:pic>
        <p:nvPicPr>
          <p:cNvPr id="10" name="Picture 9" descr="A close-up of a document&#10;&#10;Description automatically generated">
            <a:extLst>
              <a:ext uri="{FF2B5EF4-FFF2-40B4-BE49-F238E27FC236}">
                <a16:creationId xmlns:a16="http://schemas.microsoft.com/office/drawing/2014/main" id="{C70EA069-72F3-71D0-F972-4C10CD63C0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81" y="2608304"/>
            <a:ext cx="2819943" cy="3759924"/>
          </a:xfrm>
          <a:prstGeom prst="rect">
            <a:avLst/>
          </a:prstGeom>
        </p:spPr>
      </p:pic>
      <p:pic>
        <p:nvPicPr>
          <p:cNvPr id="12" name="Picture 11" descr="A close-up of a document&#10;&#10;Description automatically generated">
            <a:extLst>
              <a:ext uri="{FF2B5EF4-FFF2-40B4-BE49-F238E27FC236}">
                <a16:creationId xmlns:a16="http://schemas.microsoft.com/office/drawing/2014/main" id="{09369226-BB00-D727-E0EB-233528C367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463" y="2674168"/>
            <a:ext cx="2833006" cy="3777341"/>
          </a:xfrm>
          <a:prstGeom prst="rect">
            <a:avLst/>
          </a:prstGeom>
        </p:spPr>
      </p:pic>
      <p:pic>
        <p:nvPicPr>
          <p:cNvPr id="14" name="Picture 13" descr="A close-up of a paper&#10;&#10;Description automatically generated">
            <a:extLst>
              <a:ext uri="{FF2B5EF4-FFF2-40B4-BE49-F238E27FC236}">
                <a16:creationId xmlns:a16="http://schemas.microsoft.com/office/drawing/2014/main" id="{A9D189D9-1582-608B-C556-03CCA9A0EA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804" y="2633786"/>
            <a:ext cx="3459031" cy="3661954"/>
          </a:xfrm>
          <a:prstGeom prst="rect">
            <a:avLst/>
          </a:prstGeom>
        </p:spPr>
      </p:pic>
      <p:pic>
        <p:nvPicPr>
          <p:cNvPr id="16" name="Picture 15" descr="A paper with black text&#10;&#10;Description automatically generated">
            <a:extLst>
              <a:ext uri="{FF2B5EF4-FFF2-40B4-BE49-F238E27FC236}">
                <a16:creationId xmlns:a16="http://schemas.microsoft.com/office/drawing/2014/main" id="{82CBB7C0-BD57-D778-736F-8839E5AACA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162" y="2479480"/>
            <a:ext cx="3253539" cy="3775167"/>
          </a:xfrm>
          <a:prstGeom prst="rect">
            <a:avLst/>
          </a:prstGeom>
        </p:spPr>
      </p:pic>
      <p:pic>
        <p:nvPicPr>
          <p:cNvPr id="18" name="Picture 17" descr="A close-up of a document&#10;&#10;Description automatically generated">
            <a:extLst>
              <a:ext uri="{FF2B5EF4-FFF2-40B4-BE49-F238E27FC236}">
                <a16:creationId xmlns:a16="http://schemas.microsoft.com/office/drawing/2014/main" id="{93F28175-3F7E-0F95-D543-0291FD62DA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506" y="2536129"/>
            <a:ext cx="2798717" cy="3731623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1D7DC1-CBB7-763A-EFA8-11DE100D3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46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The Birth of GoldSim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D64B835-B6DF-C508-C211-3225F7FB8DDC}"/>
              </a:ext>
            </a:extLst>
          </p:cNvPr>
          <p:cNvSpPr txBox="1">
            <a:spLocks noChangeArrowheads="1"/>
          </p:cNvSpPr>
          <p:nvPr/>
        </p:nvSpPr>
        <p:spPr>
          <a:xfrm>
            <a:off x="429491" y="1295402"/>
            <a:ext cx="10031831" cy="478342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chemeClr val="accent2"/>
              </a:buClr>
            </a:pPr>
            <a:r>
              <a:rPr lang="en-US" sz="2400" dirty="0">
                <a:solidFill>
                  <a:schemeClr val="tx1"/>
                </a:solidFill>
                <a:highlight>
                  <a:srgbClr val="FFFFFF"/>
                </a:highlight>
                <a:latin typeface="Aptos" panose="020B0004020202020204" pitchFamily="34" charset="0"/>
              </a:rPr>
              <a:t>While RIP was being applied in the early to mid 90s, there were two critical developments that would subsequently lead to the birth of GoldSim:</a:t>
            </a:r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2F9F57B-4890-AC59-C5FD-AEF22E140253}"/>
              </a:ext>
            </a:extLst>
          </p:cNvPr>
          <p:cNvSpPr txBox="1">
            <a:spLocks noChangeArrowheads="1"/>
          </p:cNvSpPr>
          <p:nvPr/>
        </p:nvSpPr>
        <p:spPr>
          <a:xfrm>
            <a:off x="263235" y="2074573"/>
            <a:ext cx="5788177" cy="478342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In 1995, soon after reunification, Germany was faced with cleaning up the legacy of many decades of uranium mining. A state-owned German company named </a:t>
            </a:r>
            <a:r>
              <a:rPr lang="en-US" altLang="en-US" sz="2400" dirty="0" err="1">
                <a:solidFill>
                  <a:schemeClr val="tx1"/>
                </a:solidFill>
                <a:latin typeface="Aptos" panose="020B0004020202020204" pitchFamily="34" charset="0"/>
              </a:rPr>
              <a:t>Wismut</a:t>
            </a: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, the company that originally mined the uranium, was now responsible for cleaning up and closing the various uranium mining facilities.  Charlie Voss and myself successfully applied RIP to numerous </a:t>
            </a:r>
            <a:r>
              <a:rPr lang="en-US" altLang="en-US" sz="2400" dirty="0" err="1">
                <a:solidFill>
                  <a:schemeClr val="tx1"/>
                </a:solidFill>
                <a:latin typeface="Aptos" panose="020B0004020202020204" pitchFamily="34" charset="0"/>
              </a:rPr>
              <a:t>Wismut</a:t>
            </a: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 sites over the next several years.</a:t>
            </a:r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2A6CE05-A55D-FCB7-4E6D-2FD909673BC5}"/>
              </a:ext>
            </a:extLst>
          </p:cNvPr>
          <p:cNvSpPr txBox="1">
            <a:spLocks noChangeArrowheads="1"/>
          </p:cNvSpPr>
          <p:nvPr/>
        </p:nvSpPr>
        <p:spPr>
          <a:xfrm>
            <a:off x="256309" y="2107749"/>
            <a:ext cx="5786029" cy="3016874"/>
          </a:xfrm>
          <a:prstGeom prst="rect">
            <a:avLst/>
          </a:prstGeom>
        </p:spPr>
        <p:txBody>
          <a:bodyPr vert="horz" lIns="0" tIns="45720" rIns="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It became clear that the problem-solving approach incorporated into RIP (system-level, top-down, probabilistic analysis) should be applied to other complex problems.  One such problem is the planning and execution of large, complex projects. This resulted in a new tool called STRIP (Strategy Integration Program).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en-US" sz="2300" dirty="0">
              <a:solidFill>
                <a:srgbClr val="3366FF"/>
              </a:solidFill>
            </a:endParaRPr>
          </a:p>
        </p:txBody>
      </p:sp>
      <p:pic>
        <p:nvPicPr>
          <p:cNvPr id="7" name="Picture 6" descr="A book cover with darts flying in the sky&#10;&#10;Description automatically generated">
            <a:extLst>
              <a:ext uri="{FF2B5EF4-FFF2-40B4-BE49-F238E27FC236}">
                <a16:creationId xmlns:a16="http://schemas.microsoft.com/office/drawing/2014/main" id="{2601B62E-1FEE-29C0-8C64-808516F0B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491" y="2079940"/>
            <a:ext cx="3086905" cy="4115874"/>
          </a:xfrm>
          <a:prstGeom prst="rect">
            <a:avLst/>
          </a:prstGeom>
        </p:spPr>
      </p:pic>
      <p:pic>
        <p:nvPicPr>
          <p:cNvPr id="9" name="Picture 8" descr="A close-up of a paper&#10;&#10;Description automatically generated">
            <a:extLst>
              <a:ext uri="{FF2B5EF4-FFF2-40B4-BE49-F238E27FC236}">
                <a16:creationId xmlns:a16="http://schemas.microsoft.com/office/drawing/2014/main" id="{B9BF5167-5187-B799-4A21-E66E2E1195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076" y="2079938"/>
            <a:ext cx="3076441" cy="4101921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EF42F2-891F-72E7-9072-7F364133F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31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Why Was </a:t>
            </a:r>
            <a:r>
              <a:rPr lang="en-US" altLang="en-US" dirty="0" err="1"/>
              <a:t>Wismut</a:t>
            </a:r>
            <a:r>
              <a:rPr lang="en-US" altLang="en-US" dirty="0"/>
              <a:t> So Important?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2F9F57B-4890-AC59-C5FD-AEF22E140253}"/>
              </a:ext>
            </a:extLst>
          </p:cNvPr>
          <p:cNvSpPr txBox="1">
            <a:spLocks noChangeArrowheads="1"/>
          </p:cNvSpPr>
          <p:nvPr/>
        </p:nvSpPr>
        <p:spPr>
          <a:xfrm>
            <a:off x="297874" y="2204831"/>
            <a:ext cx="9781700" cy="8154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There was a young engineer working for </a:t>
            </a:r>
            <a:r>
              <a:rPr lang="en-US" altLang="en-US" sz="2400" dirty="0" err="1">
                <a:solidFill>
                  <a:schemeClr val="tx1"/>
                </a:solidFill>
                <a:latin typeface="Aptos" panose="020B0004020202020204" pitchFamily="34" charset="0"/>
              </a:rPr>
              <a:t>Wismut</a:t>
            </a:r>
            <a:r>
              <a:rPr lang="en-US" altLang="en-US" sz="2400" dirty="0">
                <a:solidFill>
                  <a:schemeClr val="tx1"/>
                </a:solidFill>
                <a:latin typeface="Aptos" panose="020B0004020202020204" pitchFamily="34" charset="0"/>
              </a:rPr>
              <a:t> who seemed quite promising…</a:t>
            </a:r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2A6CE05-A55D-FCB7-4E6D-2FD909673BC5}"/>
              </a:ext>
            </a:extLst>
          </p:cNvPr>
          <p:cNvSpPr txBox="1">
            <a:spLocks noChangeArrowheads="1"/>
          </p:cNvSpPr>
          <p:nvPr/>
        </p:nvSpPr>
        <p:spPr>
          <a:xfrm>
            <a:off x="315061" y="1433071"/>
            <a:ext cx="9881884" cy="698675"/>
          </a:xfrm>
          <a:prstGeom prst="rect">
            <a:avLst/>
          </a:prstGeom>
        </p:spPr>
        <p:txBody>
          <a:bodyPr vert="horz" lIns="0" tIns="45720" rIns="0" bIns="45720" rtlCol="0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600" dirty="0" err="1">
                <a:solidFill>
                  <a:schemeClr val="tx1"/>
                </a:solidFill>
                <a:latin typeface="Aptos" panose="020B0004020202020204" pitchFamily="34" charset="0"/>
              </a:rPr>
              <a:t>Wismut</a:t>
            </a:r>
            <a:r>
              <a:rPr lang="en-US" altLang="en-US" sz="2600" dirty="0">
                <a:solidFill>
                  <a:schemeClr val="tx1"/>
                </a:solidFill>
                <a:latin typeface="Aptos" panose="020B0004020202020204" pitchFamily="34" charset="0"/>
              </a:rPr>
              <a:t> was the first application of the RIP approach in the mining arena. </a:t>
            </a:r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pic>
        <p:nvPicPr>
          <p:cNvPr id="8" name="Picture 7" descr="A person sitting on a boat holding a drink&#10;&#10;Description automatically generated">
            <a:extLst>
              <a:ext uri="{FF2B5EF4-FFF2-40B4-BE49-F238E27FC236}">
                <a16:creationId xmlns:a16="http://schemas.microsoft.com/office/drawing/2014/main" id="{3A24F2B4-5A5C-942A-43D2-489DA72AEC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749" y="3004485"/>
            <a:ext cx="4105690" cy="337929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1D929-FC2B-8B4F-EA3A-2F6ACC37F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2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RIP and STRIP Become GoldSim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2A6CE05-A55D-FCB7-4E6D-2FD909673BC5}"/>
              </a:ext>
            </a:extLst>
          </p:cNvPr>
          <p:cNvSpPr txBox="1">
            <a:spLocks noChangeArrowheads="1"/>
          </p:cNvSpPr>
          <p:nvPr/>
        </p:nvSpPr>
        <p:spPr>
          <a:xfrm>
            <a:off x="207819" y="1516198"/>
            <a:ext cx="10313540" cy="472332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Aptos" panose="020B0004020202020204" pitchFamily="34" charset="0"/>
              </a:rPr>
              <a:t>Stefan arrived in the US in early 1998 and we assembled a team to create a general-purpose probabilistic simulation tool in Windows.</a:t>
            </a:r>
          </a:p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Aptos" panose="020B0004020202020204" pitchFamily="34" charset="0"/>
              </a:rPr>
              <a:t>The first version of GoldSim was produced in late 1999 (25 years ago)!</a:t>
            </a:r>
          </a:p>
          <a:p>
            <a:endParaRPr lang="en-US" altLang="en-US" sz="2300" dirty="0">
              <a:solidFill>
                <a:srgbClr val="3366FF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D740767-8BA3-497C-E53F-49F7BBD18E39}"/>
              </a:ext>
            </a:extLst>
          </p:cNvPr>
          <p:cNvGrpSpPr/>
          <p:nvPr/>
        </p:nvGrpSpPr>
        <p:grpSpPr>
          <a:xfrm>
            <a:off x="3466369" y="3612183"/>
            <a:ext cx="4630008" cy="2709335"/>
            <a:chOff x="2219460" y="3307382"/>
            <a:chExt cx="4630008" cy="2709335"/>
          </a:xfrm>
        </p:grpSpPr>
        <p:pic>
          <p:nvPicPr>
            <p:cNvPr id="5" name="Picture 4" descr="A group of men wearing party hats&#10;&#10;Description automatically generated">
              <a:extLst>
                <a:ext uri="{FF2B5EF4-FFF2-40B4-BE49-F238E27FC236}">
                  <a16:creationId xmlns:a16="http://schemas.microsoft.com/office/drawing/2014/main" id="{ABE299C8-6418-77E3-A5D4-A4A8CBFF7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5687" y="3307382"/>
              <a:ext cx="2293684" cy="231673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C469CA7-9727-BF0A-DBCE-7434F23249A3}"/>
                </a:ext>
              </a:extLst>
            </p:cNvPr>
            <p:cNvSpPr txBox="1"/>
            <p:nvPr/>
          </p:nvSpPr>
          <p:spPr>
            <a:xfrm>
              <a:off x="3496614" y="5647385"/>
              <a:ext cx="19570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Launch Party, 1999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7AFABA8-8899-50AB-0A01-E1AB0962A13A}"/>
                </a:ext>
              </a:extLst>
            </p:cNvPr>
            <p:cNvSpPr txBox="1"/>
            <p:nvPr/>
          </p:nvSpPr>
          <p:spPr>
            <a:xfrm>
              <a:off x="6284890" y="4462530"/>
              <a:ext cx="5645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Rick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2CD110F-2D00-0117-76D6-2F0A11EA91EF}"/>
                </a:ext>
              </a:extLst>
            </p:cNvPr>
            <p:cNvSpPr txBox="1"/>
            <p:nvPr/>
          </p:nvSpPr>
          <p:spPr>
            <a:xfrm flipH="1">
              <a:off x="5847008" y="3631843"/>
              <a:ext cx="6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Ian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EA87352-731F-4ED7-2FC8-3FF0075EE9B7}"/>
                </a:ext>
              </a:extLst>
            </p:cNvPr>
            <p:cNvSpPr txBox="1"/>
            <p:nvPr/>
          </p:nvSpPr>
          <p:spPr>
            <a:xfrm>
              <a:off x="2219460" y="3752045"/>
              <a:ext cx="776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Stefan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C402701B-BF9F-4194-9CF7-4F6D71079246}"/>
                </a:ext>
              </a:extLst>
            </p:cNvPr>
            <p:cNvCxnSpPr>
              <a:cxnSpLocks/>
            </p:cNvCxnSpPr>
            <p:nvPr/>
          </p:nvCxnSpPr>
          <p:spPr>
            <a:xfrm>
              <a:off x="2957574" y="3981787"/>
              <a:ext cx="815935" cy="39703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DBF832A5-4FEF-A9A5-23B5-038454191DF5}"/>
                </a:ext>
              </a:extLst>
            </p:cNvPr>
            <p:cNvCxnSpPr>
              <a:cxnSpLocks/>
              <a:stCxn id="10" idx="3"/>
            </p:cNvCxnSpPr>
            <p:nvPr/>
          </p:nvCxnSpPr>
          <p:spPr>
            <a:xfrm flipH="1">
              <a:off x="5235262" y="3816509"/>
              <a:ext cx="611746" cy="18238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420CE814-F17F-10B4-3CA8-1C2127DA03A4}"/>
                </a:ext>
              </a:extLst>
            </p:cNvPr>
            <p:cNvCxnSpPr/>
            <p:nvPr/>
          </p:nvCxnSpPr>
          <p:spPr>
            <a:xfrm flipH="1" flipV="1">
              <a:off x="5422006" y="4475408"/>
              <a:ext cx="766293" cy="18674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04A4999-31B5-8A83-2C5E-50A1E538FBD8}"/>
              </a:ext>
            </a:extLst>
          </p:cNvPr>
          <p:cNvGrpSpPr/>
          <p:nvPr/>
        </p:nvGrpSpPr>
        <p:grpSpPr>
          <a:xfrm>
            <a:off x="2519503" y="3336702"/>
            <a:ext cx="2217581" cy="3300349"/>
            <a:chOff x="1272593" y="3031901"/>
            <a:chExt cx="2217581" cy="3300349"/>
          </a:xfrm>
        </p:grpSpPr>
        <p:pic>
          <p:nvPicPr>
            <p:cNvPr id="24" name="Picture 23" descr="A book with a picture of a hand and a fork&#10;&#10;Description automatically generated">
              <a:extLst>
                <a:ext uri="{FF2B5EF4-FFF2-40B4-BE49-F238E27FC236}">
                  <a16:creationId xmlns:a16="http://schemas.microsoft.com/office/drawing/2014/main" id="{6E0D0C40-AB89-8F74-2721-9B74E7AAA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2593" y="3031901"/>
              <a:ext cx="2217581" cy="2956775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29B4716-A124-F113-CDCE-1CA075BE1DE8}"/>
                </a:ext>
              </a:extLst>
            </p:cNvPr>
            <p:cNvSpPr txBox="1"/>
            <p:nvPr/>
          </p:nvSpPr>
          <p:spPr>
            <a:xfrm>
              <a:off x="1539026" y="5962918"/>
              <a:ext cx="18237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First User’s Guide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766160A-A2CC-DF22-0836-8E6B7E99BDCD}"/>
              </a:ext>
            </a:extLst>
          </p:cNvPr>
          <p:cNvGrpSpPr/>
          <p:nvPr/>
        </p:nvGrpSpPr>
        <p:grpSpPr>
          <a:xfrm>
            <a:off x="6891882" y="3394655"/>
            <a:ext cx="2178943" cy="3246688"/>
            <a:chOff x="5644972" y="3089855"/>
            <a:chExt cx="2178943" cy="3246688"/>
          </a:xfrm>
        </p:grpSpPr>
        <p:pic>
          <p:nvPicPr>
            <p:cNvPr id="26" name="Picture 25" descr="A computer with a screen&#10;&#10;Description automatically generated">
              <a:extLst>
                <a:ext uri="{FF2B5EF4-FFF2-40B4-BE49-F238E27FC236}">
                  <a16:creationId xmlns:a16="http://schemas.microsoft.com/office/drawing/2014/main" id="{029E4FB8-BE49-963B-A40F-47856433E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4972" y="3089855"/>
              <a:ext cx="2178943" cy="2905257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4599FA5-B410-B0C0-32F6-BBDC1F47C0A8}"/>
                </a:ext>
              </a:extLst>
            </p:cNvPr>
            <p:cNvSpPr txBox="1"/>
            <p:nvPr/>
          </p:nvSpPr>
          <p:spPr>
            <a:xfrm>
              <a:off x="6050925" y="5967211"/>
              <a:ext cx="14938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First Brochure</a:t>
              </a:r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E1CD2-DAB5-DC34-334C-6EC610146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2024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10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oldSim 16_9 2024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ldSim 16_9 2024" id="{284B63C7-16EA-44E9-A5FF-89EC303FAE77}" vid="{9A5FAD7C-F897-4E60-8018-A07F0B9D54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eb5bcae-f64f-4747-a8c2-b120e4c13e87">
      <UserInfo>
        <DisplayName/>
        <AccountId xsi:nil="true"/>
        <AccountType/>
      </UserInfo>
    </SharedWithUsers>
    <lcf76f155ced4ddcb4097134ff3c332f xmlns="3f9896a8-20b3-411f-aa6c-383e0c4d4710">
      <Terms xmlns="http://schemas.microsoft.com/office/infopath/2007/PartnerControls"/>
    </lcf76f155ced4ddcb4097134ff3c332f>
    <TaxCatchAll xmlns="4eb5bcae-f64f-4747-a8c2-b120e4c13e8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C6D159-F2A5-4089-A03F-22929A69B7A8}">
  <ds:schemaRefs>
    <ds:schemaRef ds:uri="3f9896a8-20b3-411f-aa6c-383e0c4d4710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4eb5bcae-f64f-4747-a8c2-b120e4c13e87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6AF2EDC-7F3E-4092-8915-E045EDEEC2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AE127D-F5D7-4237-AD41-608E0E6B00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b5bcae-f64f-4747-a8c2-b120e4c13e87"/>
    <ds:schemaRef ds:uri="3f9896a8-20b3-411f-aa6c-383e0c4d4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5348</TotalTime>
  <Words>2805</Words>
  <Application>Microsoft Office PowerPoint</Application>
  <PresentationFormat>Widescreen</PresentationFormat>
  <Paragraphs>348</Paragraphs>
  <Slides>22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Aptos</vt:lpstr>
      <vt:lpstr>Aptos Display</vt:lpstr>
      <vt:lpstr>Aptos ExtraBold</vt:lpstr>
      <vt:lpstr>Arial</vt:lpstr>
      <vt:lpstr>Calibri</vt:lpstr>
      <vt:lpstr>Times New Roman</vt:lpstr>
      <vt:lpstr>GoldSim 16_9 2024</vt:lpstr>
      <vt:lpstr>PowerPoint Presentation</vt:lpstr>
      <vt:lpstr>Today’s Agenda</vt:lpstr>
      <vt:lpstr>GoldSim: The First 20 Years (A Short History)</vt:lpstr>
      <vt:lpstr>A Brief History of GoldSim</vt:lpstr>
      <vt:lpstr>RIP is Born</vt:lpstr>
      <vt:lpstr>RIP Moves Beyond Yucca Mountain</vt:lpstr>
      <vt:lpstr>The Birth of GoldSim</vt:lpstr>
      <vt:lpstr>Why Was Wismut So Important?</vt:lpstr>
      <vt:lpstr>RIP and STRIP Become GoldSim</vt:lpstr>
      <vt:lpstr>Use of GoldSim Rapidly Grows</vt:lpstr>
      <vt:lpstr>GoldSim Spins Out</vt:lpstr>
      <vt:lpstr>Some Early GoldSim Applications</vt:lpstr>
      <vt:lpstr>GoldSim Versions</vt:lpstr>
      <vt:lpstr>GoldSim Versions</vt:lpstr>
      <vt:lpstr>GoldSim Versions</vt:lpstr>
      <vt:lpstr>GoldSim Versions</vt:lpstr>
      <vt:lpstr>Where in the world is GoldSim?</vt:lpstr>
      <vt:lpstr>The GoldSim Team Through the Years</vt:lpstr>
      <vt:lpstr>Our Customers</vt:lpstr>
      <vt:lpstr>GoldSim: The Next 20 Years</vt:lpstr>
      <vt:lpstr>Poster Sessions</vt:lpstr>
      <vt:lpstr>Invited Speakers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GoldSim Training Section</dc:title>
  <dc:creator>Jason Lillywhite</dc:creator>
  <cp:lastModifiedBy>Rick Kossik</cp:lastModifiedBy>
  <cp:revision>322</cp:revision>
  <cp:lastPrinted>2018-04-26T22:51:45Z</cp:lastPrinted>
  <dcterms:created xsi:type="dcterms:W3CDTF">2015-01-26T23:52:11Z</dcterms:created>
  <dcterms:modified xsi:type="dcterms:W3CDTF">2024-09-06T20:17:38Z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0x0101004A4924310D11B244A5F6AAA98A9D07D1</vt:lpwstr>
  </property>
  <property fmtid="{D5CDD505-2E9C-101B-9397-08002B2CF9AE}" pid="3" name="Order">
    <vt:r8>5674300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</Properties>
</file>