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11" r:id="rId1"/>
  </p:sldMasterIdLst>
  <p:notesMasterIdLst>
    <p:notesMasterId r:id="rId26"/>
  </p:notesMasterIdLst>
  <p:handoutMasterIdLst>
    <p:handoutMasterId r:id="rId27"/>
  </p:handoutMasterIdLst>
  <p:sldIdLst>
    <p:sldId id="1458" r:id="rId2"/>
    <p:sldId id="1479" r:id="rId3"/>
    <p:sldId id="1475" r:id="rId4"/>
    <p:sldId id="1496" r:id="rId5"/>
    <p:sldId id="1497" r:id="rId6"/>
    <p:sldId id="1498" r:id="rId7"/>
    <p:sldId id="1477" r:id="rId8"/>
    <p:sldId id="1480" r:id="rId9"/>
    <p:sldId id="1483" r:id="rId10"/>
    <p:sldId id="1471" r:id="rId11"/>
    <p:sldId id="1485" r:id="rId12"/>
    <p:sldId id="1482" r:id="rId13"/>
    <p:sldId id="1484" r:id="rId14"/>
    <p:sldId id="1473" r:id="rId15"/>
    <p:sldId id="1490" r:id="rId16"/>
    <p:sldId id="1488" r:id="rId17"/>
    <p:sldId id="1472" r:id="rId18"/>
    <p:sldId id="1486" r:id="rId19"/>
    <p:sldId id="1478" r:id="rId20"/>
    <p:sldId id="1495" r:id="rId21"/>
    <p:sldId id="1476" r:id="rId22"/>
    <p:sldId id="1489" r:id="rId23"/>
    <p:sldId id="1493" r:id="rId24"/>
    <p:sldId id="1494" r:id="rId25"/>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51F2645-01CB-0760-A7C6-BA8E42048268}" name="Shauna Evans" initials="SE" userId="S::smevans@azwater.gov::5094e4bb-6885-4210-9d21-e6f0f7bea02b" providerId="AD"/>
  <p188:author id="{3A29A767-D2D3-2867-1850-C41BEE30E049}" name="Kristen Johnson" initials="KJ" userId="S::kjohnson@azwater.gov::fe61bdee-9850-4269-b503-b3f7bcbc0996" providerId="AD"/>
  <p188:author id="{8CD4FA7A-B78C-7882-D85B-3AF7D2080571}" name="Vineetha Kartha" initials="VK" userId="S::vkartha@cap-az.com::8790664e-870e-4096-94b9-377a412efb0a" providerId="AD"/>
  <p188:author id="{9B50D0EA-4677-5F7D-CE84-75A24F8E2970}" name="James Heffner" initials="JH" userId="S::jheffner@azwater.gov::9cca5642-c74d-4196-8f1a-c0344ddd55f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neth Seasholes" initials="KS" lastIdx="50" clrIdx="0">
    <p:extLst>
      <p:ext uri="{19B8F6BF-5375-455C-9EA6-DF929625EA0E}">
        <p15:presenceInfo xmlns:p15="http://schemas.microsoft.com/office/powerpoint/2012/main" userId="S-1-5-21-3614505142-4115005667-3422139047-8287" providerId="AD"/>
      </p:ext>
    </p:extLst>
  </p:cmAuthor>
  <p:cmAuthor id="2" name="Chuck Cullom" initials="CC" lastIdx="8" clrIdx="1">
    <p:extLst>
      <p:ext uri="{19B8F6BF-5375-455C-9EA6-DF929625EA0E}">
        <p15:presenceInfo xmlns:p15="http://schemas.microsoft.com/office/powerpoint/2012/main" userId="S-1-5-21-3614505142-4115005667-3422139047-3180" providerId="AD"/>
      </p:ext>
    </p:extLst>
  </p:cmAuthor>
  <p:cmAuthor id="3" name="Kenneth Seasholes" initials="KS [2]" lastIdx="1" clrIdx="2">
    <p:extLst>
      <p:ext uri="{19B8F6BF-5375-455C-9EA6-DF929625EA0E}">
        <p15:presenceInfo xmlns:p15="http://schemas.microsoft.com/office/powerpoint/2012/main" userId="S::kseasholes@cap-az.com::0188da6b-39f3-4bc9-95e4-6a2011e49029" providerId="AD"/>
      </p:ext>
    </p:extLst>
  </p:cmAuthor>
  <p:cmAuthor id="4" name="Rachel von Gnechten" initials="RvG" lastIdx="2" clrIdx="3">
    <p:extLst>
      <p:ext uri="{19B8F6BF-5375-455C-9EA6-DF929625EA0E}">
        <p15:presenceInfo xmlns:p15="http://schemas.microsoft.com/office/powerpoint/2012/main" userId="S::rvongnechten@azwater.gov::cfe05d02-3242-4faf-889e-f16975f6d12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B2B1B3"/>
    <a:srgbClr val="004386"/>
    <a:srgbClr val="FF0000"/>
    <a:srgbClr val="CECECE"/>
    <a:srgbClr val="E8E8E8"/>
    <a:srgbClr val="3687BA"/>
    <a:srgbClr val="BFA245"/>
    <a:srgbClr val="FFD966"/>
    <a:srgbClr val="5AB8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213" autoAdjust="0"/>
    <p:restoredTop sz="91176" autoAdjust="0"/>
  </p:normalViewPr>
  <p:slideViewPr>
    <p:cSldViewPr snapToGrid="0">
      <p:cViewPr varScale="1">
        <p:scale>
          <a:sx n="86" d="100"/>
          <a:sy n="86" d="100"/>
        </p:scale>
        <p:origin x="114" y="48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35" Type="http://schemas.openxmlformats.org/officeDocument/2006/relationships/customXml" Target="../customXml/item2.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E533D0-A6F3-483E-B8C7-E5E7F8AA5F81}"/>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1017DD4-2CD1-4169-8653-D2D5887F352C}"/>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B89AF767-E879-4BD3-A7C6-26801F771AFC}" type="datetimeFigureOut">
              <a:rPr lang="en-US" smtClean="0"/>
              <a:t>9/8/2024</a:t>
            </a:fld>
            <a:endParaRPr lang="en-US"/>
          </a:p>
        </p:txBody>
      </p:sp>
      <p:sp>
        <p:nvSpPr>
          <p:cNvPr id="4" name="Footer Placeholder 3">
            <a:extLst>
              <a:ext uri="{FF2B5EF4-FFF2-40B4-BE49-F238E27FC236}">
                <a16:creationId xmlns:a16="http://schemas.microsoft.com/office/drawing/2014/main" id="{75EDDDD4-124F-49EC-90DD-B029105CB34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539748D-96FC-45A5-8F13-F832AF5D15F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ACBEC8B5-F5BE-4097-B081-2D953932EB4A}" type="slidenum">
              <a:rPr lang="en-US" smtClean="0"/>
              <a:t>‹#›</a:t>
            </a:fld>
            <a:endParaRPr lang="en-US"/>
          </a:p>
        </p:txBody>
      </p:sp>
    </p:spTree>
    <p:extLst>
      <p:ext uri="{BB962C8B-B14F-4D97-AF65-F5344CB8AC3E}">
        <p14:creationId xmlns:p14="http://schemas.microsoft.com/office/powerpoint/2010/main" val="76354212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3" tIns="46587" rIns="93173" bIns="46587" rtlCol="0"/>
          <a:lstStyle>
            <a:lvl1pPr algn="l">
              <a:defRPr sz="1300"/>
            </a:lvl1pPr>
          </a:lstStyle>
          <a:p>
            <a:endParaRPr lang="en-US"/>
          </a:p>
        </p:txBody>
      </p:sp>
      <p:sp>
        <p:nvSpPr>
          <p:cNvPr id="3" name="Date Placeholder 2"/>
          <p:cNvSpPr>
            <a:spLocks noGrp="1"/>
          </p:cNvSpPr>
          <p:nvPr>
            <p:ph type="dt" idx="1"/>
          </p:nvPr>
        </p:nvSpPr>
        <p:spPr>
          <a:xfrm>
            <a:off x="3970938" y="1"/>
            <a:ext cx="3037840" cy="466434"/>
          </a:xfrm>
          <a:prstGeom prst="rect">
            <a:avLst/>
          </a:prstGeom>
        </p:spPr>
        <p:txBody>
          <a:bodyPr vert="horz" lIns="93173" tIns="46587" rIns="93173" bIns="46587" rtlCol="0"/>
          <a:lstStyle>
            <a:lvl1pPr algn="r">
              <a:defRPr sz="1300"/>
            </a:lvl1pPr>
          </a:lstStyle>
          <a:p>
            <a:fld id="{E179B7A1-38A1-4D32-B223-0A82D62274B7}" type="datetimeFigureOut">
              <a:rPr lang="en-US" smtClean="0"/>
              <a:t>9/8/2024</a:t>
            </a:fld>
            <a:endParaRPr lang="en-US"/>
          </a:p>
        </p:txBody>
      </p:sp>
      <p:sp>
        <p:nvSpPr>
          <p:cNvPr id="4" name="Slide Image Placeholder 3"/>
          <p:cNvSpPr>
            <a:spLocks noGrp="1" noRot="1" noChangeAspect="1"/>
          </p:cNvSpPr>
          <p:nvPr>
            <p:ph type="sldImg" idx="2"/>
          </p:nvPr>
        </p:nvSpPr>
        <p:spPr>
          <a:xfrm>
            <a:off x="715963" y="1162050"/>
            <a:ext cx="5578475" cy="3138488"/>
          </a:xfrm>
          <a:prstGeom prst="rect">
            <a:avLst/>
          </a:prstGeom>
          <a:noFill/>
          <a:ln w="12700">
            <a:solidFill>
              <a:prstClr val="black"/>
            </a:solidFill>
          </a:ln>
        </p:spPr>
        <p:txBody>
          <a:bodyPr vert="horz" lIns="93173" tIns="46587" rIns="93173" bIns="46587" rtlCol="0" anchor="ctr"/>
          <a:lstStyle/>
          <a:p>
            <a:endParaRPr lang="en-US"/>
          </a:p>
        </p:txBody>
      </p:sp>
      <p:sp>
        <p:nvSpPr>
          <p:cNvPr id="5" name="Notes Placeholder 4"/>
          <p:cNvSpPr>
            <a:spLocks noGrp="1"/>
          </p:cNvSpPr>
          <p:nvPr>
            <p:ph type="body" sz="quarter" idx="3"/>
          </p:nvPr>
        </p:nvSpPr>
        <p:spPr>
          <a:xfrm>
            <a:off x="701040" y="4473893"/>
            <a:ext cx="5608320" cy="3660458"/>
          </a:xfrm>
          <a:prstGeom prst="rect">
            <a:avLst/>
          </a:prstGeom>
        </p:spPr>
        <p:txBody>
          <a:bodyPr vert="horz" lIns="93173" tIns="46587" rIns="93173" bIns="46587"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3" tIns="46587" rIns="93173" bIns="46587" rtlCol="0" anchor="b"/>
          <a:lstStyle>
            <a:lvl1pPr algn="l">
              <a:defRPr sz="13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3" tIns="46587" rIns="93173" bIns="46587" rtlCol="0" anchor="b"/>
          <a:lstStyle>
            <a:lvl1pPr algn="r">
              <a:defRPr sz="1300"/>
            </a:lvl1pPr>
          </a:lstStyle>
          <a:p>
            <a:fld id="{1442548E-654E-4DA3-AE27-264F7235CB42}" type="slidenum">
              <a:rPr lang="en-US" smtClean="0"/>
              <a:t>‹#›</a:t>
            </a:fld>
            <a:endParaRPr lang="en-US"/>
          </a:p>
        </p:txBody>
      </p:sp>
    </p:spTree>
    <p:extLst>
      <p:ext uri="{BB962C8B-B14F-4D97-AF65-F5344CB8AC3E}">
        <p14:creationId xmlns:p14="http://schemas.microsoft.com/office/powerpoint/2010/main" val="125823101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4112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59763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9566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67659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CA9B60-0D56-5941-A483-4ECF493B1A7F}" type="slidenum">
              <a:rPr lang="en-US" smtClean="0"/>
              <a:pPr/>
              <a:t>19</a:t>
            </a:fld>
            <a:endParaRPr lang="en-US"/>
          </a:p>
        </p:txBody>
      </p:sp>
    </p:spTree>
    <p:extLst>
      <p:ext uri="{BB962C8B-B14F-4D97-AF65-F5344CB8AC3E}">
        <p14:creationId xmlns:p14="http://schemas.microsoft.com/office/powerpoint/2010/main" val="690054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16142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754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652708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file://localhost/Users/richardson/WORK/CAP_ppt/SUNSET/CAP_PPT-Minimal-SUNSET.png" TargetMode="External"/><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v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828800" y="4881052"/>
            <a:ext cx="8534400" cy="771945"/>
          </a:xfrm>
        </p:spPr>
        <p:txBody>
          <a:bodyPr lIns="0" anchor="b" anchorCtr="0">
            <a:normAutofit/>
          </a:bodyPr>
          <a:lstStyle>
            <a:lvl1pPr algn="ctr">
              <a:defRPr sz="4267" b="1" baseline="0">
                <a:solidFill>
                  <a:srgbClr val="FFFFFF"/>
                </a:solidFill>
              </a:defRPr>
            </a:lvl1pPr>
          </a:lstStyle>
          <a:p>
            <a:r>
              <a:rPr lang="en-GB"/>
              <a:t>Title slide: Option 1</a:t>
            </a:r>
          </a:p>
        </p:txBody>
      </p:sp>
      <p:sp>
        <p:nvSpPr>
          <p:cNvPr id="3" name="Subtitle 2"/>
          <p:cNvSpPr>
            <a:spLocks noGrp="1"/>
          </p:cNvSpPr>
          <p:nvPr>
            <p:ph type="subTitle" idx="1" hasCustomPrompt="1"/>
          </p:nvPr>
        </p:nvSpPr>
        <p:spPr>
          <a:xfrm>
            <a:off x="1828802" y="5651619"/>
            <a:ext cx="8534399" cy="969608"/>
          </a:xfrm>
        </p:spPr>
        <p:txBody>
          <a:bodyPr>
            <a:normAutofit/>
          </a:bodyPr>
          <a:lstStyle>
            <a:lvl1pPr marL="0" indent="0" algn="ctr">
              <a:buNone/>
              <a:defRPr sz="2933" b="0" i="0">
                <a:solidFill>
                  <a:srgbClr val="FFFFFF"/>
                </a:solidFill>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a:t>Subtitle</a:t>
            </a:r>
          </a:p>
        </p:txBody>
      </p:sp>
      <p:sp>
        <p:nvSpPr>
          <p:cNvPr id="4" name="Date Placeholder 3"/>
          <p:cNvSpPr>
            <a:spLocks noGrp="1"/>
          </p:cNvSpPr>
          <p:nvPr>
            <p:ph type="dt" sz="half" idx="10"/>
          </p:nvPr>
        </p:nvSpPr>
        <p:spPr/>
        <p:txBody>
          <a:bodyPr/>
          <a:lstStyle/>
          <a:p>
            <a:r>
              <a:rPr lang="en-US"/>
              <a:t>11/18/2020</a:t>
            </a:r>
            <a:endParaRPr lang="en-GB" dirty="0"/>
          </a:p>
        </p:txBody>
      </p:sp>
      <p:sp>
        <p:nvSpPr>
          <p:cNvPr id="10" name="Text Placeholder 9"/>
          <p:cNvSpPr>
            <a:spLocks noGrp="1"/>
          </p:cNvSpPr>
          <p:nvPr>
            <p:ph type="body" sz="quarter" idx="13" hasCustomPrompt="1"/>
          </p:nvPr>
        </p:nvSpPr>
        <p:spPr>
          <a:xfrm>
            <a:off x="1828800" y="4659966"/>
            <a:ext cx="8534400" cy="209549"/>
          </a:xfrm>
        </p:spPr>
        <p:txBody>
          <a:bodyPr>
            <a:noAutofit/>
          </a:bodyPr>
          <a:lstStyle>
            <a:lvl1pPr marL="0" indent="0" algn="ctr">
              <a:buNone/>
              <a:defRPr sz="1400" b="0" i="0" cap="all">
                <a:solidFill>
                  <a:srgbClr val="FFFFFF"/>
                </a:solidFill>
                <a:latin typeface="Arial" panose="020B0604020202020204" pitchFamily="34" charset="0"/>
                <a:cs typeface="Arial" panose="020B0604020202020204" pitchFamily="34" charset="0"/>
              </a:defRPr>
            </a:lvl1pPr>
          </a:lstStyle>
          <a:p>
            <a:pPr lvl="0"/>
            <a:r>
              <a:rPr lang="en-GB"/>
              <a:t>Name Surname</a:t>
            </a:r>
          </a:p>
        </p:txBody>
      </p:sp>
      <p:pic>
        <p:nvPicPr>
          <p:cNvPr id="9" name="Picture 8"/>
          <p:cNvPicPr>
            <a:picLocks noChangeAspect="1"/>
          </p:cNvPicPr>
          <p:nvPr userDrawn="1"/>
        </p:nvPicPr>
        <p:blipFill>
          <a:blip r:embed="rId3"/>
          <a:srcRect l="15485" t="26506" r="15485" b="26506"/>
          <a:stretch>
            <a:fillRect/>
          </a:stretch>
        </p:blipFill>
        <p:spPr>
          <a:xfrm>
            <a:off x="4311375" y="901149"/>
            <a:ext cx="3569253" cy="1309755"/>
          </a:xfrm>
          <a:prstGeom prst="rect">
            <a:avLst/>
          </a:prstGeom>
        </p:spPr>
      </p:pic>
      <p:sp>
        <p:nvSpPr>
          <p:cNvPr id="11" name="TextBox 10"/>
          <p:cNvSpPr txBox="1"/>
          <p:nvPr userDrawn="1"/>
        </p:nvSpPr>
        <p:spPr>
          <a:xfrm>
            <a:off x="1828800" y="2983008"/>
            <a:ext cx="8534400" cy="609600"/>
          </a:xfrm>
          <a:prstGeom prst="rect">
            <a:avLst/>
          </a:prstGeom>
          <a:noFill/>
        </p:spPr>
        <p:txBody>
          <a:bodyPr wrap="square" rtlCol="0">
            <a:noAutofit/>
          </a:bodyPr>
          <a:lstStyle/>
          <a:p>
            <a:pPr algn="ctr"/>
            <a:r>
              <a:rPr lang="en-US" sz="3733" dirty="0">
                <a:solidFill>
                  <a:schemeClr val="bg1"/>
                </a:solidFill>
                <a:latin typeface="Arial Black" panose="020B0A04020102020204" pitchFamily="34" charset="0"/>
              </a:rPr>
              <a:t>YOUR WATER. YOUR FUTURE.</a:t>
            </a:r>
          </a:p>
        </p:txBody>
      </p:sp>
    </p:spTree>
    <p:extLst>
      <p:ext uri="{BB962C8B-B14F-4D97-AF65-F5344CB8AC3E}">
        <p14:creationId xmlns:p14="http://schemas.microsoft.com/office/powerpoint/2010/main" val="362835518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guide id="3" pos="864">
          <p15:clr>
            <a:srgbClr val="FBAE40"/>
          </p15:clr>
        </p15:guide>
        <p15:guide id="4" pos="489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CAP tan background">
    <p:bg>
      <p:bgPr>
        <a:solidFill>
          <a:schemeClr val="accent4">
            <a:lumMod val="75000"/>
          </a:schemeClr>
        </a:solid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a:t>11/18/2020</a:t>
            </a:r>
            <a:endParaRPr lang="en-GB" dirty="0"/>
          </a:p>
        </p:txBody>
      </p:sp>
      <p:sp>
        <p:nvSpPr>
          <p:cNvPr id="6" name="Footer Placeholder 5"/>
          <p:cNvSpPr>
            <a:spLocks noGrp="1"/>
          </p:cNvSpPr>
          <p:nvPr>
            <p:ph type="ftr" sz="quarter" idx="11"/>
          </p:nvPr>
        </p:nvSpPr>
        <p:spPr/>
        <p:txBody>
          <a:bodyPr/>
          <a:lstStyle>
            <a:lvl1pPr>
              <a:defRPr>
                <a:solidFill>
                  <a:srgbClr val="FFFFFF"/>
                </a:solidFill>
              </a:defRPr>
            </a:lvl1pPr>
          </a:lstStyle>
          <a:p>
            <a:r>
              <a:rPr lang="en-US"/>
              <a:t>Supporting Arizona Water Management  |  GoldSim User Conference  |  09.11.24</a:t>
            </a:r>
            <a:endParaRPr lang="en-GB"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C86A65E-82A9-2E44-B623-2C55316353C7}" type="slidenum">
              <a:rPr lang="en-US"/>
              <a:t>‹#›</a:t>
            </a:fld>
            <a:endParaRPr lang="en-US" dirty="0"/>
          </a:p>
        </p:txBody>
      </p:sp>
      <p:sp>
        <p:nvSpPr>
          <p:cNvPr id="17" name="Content Placeholder 2"/>
          <p:cNvSpPr>
            <a:spLocks noGrp="1"/>
          </p:cNvSpPr>
          <p:nvPr>
            <p:ph sz="quarter" idx="14"/>
          </p:nvPr>
        </p:nvSpPr>
        <p:spPr>
          <a:xfrm>
            <a:off x="516467" y="1600120"/>
            <a:ext cx="11034184" cy="4511040"/>
          </a:xfrm>
        </p:spPr>
        <p:txBody>
          <a:bodyPr/>
          <a:lstStyle>
            <a:lvl1pPr>
              <a:defRPr>
                <a:solidFill>
                  <a:schemeClr val="bg1"/>
                </a:solidFill>
              </a:defRPr>
            </a:lvl1pPr>
            <a:lvl2pPr>
              <a:defRPr>
                <a:solidFill>
                  <a:schemeClr val="accent3">
                    <a:lumMod val="20000"/>
                    <a:lumOff val="80000"/>
                  </a:schemeClr>
                </a:solidFill>
              </a:defRPr>
            </a:lvl2pPr>
            <a:lvl3pPr algn="l">
              <a:buClr>
                <a:schemeClr val="accent4">
                  <a:lumMod val="40000"/>
                  <a:lumOff val="60000"/>
                </a:schemeClr>
              </a:buClr>
              <a:defRPr>
                <a:solidFill>
                  <a:schemeClr val="accent4">
                    <a:lumMod val="40000"/>
                    <a:lumOff val="60000"/>
                  </a:schemeClr>
                </a:solidFill>
              </a:defRPr>
            </a:lvl3pPr>
            <a:lvl4pPr algn="l">
              <a:buClr>
                <a:schemeClr val="accent4">
                  <a:lumMod val="60000"/>
                  <a:lumOff val="40000"/>
                </a:schemeClr>
              </a:buClr>
              <a:defRPr>
                <a:solidFill>
                  <a:schemeClr val="accent4">
                    <a:lumMod val="60000"/>
                    <a:lumOff val="40000"/>
                  </a:schemeClr>
                </a:solidFill>
              </a:defRPr>
            </a:lvl4pPr>
            <a:lvl5pPr algn="l">
              <a:buClr>
                <a:schemeClr val="accent4">
                  <a:lumMod val="60000"/>
                  <a:lumOff val="40000"/>
                </a:schemeClr>
              </a:buClr>
              <a:defRPr>
                <a:solidFill>
                  <a:schemeClr val="accent4">
                    <a:lumMod val="60000"/>
                    <a:lumOff val="40000"/>
                  </a:schemeClr>
                </a:solidFill>
              </a:defRPr>
            </a:lvl5pPr>
          </a:lstStyle>
          <a:p>
            <a:pPr lvl="0"/>
            <a:r>
              <a:rPr lang="en-US"/>
              <a:t>Edit Master text styles</a:t>
            </a:r>
          </a:p>
          <a:p>
            <a:pPr lvl="1"/>
            <a:r>
              <a:rPr lang="en-US"/>
              <a:t>Second level</a:t>
            </a:r>
          </a:p>
          <a:p>
            <a:pPr lvl="2"/>
            <a:r>
              <a:rPr lang="en-US"/>
              <a:t>Third level</a:t>
            </a:r>
          </a:p>
        </p:txBody>
      </p:sp>
      <p:pic>
        <p:nvPicPr>
          <p:cNvPr id="18" name="Picture 17"/>
          <p:cNvPicPr>
            <a:picLocks noChangeAspect="1"/>
          </p:cNvPicPr>
          <p:nvPr userDrawn="1"/>
        </p:nvPicPr>
        <p:blipFill>
          <a:blip r:embed="rId2"/>
          <a:srcRect/>
          <a:stretch>
            <a:fillRect/>
          </a:stretch>
        </p:blipFill>
        <p:spPr>
          <a:xfrm>
            <a:off x="10036776" y="6008961"/>
            <a:ext cx="1582403" cy="730340"/>
          </a:xfrm>
          <a:prstGeom prst="rect">
            <a:avLst/>
          </a:prstGeom>
        </p:spPr>
      </p:pic>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19" name="TextBox 18"/>
          <p:cNvSpPr txBox="1"/>
          <p:nvPr userDrawn="1"/>
        </p:nvSpPr>
        <p:spPr>
          <a:xfrm>
            <a:off x="817163" y="6246351"/>
            <a:ext cx="46488" cy="215444"/>
          </a:xfrm>
          <a:prstGeom prst="rect">
            <a:avLst/>
          </a:prstGeom>
          <a:noFill/>
        </p:spPr>
        <p:txBody>
          <a:bodyPr wrap="none" lIns="0" rIns="0" rtlCol="0">
            <a:spAutoFit/>
          </a:bodyPr>
          <a:lstStyle/>
          <a:p>
            <a:r>
              <a:rPr lang="en-GB" sz="800" b="0" i="0" dirty="0">
                <a:solidFill>
                  <a:srgbClr val="E1E1E6"/>
                </a:solidFill>
                <a:latin typeface="Calibri Light"/>
                <a:cs typeface="Calibri Light"/>
              </a:rPr>
              <a:t>|</a:t>
            </a:r>
          </a:p>
        </p:txBody>
      </p:sp>
    </p:spTree>
    <p:extLst>
      <p:ext uri="{BB962C8B-B14F-4D97-AF65-F5344CB8AC3E}">
        <p14:creationId xmlns:p14="http://schemas.microsoft.com/office/powerpoint/2010/main" val="1847887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Table, Chart or SmartAr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11/18/2020</a:t>
            </a:r>
            <a:endParaRPr lang="en-GB" dirty="0"/>
          </a:p>
        </p:txBody>
      </p:sp>
      <p:sp>
        <p:nvSpPr>
          <p:cNvPr id="5" name="Footer Placeholder 4"/>
          <p:cNvSpPr>
            <a:spLocks noGrp="1"/>
          </p:cNvSpPr>
          <p:nvPr>
            <p:ph type="ftr" sz="quarter" idx="11"/>
          </p:nvPr>
        </p:nvSpPr>
        <p:spPr/>
        <p:txBody>
          <a:bodyPr/>
          <a:lstStyle/>
          <a:p>
            <a:r>
              <a:rPr lang="en-US"/>
              <a:t>Supporting Arizona Water Management  |  GoldSim User Conference  |  09.11.24</a:t>
            </a:r>
            <a:endParaRPr lang="en-GB" dirty="0"/>
          </a:p>
        </p:txBody>
      </p:sp>
      <p:sp>
        <p:nvSpPr>
          <p:cNvPr id="6" name="Slide Number Placeholder 5"/>
          <p:cNvSpPr>
            <a:spLocks noGrp="1"/>
          </p:cNvSpPr>
          <p:nvPr>
            <p:ph type="sldNum" sz="quarter" idx="12"/>
          </p:nvPr>
        </p:nvSpPr>
        <p:spPr/>
        <p:txBody>
          <a:bodyPr/>
          <a:lstStyle/>
          <a:p>
            <a:fld id="{FC86A65E-82A9-2E44-B623-2C55316353C7}" type="slidenum">
              <a:rPr/>
              <a:t>‹#›</a:t>
            </a:fld>
            <a:endParaRPr lang="en-GB" dirty="0"/>
          </a:p>
        </p:txBody>
      </p:sp>
      <p:sp>
        <p:nvSpPr>
          <p:cNvPr id="10" name="Content Placeholder 2"/>
          <p:cNvSpPr>
            <a:spLocks noGrp="1"/>
          </p:cNvSpPr>
          <p:nvPr>
            <p:ph idx="1" hasCustomPrompt="1"/>
          </p:nvPr>
        </p:nvSpPr>
        <p:spPr>
          <a:xfrm>
            <a:off x="517713" y="1598108"/>
            <a:ext cx="11032936" cy="4511040"/>
          </a:xfrm>
        </p:spPr>
        <p:txBody>
          <a:bodyPr/>
          <a:lstStyle/>
          <a:p>
            <a:pPr lvl="0"/>
            <a:r>
              <a:rPr lang="en-US"/>
              <a:t>Click to edit Master text styles</a:t>
            </a:r>
          </a:p>
          <a:p>
            <a:pPr lvl="1"/>
            <a:r>
              <a:rPr lang="en-US"/>
              <a:t>Second level</a:t>
            </a:r>
          </a:p>
          <a:p>
            <a:pPr lvl="2"/>
            <a:r>
              <a:rPr lang="en-US"/>
              <a:t>Third level</a:t>
            </a:r>
          </a:p>
        </p:txBody>
      </p:sp>
      <p:sp>
        <p:nvSpPr>
          <p:cNvPr id="2" name="Title 1"/>
          <p:cNvSpPr>
            <a:spLocks noGrp="1"/>
          </p:cNvSpPr>
          <p:nvPr>
            <p:ph type="title" hasCustomPrompt="1"/>
          </p:nvPr>
        </p:nvSpPr>
        <p:spPr/>
        <p:txBody>
          <a:bodyPr/>
          <a:lstStyle/>
          <a:p>
            <a:r>
              <a:rPr lang="en-US"/>
              <a:t>Text, Table, Chart or SmartArt</a:t>
            </a:r>
          </a:p>
        </p:txBody>
      </p:sp>
    </p:spTree>
    <p:extLst>
      <p:ext uri="{BB962C8B-B14F-4D97-AF65-F5344CB8AC3E}">
        <p14:creationId xmlns:p14="http://schemas.microsoft.com/office/powerpoint/2010/main" val="2250696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and Image: Option 1">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r>
              <a:rPr lang="en-US"/>
              <a:t>11/18/2020</a:t>
            </a:r>
            <a:endParaRPr lang="en-GB" dirty="0"/>
          </a:p>
        </p:txBody>
      </p:sp>
      <p:sp>
        <p:nvSpPr>
          <p:cNvPr id="9" name="Slide Number Placeholder 8"/>
          <p:cNvSpPr>
            <a:spLocks noGrp="1"/>
          </p:cNvSpPr>
          <p:nvPr>
            <p:ph type="sldNum" sz="quarter" idx="12"/>
          </p:nvPr>
        </p:nvSpPr>
        <p:spPr/>
        <p:txBody>
          <a:bodyPr/>
          <a:lstStyle/>
          <a:p>
            <a:fld id="{FC86A65E-82A9-2E44-B623-2C55316353C7}" type="slidenum">
              <a:rPr/>
              <a:t>‹#›</a:t>
            </a:fld>
            <a:endParaRPr lang="en-GB" dirty="0"/>
          </a:p>
        </p:txBody>
      </p:sp>
      <p:sp>
        <p:nvSpPr>
          <p:cNvPr id="10" name="Footer Placeholder 4"/>
          <p:cNvSpPr>
            <a:spLocks noGrp="1"/>
          </p:cNvSpPr>
          <p:nvPr>
            <p:ph type="ftr" sz="quarter" idx="11"/>
          </p:nvPr>
        </p:nvSpPr>
        <p:spPr>
          <a:xfrm>
            <a:off x="932128" y="6193986"/>
            <a:ext cx="5163872" cy="365125"/>
          </a:xfrm>
        </p:spPr>
        <p:txBody>
          <a:bodyPr/>
          <a:lstStyle/>
          <a:p>
            <a:r>
              <a:rPr lang="en-US"/>
              <a:t>Supporting Arizona Water Management  |  GoldSim User Conference  |  09.11.24</a:t>
            </a:r>
            <a:endParaRPr lang="en-GB" dirty="0"/>
          </a:p>
        </p:txBody>
      </p:sp>
      <p:sp>
        <p:nvSpPr>
          <p:cNvPr id="13" name="Picture Placeholder 10"/>
          <p:cNvSpPr>
            <a:spLocks noGrp="1"/>
          </p:cNvSpPr>
          <p:nvPr>
            <p:ph type="pic" sz="quarter" idx="15"/>
          </p:nvPr>
        </p:nvSpPr>
        <p:spPr>
          <a:xfrm>
            <a:off x="7893049" y="1589777"/>
            <a:ext cx="3657600" cy="4511040"/>
          </a:xfrm>
        </p:spPr>
        <p:txBody>
          <a:bodyPr/>
          <a:lstStyle/>
          <a:p>
            <a:r>
              <a:rPr lang="en-US" dirty="0"/>
              <a:t>Click icon to add picture</a:t>
            </a:r>
            <a:endParaRPr lang="en-GB" dirty="0"/>
          </a:p>
        </p:txBody>
      </p:sp>
      <p:sp>
        <p:nvSpPr>
          <p:cNvPr id="8" name="Content Placeholder 2"/>
          <p:cNvSpPr>
            <a:spLocks noGrp="1"/>
          </p:cNvSpPr>
          <p:nvPr>
            <p:ph idx="1" hasCustomPrompt="1"/>
          </p:nvPr>
        </p:nvSpPr>
        <p:spPr>
          <a:xfrm>
            <a:off x="517713" y="1589777"/>
            <a:ext cx="7131496" cy="4511040"/>
          </a:xfrm>
        </p:spPr>
        <p:txBody>
          <a:bodyPr/>
          <a:lstStyle/>
          <a:p>
            <a:pPr lvl="0"/>
            <a:r>
              <a:rPr lang="en-US"/>
              <a:t>Click to edit Master text styles</a:t>
            </a:r>
          </a:p>
          <a:p>
            <a:pPr lvl="1"/>
            <a:r>
              <a:rPr lang="en-US"/>
              <a:t>Second level</a:t>
            </a:r>
          </a:p>
          <a:p>
            <a:pPr lvl="2"/>
            <a:r>
              <a:rPr lang="en-US"/>
              <a:t>Third level</a:t>
            </a:r>
          </a:p>
        </p:txBody>
      </p:sp>
      <p:sp>
        <p:nvSpPr>
          <p:cNvPr id="2" name="Title 1"/>
          <p:cNvSpPr>
            <a:spLocks noGrp="1"/>
          </p:cNvSpPr>
          <p:nvPr>
            <p:ph type="title" hasCustomPrompt="1"/>
          </p:nvPr>
        </p:nvSpPr>
        <p:spPr/>
        <p:txBody>
          <a:bodyPr/>
          <a:lstStyle/>
          <a:p>
            <a:r>
              <a:rPr lang="en-US"/>
              <a:t>Title, Text and Image: Option 1</a:t>
            </a:r>
          </a:p>
        </p:txBody>
      </p:sp>
    </p:spTree>
    <p:extLst>
      <p:ext uri="{BB962C8B-B14F-4D97-AF65-F5344CB8AC3E}">
        <p14:creationId xmlns:p14="http://schemas.microsoft.com/office/powerpoint/2010/main" val="2963031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Text and Image: Option 2">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r>
              <a:rPr lang="en-US"/>
              <a:t>11/18/2020</a:t>
            </a:r>
            <a:endParaRPr lang="en-GB" dirty="0"/>
          </a:p>
        </p:txBody>
      </p:sp>
      <p:sp>
        <p:nvSpPr>
          <p:cNvPr id="9" name="Slide Number Placeholder 8"/>
          <p:cNvSpPr>
            <a:spLocks noGrp="1"/>
          </p:cNvSpPr>
          <p:nvPr>
            <p:ph type="sldNum" sz="quarter" idx="12"/>
          </p:nvPr>
        </p:nvSpPr>
        <p:spPr/>
        <p:txBody>
          <a:bodyPr/>
          <a:lstStyle/>
          <a:p>
            <a:fld id="{FC86A65E-82A9-2E44-B623-2C55316353C7}" type="slidenum">
              <a:rPr/>
              <a:t>‹#›</a:t>
            </a:fld>
            <a:endParaRPr lang="en-GB" dirty="0"/>
          </a:p>
        </p:txBody>
      </p:sp>
      <p:sp>
        <p:nvSpPr>
          <p:cNvPr id="10" name="Footer Placeholder 4"/>
          <p:cNvSpPr>
            <a:spLocks noGrp="1"/>
          </p:cNvSpPr>
          <p:nvPr>
            <p:ph type="ftr" sz="quarter" idx="11"/>
          </p:nvPr>
        </p:nvSpPr>
        <p:spPr>
          <a:xfrm>
            <a:off x="932128" y="6193986"/>
            <a:ext cx="5163872" cy="365125"/>
          </a:xfrm>
        </p:spPr>
        <p:txBody>
          <a:bodyPr/>
          <a:lstStyle/>
          <a:p>
            <a:r>
              <a:rPr lang="en-US"/>
              <a:t>Supporting Arizona Water Management  |  GoldSim User Conference  |  09.11.24</a:t>
            </a:r>
            <a:endParaRPr lang="en-GB" dirty="0"/>
          </a:p>
        </p:txBody>
      </p:sp>
      <p:sp>
        <p:nvSpPr>
          <p:cNvPr id="13" name="Picture Placeholder 10"/>
          <p:cNvSpPr>
            <a:spLocks noGrp="1"/>
          </p:cNvSpPr>
          <p:nvPr>
            <p:ph type="pic" sz="quarter" idx="15"/>
          </p:nvPr>
        </p:nvSpPr>
        <p:spPr>
          <a:xfrm>
            <a:off x="6186169" y="1589145"/>
            <a:ext cx="5364480" cy="4511040"/>
          </a:xfrm>
        </p:spPr>
        <p:txBody>
          <a:bodyPr/>
          <a:lstStyle/>
          <a:p>
            <a:r>
              <a:rPr lang="en-US" dirty="0"/>
              <a:t>Click icon to add picture</a:t>
            </a:r>
            <a:endParaRPr lang="en-GB" dirty="0"/>
          </a:p>
        </p:txBody>
      </p:sp>
      <p:sp>
        <p:nvSpPr>
          <p:cNvPr id="8" name="Content Placeholder 2"/>
          <p:cNvSpPr>
            <a:spLocks noGrp="1"/>
          </p:cNvSpPr>
          <p:nvPr>
            <p:ph idx="1" hasCustomPrompt="1"/>
          </p:nvPr>
        </p:nvSpPr>
        <p:spPr>
          <a:xfrm>
            <a:off x="517713" y="1589145"/>
            <a:ext cx="5424616" cy="4511040"/>
          </a:xfrm>
        </p:spPr>
        <p:txBody>
          <a:bodyPr/>
          <a:lstStyle/>
          <a:p>
            <a:pPr lvl="0"/>
            <a:r>
              <a:rPr lang="en-US"/>
              <a:t>Click to edit Master text styles</a:t>
            </a:r>
          </a:p>
          <a:p>
            <a:pPr lvl="1"/>
            <a:r>
              <a:rPr lang="en-US"/>
              <a:t>Second level</a:t>
            </a:r>
          </a:p>
          <a:p>
            <a:pPr lvl="2"/>
            <a:r>
              <a:rPr lang="en-US"/>
              <a:t>Third level</a:t>
            </a:r>
          </a:p>
        </p:txBody>
      </p:sp>
      <p:sp>
        <p:nvSpPr>
          <p:cNvPr id="2" name="Title 1"/>
          <p:cNvSpPr>
            <a:spLocks noGrp="1"/>
          </p:cNvSpPr>
          <p:nvPr>
            <p:ph type="title" hasCustomPrompt="1"/>
          </p:nvPr>
        </p:nvSpPr>
        <p:spPr/>
        <p:txBody>
          <a:bodyPr/>
          <a:lstStyle/>
          <a:p>
            <a:r>
              <a:rPr lang="en-US"/>
              <a:t>Title, Text and Image: Option 2</a:t>
            </a:r>
          </a:p>
        </p:txBody>
      </p:sp>
    </p:spTree>
    <p:extLst>
      <p:ext uri="{BB962C8B-B14F-4D97-AF65-F5344CB8AC3E}">
        <p14:creationId xmlns:p14="http://schemas.microsoft.com/office/powerpoint/2010/main" val="999119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image: Option 1">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r>
              <a:rPr lang="en-US"/>
              <a:t>11/18/2020</a:t>
            </a:r>
            <a:endParaRPr lang="en-GB" dirty="0"/>
          </a:p>
        </p:txBody>
      </p:sp>
      <p:sp>
        <p:nvSpPr>
          <p:cNvPr id="9" name="Slide Number Placeholder 8"/>
          <p:cNvSpPr>
            <a:spLocks noGrp="1"/>
          </p:cNvSpPr>
          <p:nvPr>
            <p:ph type="sldNum" sz="quarter" idx="12"/>
          </p:nvPr>
        </p:nvSpPr>
        <p:spPr/>
        <p:txBody>
          <a:bodyPr/>
          <a:lstStyle/>
          <a:p>
            <a:fld id="{FC86A65E-82A9-2E44-B623-2C55316353C7}" type="slidenum">
              <a:rPr/>
              <a:t>‹#›</a:t>
            </a:fld>
            <a:endParaRPr lang="en-GB" dirty="0"/>
          </a:p>
        </p:txBody>
      </p:sp>
      <p:sp>
        <p:nvSpPr>
          <p:cNvPr id="10" name="Footer Placeholder 4"/>
          <p:cNvSpPr>
            <a:spLocks noGrp="1"/>
          </p:cNvSpPr>
          <p:nvPr>
            <p:ph type="ftr" sz="quarter" idx="11"/>
          </p:nvPr>
        </p:nvSpPr>
        <p:spPr>
          <a:xfrm>
            <a:off x="932128" y="6193986"/>
            <a:ext cx="5163872" cy="365125"/>
          </a:xfrm>
        </p:spPr>
        <p:txBody>
          <a:bodyPr/>
          <a:lstStyle/>
          <a:p>
            <a:r>
              <a:rPr lang="en-US"/>
              <a:t>Supporting Arizona Water Management  |  GoldSim User Conference  |  09.11.24</a:t>
            </a:r>
            <a:endParaRPr lang="en-GB" dirty="0"/>
          </a:p>
        </p:txBody>
      </p:sp>
      <p:sp>
        <p:nvSpPr>
          <p:cNvPr id="13" name="Picture Placeholder 10"/>
          <p:cNvSpPr>
            <a:spLocks noGrp="1"/>
          </p:cNvSpPr>
          <p:nvPr>
            <p:ph type="pic" sz="quarter" idx="15"/>
          </p:nvPr>
        </p:nvSpPr>
        <p:spPr>
          <a:xfrm>
            <a:off x="517713" y="1589777"/>
            <a:ext cx="11032936" cy="4511040"/>
          </a:xfrm>
        </p:spPr>
        <p:txBody>
          <a:bodyPr/>
          <a:lstStyle/>
          <a:p>
            <a:r>
              <a:rPr lang="en-US" dirty="0"/>
              <a:t>Click icon to add picture</a:t>
            </a:r>
            <a:endParaRPr lang="en-GB" dirty="0"/>
          </a:p>
        </p:txBody>
      </p:sp>
      <p:sp>
        <p:nvSpPr>
          <p:cNvPr id="2" name="Title 1"/>
          <p:cNvSpPr>
            <a:spLocks noGrp="1"/>
          </p:cNvSpPr>
          <p:nvPr>
            <p:ph type="title" hasCustomPrompt="1"/>
          </p:nvPr>
        </p:nvSpPr>
        <p:spPr/>
        <p:txBody>
          <a:bodyPr/>
          <a:lstStyle/>
          <a:p>
            <a:r>
              <a:rPr lang="en-US"/>
              <a:t>Title and Image: Option 1</a:t>
            </a:r>
          </a:p>
        </p:txBody>
      </p:sp>
    </p:spTree>
    <p:extLst>
      <p:ext uri="{BB962C8B-B14F-4D97-AF65-F5344CB8AC3E}">
        <p14:creationId xmlns:p14="http://schemas.microsoft.com/office/powerpoint/2010/main" val="42166278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image: Option 2">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t>11/18/2020</a:t>
            </a:r>
            <a:endParaRPr lang="en-GB" dirty="0"/>
          </a:p>
        </p:txBody>
      </p:sp>
      <p:sp>
        <p:nvSpPr>
          <p:cNvPr id="4" name="Footer Placeholder 3"/>
          <p:cNvSpPr>
            <a:spLocks noGrp="1"/>
          </p:cNvSpPr>
          <p:nvPr>
            <p:ph type="ftr" sz="quarter" idx="11"/>
          </p:nvPr>
        </p:nvSpPr>
        <p:spPr/>
        <p:txBody>
          <a:bodyPr/>
          <a:lstStyle/>
          <a:p>
            <a:r>
              <a:rPr lang="en-US"/>
              <a:t>Supporting Arizona Water Management  |  GoldSim User Conference  |  09.11.24</a:t>
            </a:r>
            <a:endParaRPr lang="en-GB" dirty="0"/>
          </a:p>
        </p:txBody>
      </p:sp>
      <p:sp>
        <p:nvSpPr>
          <p:cNvPr id="5" name="Slide Number Placeholder 4"/>
          <p:cNvSpPr>
            <a:spLocks noGrp="1"/>
          </p:cNvSpPr>
          <p:nvPr>
            <p:ph type="sldNum" sz="quarter" idx="12"/>
          </p:nvPr>
        </p:nvSpPr>
        <p:spPr/>
        <p:txBody>
          <a:bodyPr/>
          <a:lstStyle/>
          <a:p>
            <a:fld id="{FC86A65E-82A9-2E44-B623-2C55316353C7}" type="slidenum">
              <a:rPr/>
              <a:t>‹#›</a:t>
            </a:fld>
            <a:endParaRPr lang="en-GB" dirty="0"/>
          </a:p>
        </p:txBody>
      </p:sp>
      <p:sp>
        <p:nvSpPr>
          <p:cNvPr id="11" name="Picture Placeholder 10"/>
          <p:cNvSpPr>
            <a:spLocks noGrp="1"/>
          </p:cNvSpPr>
          <p:nvPr>
            <p:ph type="pic" sz="quarter" idx="15"/>
          </p:nvPr>
        </p:nvSpPr>
        <p:spPr>
          <a:xfrm>
            <a:off x="517713" y="1589145"/>
            <a:ext cx="5424616" cy="4511040"/>
          </a:xfrm>
        </p:spPr>
        <p:txBody>
          <a:bodyPr/>
          <a:lstStyle/>
          <a:p>
            <a:r>
              <a:rPr lang="en-US" dirty="0"/>
              <a:t>Click icon to add picture</a:t>
            </a:r>
            <a:endParaRPr lang="en-GB" dirty="0"/>
          </a:p>
        </p:txBody>
      </p:sp>
      <p:sp>
        <p:nvSpPr>
          <p:cNvPr id="12" name="Picture Placeholder 10"/>
          <p:cNvSpPr>
            <a:spLocks noGrp="1"/>
          </p:cNvSpPr>
          <p:nvPr>
            <p:ph type="pic" sz="quarter" idx="16"/>
          </p:nvPr>
        </p:nvSpPr>
        <p:spPr>
          <a:xfrm>
            <a:off x="6186168" y="1589145"/>
            <a:ext cx="5364480" cy="4511040"/>
          </a:xfrm>
        </p:spPr>
        <p:txBody>
          <a:bodyPr/>
          <a:lstStyle/>
          <a:p>
            <a:r>
              <a:rPr lang="en-US" dirty="0"/>
              <a:t>Click icon to add picture</a:t>
            </a:r>
            <a:endParaRPr lang="en-GB" dirty="0"/>
          </a:p>
        </p:txBody>
      </p:sp>
      <p:sp>
        <p:nvSpPr>
          <p:cNvPr id="2" name="Title 1"/>
          <p:cNvSpPr>
            <a:spLocks noGrp="1"/>
          </p:cNvSpPr>
          <p:nvPr>
            <p:ph type="title" hasCustomPrompt="1"/>
          </p:nvPr>
        </p:nvSpPr>
        <p:spPr/>
        <p:txBody>
          <a:bodyPr/>
          <a:lstStyle/>
          <a:p>
            <a:r>
              <a:rPr lang="en-US"/>
              <a:t>Title and Image: Option 2</a:t>
            </a:r>
          </a:p>
        </p:txBody>
      </p:sp>
    </p:spTree>
    <p:extLst>
      <p:ext uri="{BB962C8B-B14F-4D97-AF65-F5344CB8AC3E}">
        <p14:creationId xmlns:p14="http://schemas.microsoft.com/office/powerpoint/2010/main" val="2493582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image: Option 3">
    <p:spTree>
      <p:nvGrpSpPr>
        <p:cNvPr id="1" name=""/>
        <p:cNvGrpSpPr/>
        <p:nvPr/>
      </p:nvGrpSpPr>
      <p:grpSpPr>
        <a:xfrm>
          <a:off x="0" y="0"/>
          <a:ext cx="0" cy="0"/>
          <a:chOff x="0" y="0"/>
          <a:chExt cx="0" cy="0"/>
        </a:xfrm>
      </p:grpSpPr>
      <p:sp>
        <p:nvSpPr>
          <p:cNvPr id="7" name="Picture Placeholder 10"/>
          <p:cNvSpPr>
            <a:spLocks noGrp="1"/>
          </p:cNvSpPr>
          <p:nvPr>
            <p:ph type="pic" sz="quarter" idx="17"/>
          </p:nvPr>
        </p:nvSpPr>
        <p:spPr>
          <a:xfrm>
            <a:off x="517714" y="3820131"/>
            <a:ext cx="6646087" cy="2316480"/>
          </a:xfrm>
        </p:spPr>
        <p:txBody>
          <a:bodyPr/>
          <a:lstStyle/>
          <a:p>
            <a:r>
              <a:rPr lang="en-US" dirty="0"/>
              <a:t>Click icon to add picture</a:t>
            </a:r>
            <a:endParaRPr lang="en-GB" dirty="0"/>
          </a:p>
        </p:txBody>
      </p:sp>
      <p:sp>
        <p:nvSpPr>
          <p:cNvPr id="2" name="Date Placeholder 1"/>
          <p:cNvSpPr>
            <a:spLocks noGrp="1"/>
          </p:cNvSpPr>
          <p:nvPr>
            <p:ph type="dt" sz="half" idx="10"/>
          </p:nvPr>
        </p:nvSpPr>
        <p:spPr/>
        <p:txBody>
          <a:bodyPr/>
          <a:lstStyle/>
          <a:p>
            <a:r>
              <a:rPr lang="en-US"/>
              <a:t>11/18/2020</a:t>
            </a:r>
            <a:endParaRPr lang="en-GB" dirty="0"/>
          </a:p>
        </p:txBody>
      </p:sp>
      <p:sp>
        <p:nvSpPr>
          <p:cNvPr id="3" name="Footer Placeholder 2"/>
          <p:cNvSpPr>
            <a:spLocks noGrp="1"/>
          </p:cNvSpPr>
          <p:nvPr>
            <p:ph type="ftr" sz="quarter" idx="11"/>
          </p:nvPr>
        </p:nvSpPr>
        <p:spPr/>
        <p:txBody>
          <a:bodyPr/>
          <a:lstStyle/>
          <a:p>
            <a:r>
              <a:rPr lang="en-US"/>
              <a:t>Supporting Arizona Water Management  |  GoldSim User Conference  |  09.11.24</a:t>
            </a:r>
            <a:endParaRPr lang="en-GB" dirty="0"/>
          </a:p>
        </p:txBody>
      </p:sp>
      <p:sp>
        <p:nvSpPr>
          <p:cNvPr id="4" name="Slide Number Placeholder 3"/>
          <p:cNvSpPr>
            <a:spLocks noGrp="1"/>
          </p:cNvSpPr>
          <p:nvPr>
            <p:ph type="sldNum" sz="quarter" idx="12"/>
          </p:nvPr>
        </p:nvSpPr>
        <p:spPr/>
        <p:txBody>
          <a:bodyPr/>
          <a:lstStyle/>
          <a:p>
            <a:fld id="{FC86A65E-82A9-2E44-B623-2C55316353C7}" type="slidenum">
              <a:rPr/>
              <a:t>‹#›</a:t>
            </a:fld>
            <a:endParaRPr lang="en-GB" dirty="0"/>
          </a:p>
        </p:txBody>
      </p:sp>
      <p:sp>
        <p:nvSpPr>
          <p:cNvPr id="8" name="Picture Placeholder 10"/>
          <p:cNvSpPr>
            <a:spLocks noGrp="1"/>
          </p:cNvSpPr>
          <p:nvPr>
            <p:ph type="pic" sz="quarter" idx="18"/>
          </p:nvPr>
        </p:nvSpPr>
        <p:spPr>
          <a:xfrm>
            <a:off x="517713" y="1588452"/>
            <a:ext cx="6646088" cy="2072640"/>
          </a:xfrm>
        </p:spPr>
        <p:txBody>
          <a:bodyPr/>
          <a:lstStyle/>
          <a:p>
            <a:r>
              <a:rPr lang="en-US" dirty="0"/>
              <a:t>Click icon to add picture</a:t>
            </a:r>
            <a:endParaRPr lang="en-GB" dirty="0"/>
          </a:p>
        </p:txBody>
      </p:sp>
      <p:sp>
        <p:nvSpPr>
          <p:cNvPr id="9" name="Picture Placeholder 10"/>
          <p:cNvSpPr>
            <a:spLocks noGrp="1"/>
          </p:cNvSpPr>
          <p:nvPr>
            <p:ph type="pic" sz="quarter" idx="19"/>
          </p:nvPr>
        </p:nvSpPr>
        <p:spPr>
          <a:xfrm>
            <a:off x="7283449" y="1588453"/>
            <a:ext cx="4267200" cy="4548159"/>
          </a:xfrm>
        </p:spPr>
        <p:txBody>
          <a:bodyPr/>
          <a:lstStyle/>
          <a:p>
            <a:r>
              <a:rPr lang="en-US" dirty="0"/>
              <a:t>Click icon to add picture</a:t>
            </a:r>
            <a:endParaRPr lang="en-GB" dirty="0"/>
          </a:p>
        </p:txBody>
      </p:sp>
      <p:sp>
        <p:nvSpPr>
          <p:cNvPr id="11" name="Title 10"/>
          <p:cNvSpPr>
            <a:spLocks noGrp="1"/>
          </p:cNvSpPr>
          <p:nvPr>
            <p:ph type="title" hasCustomPrompt="1"/>
          </p:nvPr>
        </p:nvSpPr>
        <p:spPr/>
        <p:txBody>
          <a:bodyPr/>
          <a:lstStyle/>
          <a:p>
            <a:r>
              <a:rPr lang="en-US"/>
              <a:t>Title and Image: Option 3</a:t>
            </a:r>
          </a:p>
        </p:txBody>
      </p:sp>
    </p:spTree>
    <p:extLst>
      <p:ext uri="{BB962C8B-B14F-4D97-AF65-F5344CB8AC3E}">
        <p14:creationId xmlns:p14="http://schemas.microsoft.com/office/powerpoint/2010/main" val="33713335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image: Option 4">
    <p:spTree>
      <p:nvGrpSpPr>
        <p:cNvPr id="1" name=""/>
        <p:cNvGrpSpPr/>
        <p:nvPr/>
      </p:nvGrpSpPr>
      <p:grpSpPr>
        <a:xfrm>
          <a:off x="0" y="0"/>
          <a:ext cx="0" cy="0"/>
          <a:chOff x="0" y="0"/>
          <a:chExt cx="0" cy="0"/>
        </a:xfrm>
      </p:grpSpPr>
      <p:sp>
        <p:nvSpPr>
          <p:cNvPr id="16" name="Picture Placeholder 10"/>
          <p:cNvSpPr>
            <a:spLocks noGrp="1"/>
          </p:cNvSpPr>
          <p:nvPr>
            <p:ph type="pic" sz="quarter" idx="18"/>
          </p:nvPr>
        </p:nvSpPr>
        <p:spPr>
          <a:xfrm>
            <a:off x="517713" y="1582633"/>
            <a:ext cx="5425440" cy="2072640"/>
          </a:xfrm>
        </p:spPr>
        <p:txBody>
          <a:bodyPr/>
          <a:lstStyle/>
          <a:p>
            <a:r>
              <a:rPr lang="en-US" dirty="0"/>
              <a:t>Click icon to add picture</a:t>
            </a:r>
            <a:endParaRPr lang="en-GB" dirty="0"/>
          </a:p>
        </p:txBody>
      </p:sp>
      <p:sp>
        <p:nvSpPr>
          <p:cNvPr id="17" name="Picture Placeholder 10"/>
          <p:cNvSpPr>
            <a:spLocks noGrp="1"/>
          </p:cNvSpPr>
          <p:nvPr>
            <p:ph type="pic" sz="quarter" idx="19"/>
          </p:nvPr>
        </p:nvSpPr>
        <p:spPr>
          <a:xfrm>
            <a:off x="6070780" y="1582633"/>
            <a:ext cx="5425440" cy="2072640"/>
          </a:xfrm>
        </p:spPr>
        <p:txBody>
          <a:bodyPr/>
          <a:lstStyle/>
          <a:p>
            <a:r>
              <a:rPr lang="en-US" dirty="0"/>
              <a:t>Click icon to add picture</a:t>
            </a:r>
            <a:endParaRPr lang="en-GB" dirty="0"/>
          </a:p>
        </p:txBody>
      </p:sp>
      <p:sp>
        <p:nvSpPr>
          <p:cNvPr id="5" name="Date Placeholder 4"/>
          <p:cNvSpPr>
            <a:spLocks noGrp="1"/>
          </p:cNvSpPr>
          <p:nvPr>
            <p:ph type="dt" sz="half" idx="10"/>
          </p:nvPr>
        </p:nvSpPr>
        <p:spPr/>
        <p:txBody>
          <a:bodyPr/>
          <a:lstStyle/>
          <a:p>
            <a:r>
              <a:rPr lang="en-US"/>
              <a:t>11/18/2020</a:t>
            </a:r>
            <a:endParaRPr lang="en-GB" dirty="0"/>
          </a:p>
        </p:txBody>
      </p:sp>
      <p:sp>
        <p:nvSpPr>
          <p:cNvPr id="6" name="Footer Placeholder 5"/>
          <p:cNvSpPr>
            <a:spLocks noGrp="1"/>
          </p:cNvSpPr>
          <p:nvPr>
            <p:ph type="ftr" sz="quarter" idx="11"/>
          </p:nvPr>
        </p:nvSpPr>
        <p:spPr/>
        <p:txBody>
          <a:bodyPr/>
          <a:lstStyle/>
          <a:p>
            <a:r>
              <a:rPr lang="en-US"/>
              <a:t>Supporting Arizona Water Management  |  GoldSim User Conference  |  09.11.24</a:t>
            </a:r>
            <a:endParaRPr lang="en-GB" dirty="0"/>
          </a:p>
        </p:txBody>
      </p:sp>
      <p:sp>
        <p:nvSpPr>
          <p:cNvPr id="7" name="Slide Number Placeholder 6"/>
          <p:cNvSpPr>
            <a:spLocks noGrp="1"/>
          </p:cNvSpPr>
          <p:nvPr>
            <p:ph type="sldNum" sz="quarter" idx="12"/>
          </p:nvPr>
        </p:nvSpPr>
        <p:spPr/>
        <p:txBody>
          <a:bodyPr/>
          <a:lstStyle/>
          <a:p>
            <a:fld id="{FC86A65E-82A9-2E44-B623-2C55316353C7}" type="slidenum">
              <a:rPr/>
              <a:t>‹#›</a:t>
            </a:fld>
            <a:endParaRPr lang="en-GB" dirty="0"/>
          </a:p>
        </p:txBody>
      </p:sp>
      <p:sp>
        <p:nvSpPr>
          <p:cNvPr id="18" name="Picture Placeholder 10"/>
          <p:cNvSpPr>
            <a:spLocks noGrp="1"/>
          </p:cNvSpPr>
          <p:nvPr>
            <p:ph type="pic" sz="quarter" idx="20"/>
          </p:nvPr>
        </p:nvSpPr>
        <p:spPr>
          <a:xfrm>
            <a:off x="517713" y="3770279"/>
            <a:ext cx="5425440" cy="2072640"/>
          </a:xfrm>
        </p:spPr>
        <p:txBody>
          <a:bodyPr/>
          <a:lstStyle/>
          <a:p>
            <a:r>
              <a:rPr lang="en-US" dirty="0"/>
              <a:t>Click icon to add picture</a:t>
            </a:r>
            <a:endParaRPr lang="en-GB" dirty="0"/>
          </a:p>
        </p:txBody>
      </p:sp>
      <p:sp>
        <p:nvSpPr>
          <p:cNvPr id="19" name="Picture Placeholder 10"/>
          <p:cNvSpPr>
            <a:spLocks noGrp="1"/>
          </p:cNvSpPr>
          <p:nvPr>
            <p:ph type="pic" sz="quarter" idx="21"/>
          </p:nvPr>
        </p:nvSpPr>
        <p:spPr>
          <a:xfrm>
            <a:off x="6070780" y="3770279"/>
            <a:ext cx="5425440" cy="2072640"/>
          </a:xfrm>
        </p:spPr>
        <p:txBody>
          <a:bodyPr/>
          <a:lstStyle/>
          <a:p>
            <a:r>
              <a:rPr lang="en-US" dirty="0"/>
              <a:t>Click icon to add picture</a:t>
            </a:r>
            <a:endParaRPr lang="en-GB" dirty="0"/>
          </a:p>
        </p:txBody>
      </p:sp>
      <p:sp>
        <p:nvSpPr>
          <p:cNvPr id="2" name="Title 1"/>
          <p:cNvSpPr>
            <a:spLocks noGrp="1"/>
          </p:cNvSpPr>
          <p:nvPr>
            <p:ph type="title" hasCustomPrompt="1"/>
          </p:nvPr>
        </p:nvSpPr>
        <p:spPr/>
        <p:txBody>
          <a:bodyPr/>
          <a:lstStyle/>
          <a:p>
            <a:r>
              <a:rPr lang="en-US"/>
              <a:t>Title and Image: Option 4</a:t>
            </a:r>
          </a:p>
        </p:txBody>
      </p:sp>
    </p:spTree>
    <p:extLst>
      <p:ext uri="{BB962C8B-B14F-4D97-AF65-F5344CB8AC3E}">
        <p14:creationId xmlns:p14="http://schemas.microsoft.com/office/powerpoint/2010/main" val="11268795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Image Only">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a:t>11/18/2020</a:t>
            </a:r>
            <a:endParaRPr lang="en-GB" dirty="0"/>
          </a:p>
        </p:txBody>
      </p:sp>
      <p:sp>
        <p:nvSpPr>
          <p:cNvPr id="11" name="Picture Placeholder 10"/>
          <p:cNvSpPr>
            <a:spLocks noGrp="1"/>
          </p:cNvSpPr>
          <p:nvPr>
            <p:ph type="pic" sz="quarter" idx="18"/>
          </p:nvPr>
        </p:nvSpPr>
        <p:spPr>
          <a:xfrm>
            <a:off x="0" y="-1"/>
            <a:ext cx="12192000" cy="6858001"/>
          </a:xfrm>
        </p:spPr>
        <p:txBody>
          <a:bodyPr/>
          <a:lstStyle/>
          <a:p>
            <a:r>
              <a:rPr lang="en-US" dirty="0"/>
              <a:t>Click icon to add picture</a:t>
            </a:r>
            <a:endParaRPr lang="en-GB" dirty="0"/>
          </a:p>
        </p:txBody>
      </p:sp>
    </p:spTree>
    <p:extLst>
      <p:ext uri="{BB962C8B-B14F-4D97-AF65-F5344CB8AC3E}">
        <p14:creationId xmlns:p14="http://schemas.microsoft.com/office/powerpoint/2010/main" val="17573021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a:t>11/18/2020</a:t>
            </a:r>
            <a:endParaRPr lang="en-GB" dirty="0"/>
          </a:p>
        </p:txBody>
      </p:sp>
      <p:sp>
        <p:nvSpPr>
          <p:cNvPr id="6" name="Footer Placeholder 5"/>
          <p:cNvSpPr>
            <a:spLocks noGrp="1"/>
          </p:cNvSpPr>
          <p:nvPr>
            <p:ph type="ftr" sz="quarter" idx="11"/>
          </p:nvPr>
        </p:nvSpPr>
        <p:spPr/>
        <p:txBody>
          <a:bodyPr/>
          <a:lstStyle/>
          <a:p>
            <a:r>
              <a:rPr lang="en-US"/>
              <a:t>Supporting Arizona Water Management  |  GoldSim User Conference  |  09.11.24</a:t>
            </a:r>
            <a:endParaRPr lang="en-GB" dirty="0"/>
          </a:p>
        </p:txBody>
      </p:sp>
      <p:sp>
        <p:nvSpPr>
          <p:cNvPr id="7" name="Slide Number Placeholder 6"/>
          <p:cNvSpPr>
            <a:spLocks noGrp="1"/>
          </p:cNvSpPr>
          <p:nvPr>
            <p:ph type="sldNum" sz="quarter" idx="12"/>
          </p:nvPr>
        </p:nvSpPr>
        <p:spPr/>
        <p:txBody>
          <a:bodyPr/>
          <a:lstStyle/>
          <a:p>
            <a:fld id="{FC86A65E-82A9-2E44-B623-2C55316353C7}" type="slidenum">
              <a:rPr/>
              <a:t>‹#›</a:t>
            </a:fld>
            <a:endParaRPr lang="en-GB" dirty="0"/>
          </a:p>
        </p:txBody>
      </p:sp>
      <p:sp>
        <p:nvSpPr>
          <p:cNvPr id="2" name="Title 1"/>
          <p:cNvSpPr>
            <a:spLocks noGrp="1"/>
          </p:cNvSpPr>
          <p:nvPr>
            <p:ph type="title" hasCustomPrompt="1"/>
          </p:nvPr>
        </p:nvSpPr>
        <p:spPr/>
        <p:txBody>
          <a:bodyPr/>
          <a:lstStyle/>
          <a:p>
            <a:r>
              <a:rPr lang="en-US"/>
              <a:t>Title Only</a:t>
            </a:r>
          </a:p>
        </p:txBody>
      </p:sp>
    </p:spTree>
    <p:extLst>
      <p:ext uri="{BB962C8B-B14F-4D97-AF65-F5344CB8AC3E}">
        <p14:creationId xmlns:p14="http://schemas.microsoft.com/office/powerpoint/2010/main" val="1654747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v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11/18/2020</a:t>
            </a:r>
            <a:endParaRPr lang="en-GB" dirty="0"/>
          </a:p>
        </p:txBody>
      </p:sp>
      <p:sp>
        <p:nvSpPr>
          <p:cNvPr id="16" name="Title 1"/>
          <p:cNvSpPr>
            <a:spLocks noGrp="1"/>
          </p:cNvSpPr>
          <p:nvPr>
            <p:ph type="ctrTitle" hasCustomPrompt="1"/>
          </p:nvPr>
        </p:nvSpPr>
        <p:spPr>
          <a:xfrm>
            <a:off x="1828800" y="4881052"/>
            <a:ext cx="8534400" cy="771945"/>
          </a:xfrm>
        </p:spPr>
        <p:txBody>
          <a:bodyPr lIns="0" anchor="b" anchorCtr="0">
            <a:normAutofit/>
          </a:bodyPr>
          <a:lstStyle>
            <a:lvl1pPr algn="ctr">
              <a:defRPr sz="4267" b="1" baseline="0">
                <a:solidFill>
                  <a:srgbClr val="FFFFFF"/>
                </a:solidFill>
              </a:defRPr>
            </a:lvl1pPr>
          </a:lstStyle>
          <a:p>
            <a:r>
              <a:rPr lang="en-GB"/>
              <a:t>Title slide: Option 2</a:t>
            </a:r>
          </a:p>
        </p:txBody>
      </p:sp>
      <p:sp>
        <p:nvSpPr>
          <p:cNvPr id="17" name="Subtitle 2"/>
          <p:cNvSpPr>
            <a:spLocks noGrp="1"/>
          </p:cNvSpPr>
          <p:nvPr>
            <p:ph type="subTitle" idx="1" hasCustomPrompt="1"/>
          </p:nvPr>
        </p:nvSpPr>
        <p:spPr>
          <a:xfrm>
            <a:off x="1828801" y="5651619"/>
            <a:ext cx="8534399" cy="969608"/>
          </a:xfrm>
        </p:spPr>
        <p:txBody>
          <a:bodyPr>
            <a:normAutofit/>
          </a:bodyPr>
          <a:lstStyle>
            <a:lvl1pPr marL="0" indent="0" algn="ctr">
              <a:buNone/>
              <a:defRPr sz="2933" b="0" i="0">
                <a:solidFill>
                  <a:srgbClr val="FFFFFF"/>
                </a:solidFill>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a:t>Subtitle</a:t>
            </a:r>
          </a:p>
        </p:txBody>
      </p:sp>
      <p:sp>
        <p:nvSpPr>
          <p:cNvPr id="18" name="Text Placeholder 9"/>
          <p:cNvSpPr>
            <a:spLocks noGrp="1"/>
          </p:cNvSpPr>
          <p:nvPr>
            <p:ph type="body" sz="quarter" idx="13" hasCustomPrompt="1"/>
          </p:nvPr>
        </p:nvSpPr>
        <p:spPr>
          <a:xfrm>
            <a:off x="1828800" y="4659966"/>
            <a:ext cx="8534400" cy="209549"/>
          </a:xfrm>
        </p:spPr>
        <p:txBody>
          <a:bodyPr>
            <a:noAutofit/>
          </a:bodyPr>
          <a:lstStyle>
            <a:lvl1pPr marL="0" indent="0" algn="ctr">
              <a:buNone/>
              <a:defRPr sz="1400" b="0" i="0" cap="all">
                <a:solidFill>
                  <a:srgbClr val="FFFFFF"/>
                </a:solidFill>
                <a:latin typeface="Arial" panose="020B0604020202020204" pitchFamily="34" charset="0"/>
                <a:cs typeface="Arial" panose="020B0604020202020204" pitchFamily="34" charset="0"/>
              </a:defRPr>
            </a:lvl1pPr>
          </a:lstStyle>
          <a:p>
            <a:pPr lvl="0"/>
            <a:r>
              <a:rPr lang="en-GB"/>
              <a:t>Name Surname</a:t>
            </a:r>
          </a:p>
        </p:txBody>
      </p:sp>
      <p:pic>
        <p:nvPicPr>
          <p:cNvPr id="7" name="Picture 6"/>
          <p:cNvPicPr>
            <a:picLocks noChangeAspect="1"/>
          </p:cNvPicPr>
          <p:nvPr userDrawn="1"/>
        </p:nvPicPr>
        <p:blipFill>
          <a:blip r:embed="rId3"/>
          <a:srcRect l="15485" t="26506" r="15485" b="26506"/>
          <a:stretch>
            <a:fillRect/>
          </a:stretch>
        </p:blipFill>
        <p:spPr>
          <a:xfrm>
            <a:off x="4311375" y="901149"/>
            <a:ext cx="3569253" cy="1309755"/>
          </a:xfrm>
          <a:prstGeom prst="rect">
            <a:avLst/>
          </a:prstGeom>
        </p:spPr>
      </p:pic>
      <p:sp>
        <p:nvSpPr>
          <p:cNvPr id="8" name="TextBox 7"/>
          <p:cNvSpPr txBox="1"/>
          <p:nvPr userDrawn="1"/>
        </p:nvSpPr>
        <p:spPr>
          <a:xfrm>
            <a:off x="1828800" y="2983008"/>
            <a:ext cx="8534400" cy="609600"/>
          </a:xfrm>
          <a:prstGeom prst="rect">
            <a:avLst/>
          </a:prstGeom>
          <a:noFill/>
        </p:spPr>
        <p:txBody>
          <a:bodyPr wrap="square" rtlCol="0">
            <a:noAutofit/>
          </a:bodyPr>
          <a:lstStyle/>
          <a:p>
            <a:pPr algn="ctr"/>
            <a:r>
              <a:rPr lang="en-US" sz="3733" dirty="0">
                <a:solidFill>
                  <a:schemeClr val="bg1"/>
                </a:solidFill>
                <a:latin typeface="Arial Black" panose="020B0A04020102020204" pitchFamily="34" charset="0"/>
              </a:rPr>
              <a:t>YOUR WATER. YOUR FUTURE.</a:t>
            </a:r>
          </a:p>
        </p:txBody>
      </p:sp>
    </p:spTree>
    <p:extLst>
      <p:ext uri="{BB962C8B-B14F-4D97-AF65-F5344CB8AC3E}">
        <p14:creationId xmlns:p14="http://schemas.microsoft.com/office/powerpoint/2010/main" val="6882064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hank you/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11/18/2020</a:t>
            </a:r>
            <a:endParaRPr lang="en-GB" dirty="0"/>
          </a:p>
        </p:txBody>
      </p:sp>
      <p:sp>
        <p:nvSpPr>
          <p:cNvPr id="12" name="Text Placeholder 11"/>
          <p:cNvSpPr>
            <a:spLocks noGrp="1"/>
          </p:cNvSpPr>
          <p:nvPr>
            <p:ph type="body" sz="quarter" idx="15" hasCustomPrompt="1"/>
          </p:nvPr>
        </p:nvSpPr>
        <p:spPr>
          <a:xfrm>
            <a:off x="2620346" y="6210749"/>
            <a:ext cx="6910023" cy="358936"/>
          </a:xfrm>
        </p:spPr>
        <p:txBody>
          <a:bodyPr lIns="108000" tIns="46800" rIns="108000" bIns="46800" anchor="b" anchorCtr="0">
            <a:noAutofit/>
          </a:bodyPr>
          <a:lstStyle>
            <a:lvl1pPr marL="0" indent="0" algn="ctr">
              <a:lnSpc>
                <a:spcPct val="100000"/>
              </a:lnSpc>
              <a:spcAft>
                <a:spcPct val="0"/>
              </a:spcAft>
              <a:buNone/>
              <a:defRPr sz="1600" b="1" i="0">
                <a:solidFill>
                  <a:srgbClr val="FFFFFF"/>
                </a:solidFill>
                <a:latin typeface="Calibri"/>
                <a:cs typeface="Calibri"/>
              </a:defRPr>
            </a:lvl1pPr>
            <a:lvl2pPr>
              <a:lnSpc>
                <a:spcPct val="100000"/>
              </a:lnSpc>
              <a:spcAft>
                <a:spcPct val="0"/>
              </a:spcAft>
              <a:defRPr sz="1467" b="1" i="0">
                <a:solidFill>
                  <a:srgbClr val="FFFFFF"/>
                </a:solidFill>
                <a:latin typeface="Calibri"/>
                <a:cs typeface="Calibri"/>
              </a:defRPr>
            </a:lvl2pPr>
            <a:lvl3pPr marL="0" indent="0">
              <a:spcAft>
                <a:spcPct val="0"/>
              </a:spcAft>
              <a:buNone/>
              <a:defRPr sz="2000" b="0" i="0">
                <a:latin typeface="Calibri Light"/>
                <a:cs typeface="Calibri Light"/>
              </a:defRPr>
            </a:lvl3pPr>
            <a:lvl4pPr marL="0" indent="0">
              <a:spcAft>
                <a:spcPct val="0"/>
              </a:spcAft>
              <a:buNone/>
              <a:defRPr sz="2000"/>
            </a:lvl4pPr>
            <a:lvl5pPr marL="0" indent="0">
              <a:spcAft>
                <a:spcPct val="0"/>
              </a:spcAft>
              <a:buNone/>
              <a:defRPr sz="2000"/>
            </a:lvl5pPr>
          </a:lstStyle>
          <a:p>
            <a:pPr lvl="0"/>
            <a:r>
              <a:rPr lang="en-GB"/>
              <a:t>name@cap-az.com</a:t>
            </a:r>
          </a:p>
        </p:txBody>
      </p:sp>
      <p:sp>
        <p:nvSpPr>
          <p:cNvPr id="18" name="Title 1"/>
          <p:cNvSpPr>
            <a:spLocks noGrp="1"/>
          </p:cNvSpPr>
          <p:nvPr>
            <p:ph type="ctrTitle" hasCustomPrompt="1"/>
          </p:nvPr>
        </p:nvSpPr>
        <p:spPr>
          <a:xfrm>
            <a:off x="2620346" y="4406086"/>
            <a:ext cx="6910023" cy="771945"/>
          </a:xfrm>
        </p:spPr>
        <p:txBody>
          <a:bodyPr lIns="0" anchor="b" anchorCtr="0">
            <a:normAutofit/>
          </a:bodyPr>
          <a:lstStyle>
            <a:lvl1pPr algn="ctr">
              <a:defRPr sz="4267" b="1" baseline="0">
                <a:solidFill>
                  <a:schemeClr val="bg1"/>
                </a:solidFill>
              </a:defRPr>
            </a:lvl1pPr>
          </a:lstStyle>
          <a:p>
            <a:r>
              <a:rPr lang="en-GB"/>
              <a:t>Thank you/End slide</a:t>
            </a:r>
          </a:p>
        </p:txBody>
      </p:sp>
      <p:sp>
        <p:nvSpPr>
          <p:cNvPr id="19" name="Subtitle 2"/>
          <p:cNvSpPr>
            <a:spLocks noGrp="1"/>
          </p:cNvSpPr>
          <p:nvPr>
            <p:ph type="subTitle" idx="1" hasCustomPrompt="1"/>
          </p:nvPr>
        </p:nvSpPr>
        <p:spPr>
          <a:xfrm>
            <a:off x="2620346" y="5181263"/>
            <a:ext cx="6910023" cy="1010893"/>
          </a:xfrm>
        </p:spPr>
        <p:txBody>
          <a:bodyPr>
            <a:normAutofit/>
          </a:bodyPr>
          <a:lstStyle>
            <a:lvl1pPr marL="0" indent="0" algn="ctr">
              <a:buNone/>
              <a:defRPr sz="2933" b="0" i="0">
                <a:solidFill>
                  <a:schemeClr val="bg1"/>
                </a:solidFill>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a:t>Final statement/Closing comments</a:t>
            </a:r>
          </a:p>
        </p:txBody>
      </p:sp>
      <p:pic>
        <p:nvPicPr>
          <p:cNvPr id="7" name="Picture 6"/>
          <p:cNvPicPr>
            <a:picLocks noChangeAspect="1"/>
          </p:cNvPicPr>
          <p:nvPr userDrawn="1"/>
        </p:nvPicPr>
        <p:blipFill>
          <a:blip r:embed="rId3"/>
          <a:srcRect l="15485" t="26506" r="15485" b="26506"/>
          <a:stretch>
            <a:fillRect/>
          </a:stretch>
        </p:blipFill>
        <p:spPr>
          <a:xfrm>
            <a:off x="4311375" y="901149"/>
            <a:ext cx="3569253" cy="1309755"/>
          </a:xfrm>
          <a:prstGeom prst="rect">
            <a:avLst/>
          </a:prstGeom>
        </p:spPr>
      </p:pic>
      <p:sp>
        <p:nvSpPr>
          <p:cNvPr id="8" name="TextBox 7"/>
          <p:cNvSpPr txBox="1"/>
          <p:nvPr userDrawn="1"/>
        </p:nvSpPr>
        <p:spPr>
          <a:xfrm>
            <a:off x="1828800" y="2850488"/>
            <a:ext cx="8534400" cy="609600"/>
          </a:xfrm>
          <a:prstGeom prst="rect">
            <a:avLst/>
          </a:prstGeom>
          <a:noFill/>
        </p:spPr>
        <p:txBody>
          <a:bodyPr wrap="square" rtlCol="0">
            <a:noAutofit/>
          </a:bodyPr>
          <a:lstStyle/>
          <a:p>
            <a:pPr algn="ctr"/>
            <a:r>
              <a:rPr lang="en-US" sz="4800" dirty="0">
                <a:solidFill>
                  <a:schemeClr val="bg1"/>
                </a:solidFill>
                <a:latin typeface="Arial Black" panose="020B0A04020102020204" pitchFamily="34" charset="0"/>
              </a:rPr>
              <a:t>KNOW YOUR WATER</a:t>
            </a:r>
          </a:p>
        </p:txBody>
      </p:sp>
    </p:spTree>
    <p:extLst>
      <p:ext uri="{BB962C8B-B14F-4D97-AF65-F5344CB8AC3E}">
        <p14:creationId xmlns:p14="http://schemas.microsoft.com/office/powerpoint/2010/main" val="24701799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502920"/>
            <a:ext cx="5181600" cy="411163"/>
          </a:xfrm>
          <a:prstGeom prst="rect">
            <a:avLst/>
          </a:prstGeom>
          <a:ln>
            <a:noFill/>
          </a:ln>
        </p:spPr>
        <p:txBody>
          <a:bodyPr/>
          <a:lstStyle>
            <a:lvl1pPr algn="l">
              <a:defRPr sz="2400" b="1">
                <a:solidFill>
                  <a:schemeClr val="tx1"/>
                </a:solidFill>
                <a:latin typeface="Century Gothic" pitchFamily="34" charset="0"/>
              </a:defRPr>
            </a:lvl1pPr>
          </a:lstStyle>
          <a:p>
            <a:r>
              <a:rPr lang="en-US"/>
              <a:t>Your header goes here.</a:t>
            </a:r>
          </a:p>
        </p:txBody>
      </p:sp>
      <p:cxnSp>
        <p:nvCxnSpPr>
          <p:cNvPr id="3" name="Straight Connector 2"/>
          <p:cNvCxnSpPr/>
          <p:nvPr/>
        </p:nvCxnSpPr>
        <p:spPr>
          <a:xfrm>
            <a:off x="751914" y="1086718"/>
            <a:ext cx="9147333" cy="1588"/>
          </a:xfrm>
          <a:prstGeom prst="line">
            <a:avLst/>
          </a:prstGeom>
          <a:ln w="19050">
            <a:solidFill>
              <a:srgbClr val="4F81BD"/>
            </a:solidFill>
          </a:ln>
        </p:spPr>
        <p:style>
          <a:lnRef idx="2">
            <a:schemeClr val="accent1"/>
          </a:lnRef>
          <a:fillRef idx="0">
            <a:schemeClr val="accent1"/>
          </a:fillRef>
          <a:effectRef idx="1">
            <a:schemeClr val="accent1"/>
          </a:effectRef>
          <a:fontRef idx="minor">
            <a:schemeClr val="tx1"/>
          </a:fontRef>
        </p:style>
      </p:cxnSp>
      <p:sp>
        <p:nvSpPr>
          <p:cNvPr id="4" name="Text Placeholder 5"/>
          <p:cNvSpPr>
            <a:spLocks noGrp="1"/>
          </p:cNvSpPr>
          <p:nvPr>
            <p:ph type="body" sz="quarter" idx="10" hasCustomPrompt="1"/>
          </p:nvPr>
        </p:nvSpPr>
        <p:spPr>
          <a:xfrm>
            <a:off x="687918" y="1371600"/>
            <a:ext cx="7948084" cy="457200"/>
          </a:xfrm>
          <a:prstGeom prst="rect">
            <a:avLst/>
          </a:prstGeom>
        </p:spPr>
        <p:txBody>
          <a:bodyPr/>
          <a:lstStyle>
            <a:lvl1pPr marL="0" indent="0">
              <a:buNone/>
              <a:defRPr sz="1800" baseline="0">
                <a:solidFill>
                  <a:schemeClr val="accent6">
                    <a:lumMod val="50000"/>
                  </a:schemeClr>
                </a:solidFill>
                <a:latin typeface="Century Gothic" pitchFamily="34" charset="0"/>
              </a:defRPr>
            </a:lvl1pPr>
          </a:lstStyle>
          <a:p>
            <a:pPr lvl="0"/>
            <a:r>
              <a:rPr lang="en-US"/>
              <a:t>Your body text goes here.</a:t>
            </a:r>
          </a:p>
        </p:txBody>
      </p:sp>
    </p:spTree>
    <p:extLst>
      <p:ext uri="{BB962C8B-B14F-4D97-AF65-F5344CB8AC3E}">
        <p14:creationId xmlns:p14="http://schemas.microsoft.com/office/powerpoint/2010/main" val="22508219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1" y="502920"/>
            <a:ext cx="9107055" cy="411480"/>
          </a:xfrm>
          <a:prstGeom prst="rect">
            <a:avLst/>
          </a:prstGeom>
          <a:ln>
            <a:noFill/>
          </a:ln>
        </p:spPr>
        <p:txBody>
          <a:bodyPr/>
          <a:lstStyle>
            <a:lvl1pPr algn="l">
              <a:defRPr sz="3600" b="1" baseline="0">
                <a:solidFill>
                  <a:schemeClr val="tx1"/>
                </a:solidFill>
                <a:latin typeface="Century Gothic" pitchFamily="34" charset="0"/>
              </a:defRPr>
            </a:lvl1pPr>
          </a:lstStyle>
          <a:p>
            <a:r>
              <a:rPr lang="en-US"/>
              <a:t>Your header goes here</a:t>
            </a:r>
            <a:br>
              <a:rPr lang="en-US"/>
            </a:br>
            <a:r>
              <a:rPr lang="en-US"/>
              <a:t>Two Lines.</a:t>
            </a:r>
          </a:p>
        </p:txBody>
      </p:sp>
      <p:cxnSp>
        <p:nvCxnSpPr>
          <p:cNvPr id="3" name="Straight Connector 2"/>
          <p:cNvCxnSpPr/>
          <p:nvPr/>
        </p:nvCxnSpPr>
        <p:spPr>
          <a:xfrm>
            <a:off x="751914" y="1687067"/>
            <a:ext cx="9147333" cy="1588"/>
          </a:xfrm>
          <a:prstGeom prst="line">
            <a:avLst/>
          </a:prstGeom>
          <a:ln w="19050">
            <a:solidFill>
              <a:srgbClr val="4F81BD"/>
            </a:solidFill>
          </a:ln>
        </p:spPr>
        <p:style>
          <a:lnRef idx="2">
            <a:schemeClr val="accent1"/>
          </a:lnRef>
          <a:fillRef idx="0">
            <a:schemeClr val="accent1"/>
          </a:fillRef>
          <a:effectRef idx="1">
            <a:schemeClr val="accent1"/>
          </a:effectRef>
          <a:fontRef idx="minor">
            <a:schemeClr val="tx1"/>
          </a:fontRef>
        </p:style>
      </p:cxnSp>
      <p:sp>
        <p:nvSpPr>
          <p:cNvPr id="4" name="Text Placeholder 5"/>
          <p:cNvSpPr>
            <a:spLocks noGrp="1"/>
          </p:cNvSpPr>
          <p:nvPr>
            <p:ph type="body" sz="quarter" idx="10" hasCustomPrompt="1"/>
          </p:nvPr>
        </p:nvSpPr>
        <p:spPr>
          <a:xfrm>
            <a:off x="687918" y="1971949"/>
            <a:ext cx="7948084" cy="457200"/>
          </a:xfrm>
          <a:prstGeom prst="rect">
            <a:avLst/>
          </a:prstGeom>
        </p:spPr>
        <p:txBody>
          <a:bodyPr/>
          <a:lstStyle>
            <a:lvl1pPr marL="0" indent="0">
              <a:buNone/>
              <a:defRPr sz="2200" baseline="0">
                <a:solidFill>
                  <a:schemeClr val="accent6">
                    <a:lumMod val="50000"/>
                  </a:schemeClr>
                </a:solidFill>
                <a:latin typeface="Century Gothic" pitchFamily="34" charset="0"/>
              </a:defRPr>
            </a:lvl1pPr>
          </a:lstStyle>
          <a:p>
            <a:pPr lvl="0"/>
            <a:r>
              <a:rPr lang="en-US"/>
              <a:t>Your body text goes here.</a:t>
            </a:r>
          </a:p>
        </p:txBody>
      </p:sp>
    </p:spTree>
    <p:extLst>
      <p:ext uri="{BB962C8B-B14F-4D97-AF65-F5344CB8AC3E}">
        <p14:creationId xmlns:p14="http://schemas.microsoft.com/office/powerpoint/2010/main" val="19147292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ection Header">
    <p:bg>
      <p:bgPr>
        <a:solidFill>
          <a:schemeClr val="bg1"/>
        </a:solid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838199" y="1419227"/>
            <a:ext cx="10515600" cy="2560320"/>
          </a:xfrm>
        </p:spPr>
        <p:txBody>
          <a:bodyPr anchor="b">
            <a:normAutofit/>
          </a:bodyPr>
          <a:lstStyle>
            <a:lvl1pPr>
              <a:defRPr sz="4400">
                <a:solidFill>
                  <a:schemeClr val="accent2"/>
                </a:solidFill>
              </a:defRPr>
            </a:lvl1pPr>
          </a:lstStyle>
          <a:p>
            <a:endParaRPr lang="en-US"/>
          </a:p>
        </p:txBody>
      </p:sp>
      <p:sp>
        <p:nvSpPr>
          <p:cNvPr id="8" name="Text Placeholder 2"/>
          <p:cNvSpPr>
            <a:spLocks noGrp="1"/>
          </p:cNvSpPr>
          <p:nvPr>
            <p:ph type="body" idx="1"/>
          </p:nvPr>
        </p:nvSpPr>
        <p:spPr>
          <a:xfrm>
            <a:off x="841248" y="4114800"/>
            <a:ext cx="10515600" cy="1374776"/>
          </a:xfrm>
        </p:spPr>
        <p:txBody>
          <a:bodyPr>
            <a:normAutofit/>
          </a:bodyPr>
          <a:lstStyle>
            <a:lvl1pPr marL="0" indent="0">
              <a:buNone/>
              <a:defRPr sz="1800" b="0" cap="all" baseline="0">
                <a:solidFill>
                  <a:schemeClr val="accent3"/>
                </a:solidFill>
              </a:defRPr>
            </a:lvl1pPr>
            <a:lvl2pPr marL="457189" indent="0">
              <a:buNone/>
              <a:defRPr sz="18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endParaRPr lang="en-US"/>
          </a:p>
        </p:txBody>
      </p:sp>
      <p:sp>
        <p:nvSpPr>
          <p:cNvPr id="13" name="Slide Number Placeholder 5"/>
          <p:cNvSpPr>
            <a:spLocks noGrp="1"/>
          </p:cNvSpPr>
          <p:nvPr>
            <p:ph type="sldNum" sz="quarter" idx="12"/>
          </p:nvPr>
        </p:nvSpPr>
        <p:spPr>
          <a:xfrm>
            <a:off x="822960" y="6126480"/>
            <a:ext cx="457200" cy="365125"/>
          </a:xfrm>
        </p:spPr>
        <p:txBody>
          <a:bodyPr/>
          <a:lstStyle/>
          <a:p>
            <a:fld id="{6D22F896-40B5-4ADD-8801-0D06FADFA095}" type="slidenum">
              <a:rPr lang="en-US" smtClean="0"/>
              <a:t>‹#›</a:t>
            </a:fld>
            <a:endParaRPr lang="en-US" dirty="0"/>
          </a:p>
        </p:txBody>
      </p:sp>
      <p:sp>
        <p:nvSpPr>
          <p:cNvPr id="14" name="Footer Placeholder 4"/>
          <p:cNvSpPr>
            <a:spLocks noGrp="1"/>
          </p:cNvSpPr>
          <p:nvPr>
            <p:ph type="ftr" sz="quarter" idx="11"/>
          </p:nvPr>
        </p:nvSpPr>
        <p:spPr>
          <a:xfrm>
            <a:off x="1371600" y="6126480"/>
            <a:ext cx="7772400" cy="365125"/>
          </a:xfrm>
        </p:spPr>
        <p:txBody>
          <a:bodyPr/>
          <a:lstStyle>
            <a:lvl1pPr>
              <a:defRPr cap="none"/>
            </a:lvl1pPr>
          </a:lstStyle>
          <a:p>
            <a:r>
              <a:rPr lang="en-US"/>
              <a:t>Supporting Arizona Water Management  |  GoldSim User Conference  |  09.11.24</a:t>
            </a:r>
            <a:endParaRPr lang="en-US" dirty="0"/>
          </a:p>
        </p:txBody>
      </p:sp>
    </p:spTree>
    <p:extLst>
      <p:ext uri="{BB962C8B-B14F-4D97-AF65-F5344CB8AC3E}">
        <p14:creationId xmlns:p14="http://schemas.microsoft.com/office/powerpoint/2010/main" val="16431685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822960" y="274320"/>
            <a:ext cx="4114800" cy="1645920"/>
          </a:xfrm>
        </p:spPr>
        <p:txBody>
          <a:bodyPr anchor="b"/>
          <a:lstStyle>
            <a:lvl1pPr>
              <a:defRPr sz="3200"/>
            </a:lvl1pPr>
          </a:lstStyle>
          <a:p>
            <a:r>
              <a:rPr lang="en-US" dirty="0"/>
              <a:t>Click to edit Master title style</a:t>
            </a:r>
          </a:p>
        </p:txBody>
      </p:sp>
      <p:sp>
        <p:nvSpPr>
          <p:cNvPr id="9" name="Content Placeholder 2"/>
          <p:cNvSpPr>
            <a:spLocks noGrp="1"/>
          </p:cNvSpPr>
          <p:nvPr>
            <p:ph idx="1"/>
          </p:nvPr>
        </p:nvSpPr>
        <p:spPr>
          <a:xfrm>
            <a:off x="5120640" y="274320"/>
            <a:ext cx="6217920" cy="5394960"/>
          </a:xfrm>
        </p:spPr>
        <p:txBody>
          <a:bodyPr anchor="ct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3"/>
          <p:cNvSpPr>
            <a:spLocks noGrp="1"/>
          </p:cNvSpPr>
          <p:nvPr>
            <p:ph type="body" sz="half" idx="2"/>
          </p:nvPr>
        </p:nvSpPr>
        <p:spPr>
          <a:xfrm>
            <a:off x="822960" y="2011680"/>
            <a:ext cx="4114800" cy="3657600"/>
          </a:xfrm>
        </p:spPr>
        <p:txBody>
          <a:bodyPr/>
          <a:lstStyle>
            <a:lvl1pPr marL="0" indent="0">
              <a:buNone/>
              <a:defRPr sz="1600">
                <a:solidFill>
                  <a:schemeClr val="accent3"/>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Edit Master text styles</a:t>
            </a:r>
          </a:p>
        </p:txBody>
      </p:sp>
      <p:sp>
        <p:nvSpPr>
          <p:cNvPr id="15" name="Slide Number Placeholder 5"/>
          <p:cNvSpPr>
            <a:spLocks noGrp="1"/>
          </p:cNvSpPr>
          <p:nvPr>
            <p:ph type="sldNum" sz="quarter" idx="12"/>
          </p:nvPr>
        </p:nvSpPr>
        <p:spPr>
          <a:xfrm>
            <a:off x="822960" y="6126480"/>
            <a:ext cx="457200" cy="365125"/>
          </a:xfrm>
        </p:spPr>
        <p:txBody>
          <a:bodyPr/>
          <a:lstStyle/>
          <a:p>
            <a:fld id="{6D22F896-40B5-4ADD-8801-0D06FADFA095}" type="slidenum">
              <a:rPr lang="en-US" smtClean="0"/>
              <a:t>‹#›</a:t>
            </a:fld>
            <a:endParaRPr lang="en-US" dirty="0"/>
          </a:p>
        </p:txBody>
      </p:sp>
      <p:sp>
        <p:nvSpPr>
          <p:cNvPr id="16" name="Footer Placeholder 4"/>
          <p:cNvSpPr>
            <a:spLocks noGrp="1"/>
          </p:cNvSpPr>
          <p:nvPr>
            <p:ph type="ftr" sz="quarter" idx="11"/>
          </p:nvPr>
        </p:nvSpPr>
        <p:spPr>
          <a:xfrm>
            <a:off x="1371600" y="6126480"/>
            <a:ext cx="7772400" cy="365125"/>
          </a:xfrm>
        </p:spPr>
        <p:txBody>
          <a:bodyPr/>
          <a:lstStyle>
            <a:lvl1pPr>
              <a:defRPr cap="none"/>
            </a:lvl1pPr>
          </a:lstStyle>
          <a:p>
            <a:r>
              <a:rPr lang="en-US"/>
              <a:t>Supporting Arizona Water Management  |  GoldSim User Conference  |  09.11.24</a:t>
            </a:r>
            <a:endParaRPr lang="en-US" dirty="0"/>
          </a:p>
        </p:txBody>
      </p:sp>
    </p:spTree>
    <p:extLst>
      <p:ext uri="{BB962C8B-B14F-4D97-AF65-F5344CB8AC3E}">
        <p14:creationId xmlns:p14="http://schemas.microsoft.com/office/powerpoint/2010/main" val="22206582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Minimal">
    <p:spTree>
      <p:nvGrpSpPr>
        <p:cNvPr id="1" name=""/>
        <p:cNvGrpSpPr/>
        <p:nvPr/>
      </p:nvGrpSpPr>
      <p:grpSpPr>
        <a:xfrm>
          <a:off x="0" y="0"/>
          <a:ext cx="0" cy="0"/>
          <a:chOff x="0" y="0"/>
          <a:chExt cx="0" cy="0"/>
        </a:xfrm>
      </p:grpSpPr>
      <p:pic>
        <p:nvPicPr>
          <p:cNvPr id="3" name="CAP_PPT-Content3-LAKE.png" descr="/Users/richardson/WORK/CAP_PPT-Content3-LAKE.png"/>
          <p:cNvPicPr>
            <a:picLocks noChangeAspect="1"/>
          </p:cNvPicPr>
          <p:nvPr userDrawn="1"/>
        </p:nvPicPr>
        <p:blipFill>
          <a:blip r:embed="rId2" r:link="rId3"/>
          <a:stretch>
            <a:fillRect/>
          </a:stretch>
        </p:blipFill>
        <p:spPr>
          <a:xfrm>
            <a:off x="0" y="0"/>
            <a:ext cx="12192000" cy="6858000"/>
          </a:xfrm>
          <a:prstGeom prst="rect">
            <a:avLst/>
          </a:prstGeom>
        </p:spPr>
      </p:pic>
      <p:sp>
        <p:nvSpPr>
          <p:cNvPr id="4" name="Title 1"/>
          <p:cNvSpPr>
            <a:spLocks noGrp="1"/>
          </p:cNvSpPr>
          <p:nvPr>
            <p:ph type="title"/>
          </p:nvPr>
        </p:nvSpPr>
        <p:spPr>
          <a:xfrm>
            <a:off x="897751" y="100543"/>
            <a:ext cx="10278275" cy="1143000"/>
          </a:xfrm>
        </p:spPr>
        <p:txBody>
          <a:bodyPr>
            <a:normAutofit/>
          </a:bodyPr>
          <a:lstStyle>
            <a:lvl1pPr algn="l">
              <a:defRPr sz="3600">
                <a:solidFill>
                  <a:schemeClr val="tx2"/>
                </a:solidFill>
              </a:defRPr>
            </a:lvl1pPr>
          </a:lstStyle>
          <a:p>
            <a:r>
              <a:rPr lang="en-US" dirty="0"/>
              <a:t>Click to edit Master title style</a:t>
            </a:r>
          </a:p>
        </p:txBody>
      </p:sp>
      <p:sp>
        <p:nvSpPr>
          <p:cNvPr id="5" name="Content Placeholder 2"/>
          <p:cNvSpPr>
            <a:spLocks noGrp="1"/>
          </p:cNvSpPr>
          <p:nvPr>
            <p:ph idx="1"/>
          </p:nvPr>
        </p:nvSpPr>
        <p:spPr>
          <a:xfrm>
            <a:off x="897752" y="1426106"/>
            <a:ext cx="9457937" cy="4525963"/>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59481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v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11/18/2020</a:t>
            </a:r>
            <a:endParaRPr lang="en-GB" dirty="0"/>
          </a:p>
        </p:txBody>
      </p:sp>
      <p:sp>
        <p:nvSpPr>
          <p:cNvPr id="8" name="Title 1"/>
          <p:cNvSpPr>
            <a:spLocks noGrp="1"/>
          </p:cNvSpPr>
          <p:nvPr>
            <p:ph type="ctrTitle" hasCustomPrompt="1"/>
          </p:nvPr>
        </p:nvSpPr>
        <p:spPr>
          <a:xfrm>
            <a:off x="1828800" y="4881052"/>
            <a:ext cx="8534400" cy="771945"/>
          </a:xfrm>
        </p:spPr>
        <p:txBody>
          <a:bodyPr lIns="0" anchor="b" anchorCtr="0">
            <a:normAutofit/>
          </a:bodyPr>
          <a:lstStyle>
            <a:lvl1pPr algn="ctr">
              <a:defRPr sz="4267" b="1" baseline="0">
                <a:solidFill>
                  <a:srgbClr val="FFFFFF"/>
                </a:solidFill>
              </a:defRPr>
            </a:lvl1pPr>
          </a:lstStyle>
          <a:p>
            <a:r>
              <a:rPr lang="en-GB"/>
              <a:t>Title slide: Option 3</a:t>
            </a:r>
          </a:p>
        </p:txBody>
      </p:sp>
      <p:sp>
        <p:nvSpPr>
          <p:cNvPr id="9" name="Subtitle 2"/>
          <p:cNvSpPr>
            <a:spLocks noGrp="1"/>
          </p:cNvSpPr>
          <p:nvPr>
            <p:ph type="subTitle" idx="1" hasCustomPrompt="1"/>
          </p:nvPr>
        </p:nvSpPr>
        <p:spPr>
          <a:xfrm>
            <a:off x="1828801" y="5651619"/>
            <a:ext cx="8534399" cy="969608"/>
          </a:xfrm>
        </p:spPr>
        <p:txBody>
          <a:bodyPr>
            <a:normAutofit/>
          </a:bodyPr>
          <a:lstStyle>
            <a:lvl1pPr marL="0" indent="0" algn="ctr">
              <a:buNone/>
              <a:defRPr sz="2933" b="0" i="0">
                <a:solidFill>
                  <a:srgbClr val="FFFFFF"/>
                </a:solidFill>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a:t>Subtitle</a:t>
            </a:r>
          </a:p>
        </p:txBody>
      </p:sp>
      <p:sp>
        <p:nvSpPr>
          <p:cNvPr id="11" name="Text Placeholder 9"/>
          <p:cNvSpPr>
            <a:spLocks noGrp="1"/>
          </p:cNvSpPr>
          <p:nvPr>
            <p:ph type="body" sz="quarter" idx="13" hasCustomPrompt="1"/>
          </p:nvPr>
        </p:nvSpPr>
        <p:spPr>
          <a:xfrm>
            <a:off x="1828800" y="4659966"/>
            <a:ext cx="8534400" cy="209549"/>
          </a:xfrm>
        </p:spPr>
        <p:txBody>
          <a:bodyPr>
            <a:noAutofit/>
          </a:bodyPr>
          <a:lstStyle>
            <a:lvl1pPr marL="0" indent="0" algn="ctr">
              <a:buNone/>
              <a:defRPr sz="1400" b="0" i="0" cap="all">
                <a:solidFill>
                  <a:srgbClr val="FFFFFF"/>
                </a:solidFill>
                <a:latin typeface="Arial" panose="020B0604020202020204" pitchFamily="34" charset="0"/>
                <a:cs typeface="Arial" panose="020B0604020202020204" pitchFamily="34" charset="0"/>
              </a:defRPr>
            </a:lvl1pPr>
          </a:lstStyle>
          <a:p>
            <a:pPr lvl="0"/>
            <a:r>
              <a:rPr lang="en-GB"/>
              <a:t>Name Surname</a:t>
            </a:r>
          </a:p>
        </p:txBody>
      </p:sp>
      <p:pic>
        <p:nvPicPr>
          <p:cNvPr id="7" name="Picture 6"/>
          <p:cNvPicPr>
            <a:picLocks noChangeAspect="1"/>
          </p:cNvPicPr>
          <p:nvPr userDrawn="1"/>
        </p:nvPicPr>
        <p:blipFill>
          <a:blip r:embed="rId3"/>
          <a:srcRect l="15485" t="26506" r="15485" b="26506"/>
          <a:stretch>
            <a:fillRect/>
          </a:stretch>
        </p:blipFill>
        <p:spPr>
          <a:xfrm>
            <a:off x="4311375" y="901149"/>
            <a:ext cx="3569253" cy="1309755"/>
          </a:xfrm>
          <a:prstGeom prst="rect">
            <a:avLst/>
          </a:prstGeom>
        </p:spPr>
      </p:pic>
      <p:sp>
        <p:nvSpPr>
          <p:cNvPr id="10" name="TextBox 9"/>
          <p:cNvSpPr txBox="1"/>
          <p:nvPr userDrawn="1"/>
        </p:nvSpPr>
        <p:spPr>
          <a:xfrm>
            <a:off x="1828800" y="2983008"/>
            <a:ext cx="8534400" cy="609600"/>
          </a:xfrm>
          <a:prstGeom prst="rect">
            <a:avLst/>
          </a:prstGeom>
          <a:noFill/>
        </p:spPr>
        <p:txBody>
          <a:bodyPr wrap="square" rtlCol="0">
            <a:noAutofit/>
          </a:bodyPr>
          <a:lstStyle/>
          <a:p>
            <a:pPr algn="ctr"/>
            <a:r>
              <a:rPr lang="en-US" sz="3733" dirty="0">
                <a:solidFill>
                  <a:schemeClr val="bg1"/>
                </a:solidFill>
                <a:latin typeface="Arial Black" panose="020B0A04020102020204" pitchFamily="34" charset="0"/>
              </a:rPr>
              <a:t>YOUR WATER. YOUR FUTURE.</a:t>
            </a:r>
          </a:p>
        </p:txBody>
      </p:sp>
    </p:spTree>
    <p:extLst>
      <p:ext uri="{BB962C8B-B14F-4D97-AF65-F5344CB8AC3E}">
        <p14:creationId xmlns:p14="http://schemas.microsoft.com/office/powerpoint/2010/main" val="4137658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277388" y="742121"/>
            <a:ext cx="7392000" cy="5388224"/>
          </a:xfrm>
        </p:spPr>
        <p:txBody>
          <a:bodyPr lIns="108000" tIns="46800" rIns="108000" bIns="46800"/>
          <a:lstStyle>
            <a:lvl1pPr>
              <a:defRPr>
                <a:solidFill>
                  <a:schemeClr val="tx1"/>
                </a:solidFill>
              </a:defRPr>
            </a:lvl1pPr>
          </a:lstStyle>
          <a:p>
            <a:pPr lvl="0"/>
            <a:r>
              <a:rPr lang="en-US"/>
              <a:t>Click to edit Master text styles</a:t>
            </a:r>
          </a:p>
          <a:p>
            <a:pPr lvl="1"/>
            <a:r>
              <a:rPr lang="en-US"/>
              <a:t>Second level</a:t>
            </a:r>
          </a:p>
          <a:p>
            <a:pPr lvl="2"/>
            <a:r>
              <a:rPr lang="en-US"/>
              <a:t>Third level</a:t>
            </a:r>
          </a:p>
        </p:txBody>
      </p:sp>
      <p:sp>
        <p:nvSpPr>
          <p:cNvPr id="7" name="Date Placeholder 6"/>
          <p:cNvSpPr>
            <a:spLocks noGrp="1"/>
          </p:cNvSpPr>
          <p:nvPr>
            <p:ph type="dt" sz="half" idx="15"/>
          </p:nvPr>
        </p:nvSpPr>
        <p:spPr/>
        <p:txBody>
          <a:bodyPr/>
          <a:lstStyle/>
          <a:p>
            <a:r>
              <a:rPr lang="en-US"/>
              <a:t>11/18/2020</a:t>
            </a:r>
            <a:endParaRPr lang="en-US" dirty="0"/>
          </a:p>
        </p:txBody>
      </p:sp>
      <p:sp>
        <p:nvSpPr>
          <p:cNvPr id="9" name="Footer Placeholder 8"/>
          <p:cNvSpPr>
            <a:spLocks noGrp="1"/>
          </p:cNvSpPr>
          <p:nvPr>
            <p:ph type="ftr" sz="quarter" idx="16"/>
          </p:nvPr>
        </p:nvSpPr>
        <p:spPr/>
        <p:txBody>
          <a:bodyPr/>
          <a:lstStyle/>
          <a:p>
            <a:r>
              <a:rPr lang="en-US"/>
              <a:t>Supporting Arizona Water Management  |  GoldSim User Conference  |  09.11.24</a:t>
            </a:r>
            <a:endParaRPr lang="en-GB" dirty="0"/>
          </a:p>
        </p:txBody>
      </p:sp>
      <p:sp>
        <p:nvSpPr>
          <p:cNvPr id="10" name="Slide Number Placeholder 9"/>
          <p:cNvSpPr>
            <a:spLocks noGrp="1"/>
          </p:cNvSpPr>
          <p:nvPr>
            <p:ph type="sldNum" sz="quarter" idx="17"/>
          </p:nvPr>
        </p:nvSpPr>
        <p:spPr/>
        <p:txBody>
          <a:bodyPr/>
          <a:lstStyle/>
          <a:p>
            <a:fld id="{FC86A65E-82A9-2E44-B623-2C55316353C7}" type="slidenum">
              <a:rPr lang="en-US" smtClean="0"/>
              <a:t>‹#›</a:t>
            </a:fld>
            <a:endParaRPr lang="en-US" dirty="0"/>
          </a:p>
        </p:txBody>
      </p:sp>
      <p:sp>
        <p:nvSpPr>
          <p:cNvPr id="12" name="Title 11"/>
          <p:cNvSpPr>
            <a:spLocks noGrp="1"/>
          </p:cNvSpPr>
          <p:nvPr>
            <p:ph type="title" hasCustomPrompt="1"/>
          </p:nvPr>
        </p:nvSpPr>
        <p:spPr>
          <a:xfrm>
            <a:off x="517713" y="434710"/>
            <a:ext cx="3661139" cy="1061901"/>
          </a:xfrm>
        </p:spPr>
        <p:txBody>
          <a:bodyPr/>
          <a:lstStyle>
            <a:lvl1pPr>
              <a:defRPr/>
            </a:lvl1pPr>
          </a:lstStyle>
          <a:p>
            <a:r>
              <a:rPr lang="en-US"/>
              <a:t>Contents</a:t>
            </a:r>
          </a:p>
        </p:txBody>
      </p:sp>
    </p:spTree>
    <p:extLst>
      <p:ext uri="{BB962C8B-B14F-4D97-AF65-F5344CB8AC3E}">
        <p14:creationId xmlns:p14="http://schemas.microsoft.com/office/powerpoint/2010/main" val="3417929232"/>
      </p:ext>
    </p:extLst>
  </p:cSld>
  <p:clrMapOvr>
    <a:masterClrMapping/>
  </p:clrMapOvr>
  <p:extLst>
    <p:ext uri="{DCECCB84-F9BA-43D5-87BE-67443E8EF086}">
      <p15:sldGuideLst xmlns:p15="http://schemas.microsoft.com/office/powerpoint/2012/main">
        <p15:guide id="1" orient="horz" pos="1620">
          <p15:clr>
            <a:srgbClr val="FBAE40"/>
          </p15:clr>
        </p15:guide>
        <p15:guide id="2" orient="horz" pos="4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slide: v1">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2312" y="1631975"/>
            <a:ext cx="7924800" cy="2784375"/>
          </a:xfrm>
        </p:spPr>
        <p:txBody>
          <a:bodyPr anchor="t">
            <a:normAutofit/>
          </a:bodyPr>
          <a:lstStyle>
            <a:lvl1pPr algn="l">
              <a:defRPr sz="4267" b="1" cap="none">
                <a:solidFill>
                  <a:srgbClr val="FFFFFF"/>
                </a:solidFill>
              </a:defRPr>
            </a:lvl1pPr>
          </a:lstStyle>
          <a:p>
            <a:r>
              <a:rPr lang="en-GB"/>
              <a:t>Divider slide: Option 1</a:t>
            </a:r>
          </a:p>
        </p:txBody>
      </p:sp>
      <p:sp>
        <p:nvSpPr>
          <p:cNvPr id="4" name="Date Placeholder 3"/>
          <p:cNvSpPr>
            <a:spLocks noGrp="1"/>
          </p:cNvSpPr>
          <p:nvPr>
            <p:ph type="dt" sz="half" idx="10"/>
          </p:nvPr>
        </p:nvSpPr>
        <p:spPr/>
        <p:txBody>
          <a:bodyPr/>
          <a:lstStyle/>
          <a:p>
            <a:r>
              <a:rPr lang="en-US"/>
              <a:t>11/18/2020</a:t>
            </a:r>
            <a:endParaRPr lang="en-GB" dirty="0"/>
          </a:p>
        </p:txBody>
      </p:sp>
      <p:sp>
        <p:nvSpPr>
          <p:cNvPr id="5" name="Footer Placeholder 4"/>
          <p:cNvSpPr>
            <a:spLocks noGrp="1"/>
          </p:cNvSpPr>
          <p:nvPr>
            <p:ph type="ftr" sz="quarter" idx="11"/>
          </p:nvPr>
        </p:nvSpPr>
        <p:spPr/>
        <p:txBody>
          <a:bodyPr/>
          <a:lstStyle>
            <a:lvl1pPr>
              <a:defRPr>
                <a:solidFill>
                  <a:srgbClr val="FFFFFF"/>
                </a:solidFill>
              </a:defRPr>
            </a:lvl1pPr>
          </a:lstStyle>
          <a:p>
            <a:r>
              <a:rPr lang="en-US"/>
              <a:t>Supporting Arizona Water Management  |  GoldSim User Conference  |  09.11.24</a:t>
            </a:r>
            <a:endParaRPr lang="en-GB" dirty="0"/>
          </a:p>
        </p:txBody>
      </p:sp>
      <p:sp>
        <p:nvSpPr>
          <p:cNvPr id="6" name="Slide Number Placeholder 5"/>
          <p:cNvSpPr>
            <a:spLocks noGrp="1"/>
          </p:cNvSpPr>
          <p:nvPr>
            <p:ph type="sldNum" sz="quarter" idx="12"/>
          </p:nvPr>
        </p:nvSpPr>
        <p:spPr>
          <a:xfrm>
            <a:off x="492314" y="6195551"/>
            <a:ext cx="439815" cy="365125"/>
          </a:xfrm>
        </p:spPr>
        <p:txBody>
          <a:bodyPr/>
          <a:lstStyle>
            <a:lvl1pPr>
              <a:defRPr>
                <a:solidFill>
                  <a:srgbClr val="FFFFFF"/>
                </a:solidFill>
              </a:defRPr>
            </a:lvl1pPr>
          </a:lstStyle>
          <a:p>
            <a:fld id="{FC86A65E-82A9-2E44-B623-2C55316353C7}" type="slidenum">
              <a:rPr lang="en-US"/>
              <a:t>‹#›</a:t>
            </a:fld>
            <a:endParaRPr lang="en-US" dirty="0"/>
          </a:p>
        </p:txBody>
      </p:sp>
      <p:sp>
        <p:nvSpPr>
          <p:cNvPr id="9" name="TextBox 8"/>
          <p:cNvSpPr txBox="1"/>
          <p:nvPr userDrawn="1"/>
        </p:nvSpPr>
        <p:spPr>
          <a:xfrm>
            <a:off x="817163" y="6246351"/>
            <a:ext cx="46488" cy="215444"/>
          </a:xfrm>
          <a:prstGeom prst="rect">
            <a:avLst/>
          </a:prstGeom>
          <a:noFill/>
        </p:spPr>
        <p:txBody>
          <a:bodyPr wrap="none" lIns="0" rIns="0" rtlCol="0">
            <a:spAutoFit/>
          </a:bodyPr>
          <a:lstStyle/>
          <a:p>
            <a:r>
              <a:rPr lang="en-GB" sz="800" b="0" i="0" dirty="0">
                <a:solidFill>
                  <a:srgbClr val="E1E1E6"/>
                </a:solidFill>
                <a:latin typeface="Calibri Light"/>
                <a:cs typeface="Calibri Light"/>
              </a:rPr>
              <a:t>|</a:t>
            </a:r>
          </a:p>
        </p:txBody>
      </p:sp>
      <p:pic>
        <p:nvPicPr>
          <p:cNvPr id="17" name="Picture 16"/>
          <p:cNvPicPr>
            <a:picLocks noChangeAspect="1"/>
          </p:cNvPicPr>
          <p:nvPr userDrawn="1"/>
        </p:nvPicPr>
        <p:blipFill>
          <a:blip r:embed="rId2"/>
          <a:srcRect/>
          <a:stretch>
            <a:fillRect/>
          </a:stretch>
        </p:blipFill>
        <p:spPr>
          <a:xfrm>
            <a:off x="10036776" y="6008961"/>
            <a:ext cx="1582403" cy="730340"/>
          </a:xfrm>
          <a:prstGeom prst="rect">
            <a:avLst/>
          </a:prstGeom>
        </p:spPr>
      </p:pic>
    </p:spTree>
    <p:extLst>
      <p:ext uri="{BB962C8B-B14F-4D97-AF65-F5344CB8AC3E}">
        <p14:creationId xmlns:p14="http://schemas.microsoft.com/office/powerpoint/2010/main" val="3207360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slide: v2">
    <p:bg>
      <p:bgPr>
        <a:solidFill>
          <a:schemeClr val="accent3"/>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rcRect/>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2312" y="1631975"/>
            <a:ext cx="7924800" cy="2784375"/>
          </a:xfrm>
        </p:spPr>
        <p:txBody>
          <a:bodyPr anchor="t">
            <a:normAutofit/>
          </a:bodyPr>
          <a:lstStyle>
            <a:lvl1pPr algn="l">
              <a:defRPr sz="4267" b="1" cap="none">
                <a:solidFill>
                  <a:schemeClr val="bg1"/>
                </a:solidFill>
              </a:defRPr>
            </a:lvl1pPr>
          </a:lstStyle>
          <a:p>
            <a:r>
              <a:rPr lang="en-GB"/>
              <a:t>Divider slide: Option 2</a:t>
            </a:r>
          </a:p>
        </p:txBody>
      </p:sp>
      <p:sp>
        <p:nvSpPr>
          <p:cNvPr id="4" name="Date Placeholder 3"/>
          <p:cNvSpPr>
            <a:spLocks noGrp="1"/>
          </p:cNvSpPr>
          <p:nvPr>
            <p:ph type="dt" sz="half" idx="10"/>
          </p:nvPr>
        </p:nvSpPr>
        <p:spPr/>
        <p:txBody>
          <a:bodyPr/>
          <a:lstStyle/>
          <a:p>
            <a:r>
              <a:rPr lang="en-US"/>
              <a:t>11/18/2020</a:t>
            </a:r>
            <a:endParaRPr lang="en-GB" dirty="0"/>
          </a:p>
        </p:txBody>
      </p:sp>
      <p:sp>
        <p:nvSpPr>
          <p:cNvPr id="5" name="Footer Placeholder 4"/>
          <p:cNvSpPr>
            <a:spLocks noGrp="1"/>
          </p:cNvSpPr>
          <p:nvPr>
            <p:ph type="ftr" sz="quarter" idx="11"/>
          </p:nvPr>
        </p:nvSpPr>
        <p:spPr/>
        <p:txBody>
          <a:bodyPr/>
          <a:lstStyle>
            <a:lvl1pPr>
              <a:defRPr>
                <a:solidFill>
                  <a:srgbClr val="FFFFFF"/>
                </a:solidFill>
              </a:defRPr>
            </a:lvl1pPr>
          </a:lstStyle>
          <a:p>
            <a:r>
              <a:rPr lang="en-US"/>
              <a:t>Supporting Arizona Water Management  |  GoldSim User Conference  |  09.11.24</a:t>
            </a:r>
            <a:endParaRPr lang="en-GB" dirty="0"/>
          </a:p>
        </p:txBody>
      </p:sp>
      <p:sp>
        <p:nvSpPr>
          <p:cNvPr id="6" name="Slide Number Placeholder 5"/>
          <p:cNvSpPr>
            <a:spLocks noGrp="1"/>
          </p:cNvSpPr>
          <p:nvPr>
            <p:ph type="sldNum" sz="quarter" idx="12"/>
          </p:nvPr>
        </p:nvSpPr>
        <p:spPr>
          <a:xfrm>
            <a:off x="492314" y="6194787"/>
            <a:ext cx="439815" cy="365125"/>
          </a:xfrm>
        </p:spPr>
        <p:txBody>
          <a:bodyPr/>
          <a:lstStyle>
            <a:lvl1pPr>
              <a:defRPr>
                <a:solidFill>
                  <a:srgbClr val="FFFFFF"/>
                </a:solidFill>
              </a:defRPr>
            </a:lvl1pPr>
          </a:lstStyle>
          <a:p>
            <a:fld id="{FC86A65E-82A9-2E44-B623-2C55316353C7}" type="slidenum">
              <a:rPr lang="en-US"/>
              <a:t>‹#›</a:t>
            </a:fld>
            <a:endParaRPr lang="en-US" dirty="0"/>
          </a:p>
        </p:txBody>
      </p:sp>
      <p:sp>
        <p:nvSpPr>
          <p:cNvPr id="9" name="TextBox 8"/>
          <p:cNvSpPr txBox="1"/>
          <p:nvPr userDrawn="1"/>
        </p:nvSpPr>
        <p:spPr>
          <a:xfrm>
            <a:off x="817163" y="6245587"/>
            <a:ext cx="46488" cy="215444"/>
          </a:xfrm>
          <a:prstGeom prst="rect">
            <a:avLst/>
          </a:prstGeom>
          <a:noFill/>
        </p:spPr>
        <p:txBody>
          <a:bodyPr wrap="none" lIns="0" rIns="0" rtlCol="0">
            <a:spAutoFit/>
          </a:bodyPr>
          <a:lstStyle/>
          <a:p>
            <a:r>
              <a:rPr lang="en-GB" sz="800" b="0" i="0" dirty="0">
                <a:solidFill>
                  <a:srgbClr val="E1E1E6"/>
                </a:solidFill>
                <a:latin typeface="Calibri Light"/>
                <a:cs typeface="Calibri Light"/>
              </a:rPr>
              <a:t>|</a:t>
            </a:r>
          </a:p>
        </p:txBody>
      </p:sp>
      <p:pic>
        <p:nvPicPr>
          <p:cNvPr id="14" name="Picture 13"/>
          <p:cNvPicPr>
            <a:picLocks noChangeAspect="1"/>
          </p:cNvPicPr>
          <p:nvPr userDrawn="1"/>
        </p:nvPicPr>
        <p:blipFill>
          <a:blip r:embed="rId3"/>
          <a:srcRect/>
          <a:stretch>
            <a:fillRect/>
          </a:stretch>
        </p:blipFill>
        <p:spPr>
          <a:xfrm>
            <a:off x="10036776" y="6008961"/>
            <a:ext cx="1582403" cy="730340"/>
          </a:xfrm>
          <a:prstGeom prst="rect">
            <a:avLst/>
          </a:prstGeom>
        </p:spPr>
      </p:pic>
    </p:spTree>
    <p:extLst>
      <p:ext uri="{BB962C8B-B14F-4D97-AF65-F5344CB8AC3E}">
        <p14:creationId xmlns:p14="http://schemas.microsoft.com/office/powerpoint/2010/main" val="216360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slide: v3">
    <p:bg>
      <p:bgPr>
        <a:solidFill>
          <a:schemeClr val="accent3"/>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rcRect/>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2312" y="1631975"/>
            <a:ext cx="7924800" cy="2784375"/>
          </a:xfrm>
        </p:spPr>
        <p:txBody>
          <a:bodyPr anchor="t">
            <a:normAutofit/>
          </a:bodyPr>
          <a:lstStyle>
            <a:lvl1pPr algn="l">
              <a:defRPr sz="4267" b="1" cap="none">
                <a:solidFill>
                  <a:srgbClr val="FFFFFF"/>
                </a:solidFill>
              </a:defRPr>
            </a:lvl1pPr>
          </a:lstStyle>
          <a:p>
            <a:r>
              <a:rPr lang="en-GB"/>
              <a:t>Divider slide: Option 3</a:t>
            </a:r>
          </a:p>
        </p:txBody>
      </p:sp>
      <p:sp>
        <p:nvSpPr>
          <p:cNvPr id="4" name="Date Placeholder 3"/>
          <p:cNvSpPr>
            <a:spLocks noGrp="1"/>
          </p:cNvSpPr>
          <p:nvPr>
            <p:ph type="dt" sz="half" idx="10"/>
          </p:nvPr>
        </p:nvSpPr>
        <p:spPr/>
        <p:txBody>
          <a:bodyPr/>
          <a:lstStyle/>
          <a:p>
            <a:r>
              <a:rPr lang="en-US"/>
              <a:t>11/18/2020</a:t>
            </a:r>
            <a:endParaRPr lang="en-GB"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Supporting Arizona Water Management  |  GoldSim User Conference  |  09.11.24</a:t>
            </a:r>
            <a:endParaRPr lang="en-GB" dirty="0"/>
          </a:p>
        </p:txBody>
      </p:sp>
      <p:sp>
        <p:nvSpPr>
          <p:cNvPr id="6" name="Slide Number Placeholder 5"/>
          <p:cNvSpPr>
            <a:spLocks noGrp="1"/>
          </p:cNvSpPr>
          <p:nvPr>
            <p:ph type="sldNum" sz="quarter" idx="12"/>
          </p:nvPr>
        </p:nvSpPr>
        <p:spPr>
          <a:xfrm>
            <a:off x="492314" y="6193986"/>
            <a:ext cx="439815" cy="365125"/>
          </a:xfrm>
        </p:spPr>
        <p:txBody>
          <a:bodyPr/>
          <a:lstStyle>
            <a:lvl1pPr>
              <a:defRPr>
                <a:solidFill>
                  <a:schemeClr val="bg1"/>
                </a:solidFill>
              </a:defRPr>
            </a:lvl1pPr>
          </a:lstStyle>
          <a:p>
            <a:fld id="{FC86A65E-82A9-2E44-B623-2C55316353C7}" type="slidenum">
              <a:rPr lang="en-US" smtClean="0"/>
              <a:t>‹#›</a:t>
            </a:fld>
            <a:endParaRPr lang="en-US" dirty="0"/>
          </a:p>
        </p:txBody>
      </p:sp>
      <p:sp>
        <p:nvSpPr>
          <p:cNvPr id="10" name="TextBox 9"/>
          <p:cNvSpPr txBox="1"/>
          <p:nvPr userDrawn="1"/>
        </p:nvSpPr>
        <p:spPr>
          <a:xfrm>
            <a:off x="817163" y="6244785"/>
            <a:ext cx="46488" cy="215444"/>
          </a:xfrm>
          <a:prstGeom prst="rect">
            <a:avLst/>
          </a:prstGeom>
          <a:noFill/>
        </p:spPr>
        <p:txBody>
          <a:bodyPr wrap="none" lIns="0" rIns="0" rtlCol="0">
            <a:spAutoFit/>
          </a:bodyPr>
          <a:lstStyle/>
          <a:p>
            <a:r>
              <a:rPr lang="en-GB" sz="800" b="0" i="0" dirty="0">
                <a:solidFill>
                  <a:schemeClr val="accent2"/>
                </a:solidFill>
                <a:latin typeface="Calibri Light"/>
                <a:cs typeface="Calibri Light"/>
              </a:rPr>
              <a:t>|</a:t>
            </a:r>
          </a:p>
        </p:txBody>
      </p:sp>
      <p:pic>
        <p:nvPicPr>
          <p:cNvPr id="15" name="Picture 14"/>
          <p:cNvPicPr>
            <a:picLocks noChangeAspect="1"/>
          </p:cNvPicPr>
          <p:nvPr userDrawn="1"/>
        </p:nvPicPr>
        <p:blipFill>
          <a:blip r:embed="rId3"/>
          <a:srcRect/>
          <a:stretch>
            <a:fillRect/>
          </a:stretch>
        </p:blipFill>
        <p:spPr>
          <a:xfrm>
            <a:off x="10036776" y="6008961"/>
            <a:ext cx="1582403" cy="730340"/>
          </a:xfrm>
          <a:prstGeom prst="rect">
            <a:avLst/>
          </a:prstGeom>
        </p:spPr>
      </p:pic>
    </p:spTree>
    <p:extLst>
      <p:ext uri="{BB962C8B-B14F-4D97-AF65-F5344CB8AC3E}">
        <p14:creationId xmlns:p14="http://schemas.microsoft.com/office/powerpoint/2010/main" val="3096738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11/18/2020</a:t>
            </a:r>
            <a:endParaRPr lang="en-GB" dirty="0"/>
          </a:p>
        </p:txBody>
      </p:sp>
      <p:sp>
        <p:nvSpPr>
          <p:cNvPr id="5" name="Footer Placeholder 4"/>
          <p:cNvSpPr>
            <a:spLocks noGrp="1"/>
          </p:cNvSpPr>
          <p:nvPr>
            <p:ph type="ftr" sz="quarter" idx="11"/>
          </p:nvPr>
        </p:nvSpPr>
        <p:spPr/>
        <p:txBody>
          <a:bodyPr/>
          <a:lstStyle/>
          <a:p>
            <a:r>
              <a:rPr lang="en-US"/>
              <a:t>Supporting Arizona Water Management  |  GoldSim User Conference  |  09.11.24</a:t>
            </a:r>
            <a:endParaRPr lang="en-GB" dirty="0"/>
          </a:p>
        </p:txBody>
      </p:sp>
      <p:sp>
        <p:nvSpPr>
          <p:cNvPr id="6" name="Slide Number Placeholder 5"/>
          <p:cNvSpPr>
            <a:spLocks noGrp="1"/>
          </p:cNvSpPr>
          <p:nvPr>
            <p:ph type="sldNum" sz="quarter" idx="12"/>
          </p:nvPr>
        </p:nvSpPr>
        <p:spPr/>
        <p:txBody>
          <a:bodyPr/>
          <a:lstStyle/>
          <a:p>
            <a:fld id="{FC86A65E-82A9-2E44-B623-2C55316353C7}" type="slidenum">
              <a:rPr/>
              <a:t>‹#›</a:t>
            </a:fld>
            <a:endParaRPr lang="en-GB" dirty="0"/>
          </a:p>
        </p:txBody>
      </p:sp>
      <p:sp>
        <p:nvSpPr>
          <p:cNvPr id="10" name="Content Placeholder 9"/>
          <p:cNvSpPr>
            <a:spLocks noGrp="1"/>
          </p:cNvSpPr>
          <p:nvPr>
            <p:ph sz="quarter" idx="13"/>
          </p:nvPr>
        </p:nvSpPr>
        <p:spPr>
          <a:xfrm>
            <a:off x="516937" y="1616281"/>
            <a:ext cx="11032936" cy="4511040"/>
          </a:xfrm>
        </p:spPr>
        <p:txBody>
          <a:bodyPr/>
          <a:lstStyle/>
          <a:p>
            <a:pPr lvl="0"/>
            <a:r>
              <a:rPr lang="en-US"/>
              <a:t>Edit Master text styles</a:t>
            </a:r>
          </a:p>
          <a:p>
            <a:pPr lvl="1"/>
            <a:r>
              <a:rPr lang="en-US"/>
              <a:t>Second level</a:t>
            </a:r>
          </a:p>
          <a:p>
            <a:pPr lvl="2"/>
            <a:r>
              <a:rPr lang="en-US"/>
              <a:t>Third level</a:t>
            </a: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94085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CAP blue background">
    <p:bg>
      <p:bgPr>
        <a:solidFill>
          <a:schemeClr val="accent3"/>
        </a:solid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a:t>11/18/2020</a:t>
            </a:r>
            <a:endParaRPr lang="en-GB" dirty="0"/>
          </a:p>
        </p:txBody>
      </p:sp>
      <p:sp>
        <p:nvSpPr>
          <p:cNvPr id="6" name="Footer Placeholder 5"/>
          <p:cNvSpPr>
            <a:spLocks noGrp="1"/>
          </p:cNvSpPr>
          <p:nvPr>
            <p:ph type="ftr" sz="quarter" idx="11"/>
          </p:nvPr>
        </p:nvSpPr>
        <p:spPr/>
        <p:txBody>
          <a:bodyPr/>
          <a:lstStyle>
            <a:lvl1pPr>
              <a:defRPr>
                <a:solidFill>
                  <a:srgbClr val="FFFFFF"/>
                </a:solidFill>
              </a:defRPr>
            </a:lvl1pPr>
          </a:lstStyle>
          <a:p>
            <a:r>
              <a:rPr lang="en-US"/>
              <a:t>Supporting Arizona Water Management  |  GoldSim User Conference  |  09.11.24</a:t>
            </a:r>
            <a:endParaRPr lang="en-GB"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C86A65E-82A9-2E44-B623-2C55316353C7}" type="slidenum">
              <a:rPr lang="en-US"/>
              <a:t>‹#›</a:t>
            </a:fld>
            <a:endParaRPr lang="en-US" dirty="0"/>
          </a:p>
        </p:txBody>
      </p:sp>
      <p:sp>
        <p:nvSpPr>
          <p:cNvPr id="17" name="Content Placeholder 2"/>
          <p:cNvSpPr>
            <a:spLocks noGrp="1"/>
          </p:cNvSpPr>
          <p:nvPr>
            <p:ph sz="quarter" idx="14"/>
          </p:nvPr>
        </p:nvSpPr>
        <p:spPr>
          <a:xfrm>
            <a:off x="516467" y="1600120"/>
            <a:ext cx="11034184" cy="4511040"/>
          </a:xfrm>
        </p:spPr>
        <p:txBody>
          <a:bodyPr/>
          <a:lstStyle>
            <a:lvl1pPr>
              <a:defRPr>
                <a:solidFill>
                  <a:schemeClr val="bg1"/>
                </a:solidFill>
              </a:defRPr>
            </a:lvl1pPr>
            <a:lvl2pPr>
              <a:defRPr>
                <a:solidFill>
                  <a:schemeClr val="accent3">
                    <a:lumMod val="20000"/>
                    <a:lumOff val="80000"/>
                  </a:schemeClr>
                </a:solidFill>
              </a:defRPr>
            </a:lvl2pPr>
            <a:lvl3pPr>
              <a:buClr>
                <a:schemeClr val="accent4">
                  <a:lumMod val="40000"/>
                  <a:lumOff val="60000"/>
                </a:schemeClr>
              </a:buClr>
              <a:defRPr>
                <a:solidFill>
                  <a:schemeClr val="accent4">
                    <a:lumMod val="40000"/>
                    <a:lumOff val="60000"/>
                  </a:schemeClr>
                </a:solidFill>
              </a:defRPr>
            </a:lvl3pPr>
            <a:lvl4pPr>
              <a:buClr>
                <a:schemeClr val="accent4">
                  <a:lumMod val="60000"/>
                  <a:lumOff val="40000"/>
                </a:schemeClr>
              </a:buClr>
              <a:defRPr>
                <a:solidFill>
                  <a:schemeClr val="accent4">
                    <a:lumMod val="60000"/>
                    <a:lumOff val="40000"/>
                  </a:schemeClr>
                </a:solidFill>
              </a:defRPr>
            </a:lvl4pPr>
            <a:lvl5pPr>
              <a:buClr>
                <a:schemeClr val="accent4">
                  <a:lumMod val="60000"/>
                  <a:lumOff val="40000"/>
                </a:schemeClr>
              </a:buClr>
              <a:defRPr>
                <a:solidFill>
                  <a:schemeClr val="accent4">
                    <a:lumMod val="60000"/>
                    <a:lumOff val="40000"/>
                  </a:schemeClr>
                </a:solidFill>
              </a:defRPr>
            </a:lvl5pPr>
          </a:lstStyle>
          <a:p>
            <a:pPr lvl="0"/>
            <a:r>
              <a:rPr lang="en-US"/>
              <a:t>Edit Master text styles</a:t>
            </a:r>
          </a:p>
          <a:p>
            <a:pPr lvl="1"/>
            <a:r>
              <a:rPr lang="en-US"/>
              <a:t>Second level</a:t>
            </a:r>
          </a:p>
          <a:p>
            <a:pPr lvl="2"/>
            <a:r>
              <a:rPr lang="en-US"/>
              <a:t>Third level</a:t>
            </a:r>
          </a:p>
        </p:txBody>
      </p:sp>
      <p:pic>
        <p:nvPicPr>
          <p:cNvPr id="18" name="Picture 17"/>
          <p:cNvPicPr>
            <a:picLocks noChangeAspect="1"/>
          </p:cNvPicPr>
          <p:nvPr userDrawn="1"/>
        </p:nvPicPr>
        <p:blipFill>
          <a:blip r:embed="rId2"/>
          <a:srcRect/>
          <a:stretch>
            <a:fillRect/>
          </a:stretch>
        </p:blipFill>
        <p:spPr>
          <a:xfrm>
            <a:off x="10036776" y="6008961"/>
            <a:ext cx="1582403" cy="730340"/>
          </a:xfrm>
          <a:prstGeom prst="rect">
            <a:avLst/>
          </a:prstGeom>
        </p:spPr>
      </p:pic>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19" name="TextBox 18"/>
          <p:cNvSpPr txBox="1"/>
          <p:nvPr userDrawn="1"/>
        </p:nvSpPr>
        <p:spPr>
          <a:xfrm>
            <a:off x="817163" y="6246351"/>
            <a:ext cx="46488" cy="215444"/>
          </a:xfrm>
          <a:prstGeom prst="rect">
            <a:avLst/>
          </a:prstGeom>
          <a:noFill/>
        </p:spPr>
        <p:txBody>
          <a:bodyPr wrap="none" lIns="0" rIns="0" rtlCol="0">
            <a:spAutoFit/>
          </a:bodyPr>
          <a:lstStyle/>
          <a:p>
            <a:r>
              <a:rPr lang="en-GB" sz="800" b="0" i="0" dirty="0">
                <a:solidFill>
                  <a:srgbClr val="E1E1E6"/>
                </a:solidFill>
                <a:latin typeface="Calibri Light"/>
                <a:cs typeface="Calibri Light"/>
              </a:rPr>
              <a:t>|</a:t>
            </a:r>
          </a:p>
        </p:txBody>
      </p:sp>
    </p:spTree>
    <p:extLst>
      <p:ext uri="{BB962C8B-B14F-4D97-AF65-F5344CB8AC3E}">
        <p14:creationId xmlns:p14="http://schemas.microsoft.com/office/powerpoint/2010/main" val="2100362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7713" y="434710"/>
            <a:ext cx="11032936" cy="1061901"/>
          </a:xfrm>
          <a:prstGeom prst="rect">
            <a:avLst/>
          </a:prstGeom>
        </p:spPr>
        <p:txBody>
          <a:bodyPr vert="horz" lIns="0" tIns="45720" rIns="0" bIns="45720" rtlCol="0" anchor="b" anchorCtr="0">
            <a:normAutofit/>
          </a:bodyPr>
          <a:lstStyle/>
          <a:p>
            <a:r>
              <a:rPr lang="en-US"/>
              <a:t>Click to edit Master title style</a:t>
            </a:r>
            <a:endParaRPr lang="en-GB"/>
          </a:p>
        </p:txBody>
      </p:sp>
      <p:sp>
        <p:nvSpPr>
          <p:cNvPr id="3" name="Text Placeholder 2"/>
          <p:cNvSpPr>
            <a:spLocks noGrp="1"/>
          </p:cNvSpPr>
          <p:nvPr>
            <p:ph type="body" idx="1"/>
          </p:nvPr>
        </p:nvSpPr>
        <p:spPr>
          <a:xfrm>
            <a:off x="517715" y="1614841"/>
            <a:ext cx="11032936" cy="4511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7732581" y="-547688"/>
            <a:ext cx="2844800" cy="365125"/>
          </a:xfrm>
          <a:prstGeom prst="rect">
            <a:avLst/>
          </a:prstGeom>
        </p:spPr>
        <p:txBody>
          <a:bodyPr vert="horz" lIns="91440" tIns="45720" rIns="91440" bIns="45720" rtlCol="0" anchor="ctr"/>
          <a:lstStyle>
            <a:lvl1pPr algn="l">
              <a:defRPr sz="800" b="0" i="0" cap="all">
                <a:solidFill>
                  <a:schemeClr val="tx1">
                    <a:tint val="75000"/>
                  </a:schemeClr>
                </a:solidFill>
                <a:latin typeface="Calibri Light"/>
                <a:cs typeface="Calibri Light"/>
              </a:defRPr>
            </a:lvl1pPr>
          </a:lstStyle>
          <a:p>
            <a:r>
              <a:rPr lang="en-US"/>
              <a:t>11/18/2020</a:t>
            </a:r>
            <a:endParaRPr lang="en-US" dirty="0"/>
          </a:p>
        </p:txBody>
      </p:sp>
      <p:sp>
        <p:nvSpPr>
          <p:cNvPr id="5" name="Footer Placeholder 4"/>
          <p:cNvSpPr>
            <a:spLocks noGrp="1"/>
          </p:cNvSpPr>
          <p:nvPr>
            <p:ph type="ftr" sz="quarter" idx="3"/>
          </p:nvPr>
        </p:nvSpPr>
        <p:spPr>
          <a:xfrm>
            <a:off x="932128" y="6193986"/>
            <a:ext cx="5163872" cy="365125"/>
          </a:xfrm>
          <a:prstGeom prst="rect">
            <a:avLst/>
          </a:prstGeom>
        </p:spPr>
        <p:txBody>
          <a:bodyPr vert="horz" lIns="0" tIns="45720" rIns="0" bIns="45720" rtlCol="0" anchor="ctr"/>
          <a:lstStyle>
            <a:lvl1pPr algn="l">
              <a:defRPr sz="1067" b="0" i="0" cap="all">
                <a:solidFill>
                  <a:srgbClr val="333544"/>
                </a:solidFill>
                <a:latin typeface="Arial" panose="020B0604020202020204" pitchFamily="34" charset="0"/>
                <a:cs typeface="Arial" panose="020B0604020202020204" pitchFamily="34" charset="0"/>
              </a:defRPr>
            </a:lvl1pPr>
          </a:lstStyle>
          <a:p>
            <a:r>
              <a:rPr lang="en-US"/>
              <a:t>Supporting Arizona Water Management  |  GoldSim User Conference  |  09.11.24</a:t>
            </a:r>
            <a:endParaRPr lang="en-GB" dirty="0"/>
          </a:p>
        </p:txBody>
      </p:sp>
      <p:sp>
        <p:nvSpPr>
          <p:cNvPr id="6" name="Slide Number Placeholder 5"/>
          <p:cNvSpPr>
            <a:spLocks noGrp="1"/>
          </p:cNvSpPr>
          <p:nvPr>
            <p:ph type="sldNum" sz="quarter" idx="4"/>
          </p:nvPr>
        </p:nvSpPr>
        <p:spPr>
          <a:xfrm>
            <a:off x="492314" y="6193986"/>
            <a:ext cx="439815" cy="365125"/>
          </a:xfrm>
          <a:prstGeom prst="rect">
            <a:avLst/>
          </a:prstGeom>
        </p:spPr>
        <p:txBody>
          <a:bodyPr vert="horz" lIns="0" tIns="45720" rIns="0" bIns="45720" rtlCol="0" anchor="ctr"/>
          <a:lstStyle>
            <a:lvl1pPr algn="ctr">
              <a:defRPr sz="1067" b="0" i="0" cap="all">
                <a:solidFill>
                  <a:srgbClr val="333544"/>
                </a:solidFill>
                <a:latin typeface="Arial" panose="020B0604020202020204" pitchFamily="34" charset="0"/>
                <a:cs typeface="Arial" panose="020B0604020202020204" pitchFamily="34" charset="0"/>
              </a:defRPr>
            </a:lvl1pPr>
          </a:lstStyle>
          <a:p>
            <a:fld id="{FC86A65E-82A9-2E44-B623-2C55316353C7}" type="slidenum">
              <a:rPr lang="en-US" smtClean="0"/>
              <a:t>‹#›</a:t>
            </a:fld>
            <a:endParaRPr lang="en-US" dirty="0"/>
          </a:p>
        </p:txBody>
      </p:sp>
      <p:sp>
        <p:nvSpPr>
          <p:cNvPr id="11" name="TextBox 10"/>
          <p:cNvSpPr txBox="1"/>
          <p:nvPr/>
        </p:nvSpPr>
        <p:spPr>
          <a:xfrm>
            <a:off x="817163" y="6244785"/>
            <a:ext cx="46488" cy="215444"/>
          </a:xfrm>
          <a:prstGeom prst="rect">
            <a:avLst/>
          </a:prstGeom>
          <a:noFill/>
        </p:spPr>
        <p:txBody>
          <a:bodyPr wrap="none" lIns="0" rIns="0" rtlCol="0">
            <a:spAutoFit/>
          </a:bodyPr>
          <a:lstStyle/>
          <a:p>
            <a:r>
              <a:rPr lang="en-GB" sz="800" b="0" i="0" dirty="0">
                <a:solidFill>
                  <a:srgbClr val="333544"/>
                </a:solidFill>
                <a:latin typeface="Calibri Light"/>
                <a:cs typeface="Calibri Light"/>
              </a:rPr>
              <a:t>|</a:t>
            </a:r>
          </a:p>
        </p:txBody>
      </p:sp>
      <p:pic>
        <p:nvPicPr>
          <p:cNvPr id="13" name="Picture 12"/>
          <p:cNvPicPr>
            <a:picLocks noChangeAspect="1"/>
          </p:cNvPicPr>
          <p:nvPr userDrawn="1"/>
        </p:nvPicPr>
        <p:blipFill>
          <a:blip r:embed="rId27"/>
          <a:srcRect/>
          <a:stretch>
            <a:fillRect/>
          </a:stretch>
        </p:blipFill>
        <p:spPr>
          <a:xfrm>
            <a:off x="10036776" y="6012529"/>
            <a:ext cx="1582403" cy="730340"/>
          </a:xfrm>
          <a:prstGeom prst="rect">
            <a:avLst/>
          </a:prstGeom>
        </p:spPr>
      </p:pic>
    </p:spTree>
    <p:extLst>
      <p:ext uri="{BB962C8B-B14F-4D97-AF65-F5344CB8AC3E}">
        <p14:creationId xmlns:p14="http://schemas.microsoft.com/office/powerpoint/2010/main" val="832261472"/>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 id="2147483828" r:id="rId17"/>
    <p:sldLayoutId id="2147483829" r:id="rId18"/>
    <p:sldLayoutId id="2147483830" r:id="rId19"/>
    <p:sldLayoutId id="2147483831" r:id="rId20"/>
    <p:sldLayoutId id="2147483832" r:id="rId21"/>
    <p:sldLayoutId id="2147483833" r:id="rId22"/>
    <p:sldLayoutId id="2147483834" r:id="rId23"/>
    <p:sldLayoutId id="2147483835" r:id="rId24"/>
    <p:sldLayoutId id="2147483837" r:id="rId25"/>
  </p:sldLayoutIdLst>
  <p:hf hdr="0" dt="0"/>
  <p:txStyles>
    <p:titleStyle>
      <a:lvl1pPr algn="l" defTabSz="609585" rtl="0" eaLnBrk="1" latinLnBrk="0" hangingPunct="1">
        <a:lnSpc>
          <a:spcPct val="83000"/>
        </a:lnSpc>
        <a:spcBef>
          <a:spcPct val="0"/>
        </a:spcBef>
        <a:buNone/>
        <a:defRPr sz="4267" b="1" kern="1200">
          <a:solidFill>
            <a:schemeClr val="accent3"/>
          </a:solidFill>
          <a:latin typeface="+mj-lt"/>
          <a:ea typeface="+mj-ea"/>
          <a:cs typeface="+mj-cs"/>
        </a:defRPr>
      </a:lvl1pPr>
    </p:titleStyle>
    <p:body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4896">
          <p15:clr>
            <a:srgbClr val="F26B43"/>
          </p15:clr>
        </p15:guide>
        <p15:guide id="4" pos="864">
          <p15:clr>
            <a:srgbClr val="F26B43"/>
          </p15:clr>
        </p15:guide>
        <p15:guide id="5" orient="horz" pos="204">
          <p15:clr>
            <a:srgbClr val="F26B43"/>
          </p15:clr>
        </p15:guide>
        <p15:guide id="6" orient="horz" pos="7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41.jpe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8.xml"/><Relationship Id="rId5" Type="http://schemas.openxmlformats.org/officeDocument/2006/relationships/image" Target="../media/image14.jp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3.jpg"/><Relationship Id="rId1" Type="http://schemas.openxmlformats.org/officeDocument/2006/relationships/slideLayout" Target="../slideLayouts/slideLayout8.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2C1793-EAFB-4128-DEA4-C62B487E46D9}"/>
              </a:ext>
            </a:extLst>
          </p:cNvPr>
          <p:cNvSpPr>
            <a:spLocks noGrp="1"/>
          </p:cNvSpPr>
          <p:nvPr>
            <p:ph type="title"/>
          </p:nvPr>
        </p:nvSpPr>
        <p:spPr>
          <a:xfrm>
            <a:off x="852529" y="1089891"/>
            <a:ext cx="9750815" cy="4886905"/>
          </a:xfrm>
        </p:spPr>
        <p:txBody>
          <a:bodyPr>
            <a:normAutofit fontScale="90000"/>
          </a:bodyPr>
          <a:lstStyle/>
          <a:p>
            <a:r>
              <a:rPr lang="en-US" sz="4900" dirty="0">
                <a:effectLst>
                  <a:outerShdw blurRad="38100" dist="38100" dir="2700000" algn="tl">
                    <a:srgbClr val="000000">
                      <a:alpha val="43137"/>
                    </a:srgbClr>
                  </a:outerShdw>
                </a:effectLst>
              </a:rPr>
              <a:t>Supporting Arizona Water Management in an Era of Limits</a:t>
            </a:r>
            <a:br>
              <a:rPr lang="en-US" dirty="0">
                <a:effectLst>
                  <a:outerShdw blurRad="38100" dist="38100" dir="2700000" algn="tl">
                    <a:srgbClr val="000000">
                      <a:alpha val="43137"/>
                    </a:srgbClr>
                  </a:outerShdw>
                </a:effectLst>
              </a:rPr>
            </a:br>
            <a:br>
              <a:rPr lang="en-US" dirty="0">
                <a:effectLst>
                  <a:outerShdw blurRad="38100" dist="38100" dir="2700000" algn="tl">
                    <a:srgbClr val="000000">
                      <a:alpha val="43137"/>
                    </a:srgbClr>
                  </a:outerShdw>
                </a:effectLst>
              </a:rPr>
            </a:br>
            <a:br>
              <a:rPr lang="en-US" dirty="0">
                <a:effectLst>
                  <a:outerShdw blurRad="38100" dist="38100" dir="2700000" algn="tl">
                    <a:srgbClr val="000000">
                      <a:alpha val="43137"/>
                    </a:srgbClr>
                  </a:outerShdw>
                </a:effectLst>
              </a:rPr>
            </a:br>
            <a:br>
              <a:rPr lang="en-US" dirty="0">
                <a:effectLst>
                  <a:outerShdw blurRad="38100" dist="38100" dir="2700000" algn="tl">
                    <a:srgbClr val="000000">
                      <a:alpha val="43137"/>
                    </a:srgbClr>
                  </a:outerShdw>
                </a:effectLst>
              </a:rPr>
            </a:br>
            <a:br>
              <a:rPr lang="en-US" dirty="0">
                <a:effectLst>
                  <a:outerShdw blurRad="38100" dist="38100" dir="2700000" algn="tl">
                    <a:srgbClr val="000000">
                      <a:alpha val="43137"/>
                    </a:srgbClr>
                  </a:outerShdw>
                </a:effectLst>
              </a:rPr>
            </a:br>
            <a:br>
              <a:rPr lang="en-US" dirty="0">
                <a:effectLst>
                  <a:outerShdw blurRad="38100" dist="38100" dir="2700000" algn="tl">
                    <a:srgbClr val="000000">
                      <a:alpha val="43137"/>
                    </a:srgbClr>
                  </a:outerShdw>
                </a:effectLst>
              </a:rPr>
            </a:br>
            <a:r>
              <a:rPr lang="en-US" sz="2700" dirty="0">
                <a:effectLst>
                  <a:outerShdw blurRad="38100" dist="38100" dir="2700000" algn="tl">
                    <a:srgbClr val="000000">
                      <a:alpha val="43137"/>
                    </a:srgbClr>
                  </a:outerShdw>
                </a:effectLst>
              </a:rPr>
              <a:t>Ken Seasholes</a:t>
            </a:r>
            <a:br>
              <a:rPr lang="en-US" sz="2700" dirty="0">
                <a:effectLst>
                  <a:outerShdw blurRad="38100" dist="38100" dir="2700000" algn="tl">
                    <a:srgbClr val="000000">
                      <a:alpha val="43137"/>
                    </a:srgbClr>
                  </a:outerShdw>
                </a:effectLst>
              </a:rPr>
            </a:br>
            <a:r>
              <a:rPr lang="en-US" sz="2700" b="0" dirty="0">
                <a:effectLst>
                  <a:outerShdw blurRad="38100" dist="38100" dir="2700000" algn="tl">
                    <a:srgbClr val="000000">
                      <a:alpha val="43137"/>
                    </a:srgbClr>
                  </a:outerShdw>
                </a:effectLst>
              </a:rPr>
              <a:t>Manager, Resource Planning &amp; Analysis</a:t>
            </a:r>
            <a:br>
              <a:rPr lang="en-US" sz="2700" b="0" dirty="0">
                <a:effectLst>
                  <a:outerShdw blurRad="38100" dist="38100" dir="2700000" algn="tl">
                    <a:srgbClr val="000000">
                      <a:alpha val="43137"/>
                    </a:srgbClr>
                  </a:outerShdw>
                </a:effectLst>
              </a:rPr>
            </a:br>
            <a:r>
              <a:rPr lang="en-US" sz="2700" b="0" dirty="0">
                <a:effectLst>
                  <a:outerShdw blurRad="38100" dist="38100" dir="2700000" algn="tl">
                    <a:srgbClr val="000000">
                      <a:alpha val="43137"/>
                    </a:srgbClr>
                  </a:outerShdw>
                </a:effectLst>
              </a:rPr>
              <a:t>Central Arizona Project </a:t>
            </a:r>
            <a:br>
              <a:rPr lang="en-US" dirty="0">
                <a:effectLst>
                  <a:outerShdw blurRad="38100" dist="38100" dir="2700000" algn="tl">
                    <a:srgbClr val="000000">
                      <a:alpha val="43137"/>
                    </a:srgbClr>
                  </a:outerShdw>
                </a:effectLst>
              </a:rPr>
            </a:br>
            <a:endParaRPr lang="en-US" dirty="0">
              <a:effectLst>
                <a:outerShdw blurRad="38100" dist="38100" dir="2700000" algn="tl">
                  <a:srgbClr val="000000">
                    <a:alpha val="43137"/>
                  </a:srgbClr>
                </a:outerShdw>
              </a:effectLst>
            </a:endParaRPr>
          </a:p>
        </p:txBody>
      </p:sp>
      <p:sp>
        <p:nvSpPr>
          <p:cNvPr id="4" name="Slide Number Placeholder 3">
            <a:extLst>
              <a:ext uri="{FF2B5EF4-FFF2-40B4-BE49-F238E27FC236}">
                <a16:creationId xmlns:a16="http://schemas.microsoft.com/office/drawing/2014/main" id="{F8A66CC3-2610-1565-4968-A93B45C48681}"/>
              </a:ext>
            </a:extLst>
          </p:cNvPr>
          <p:cNvSpPr>
            <a:spLocks noGrp="1"/>
          </p:cNvSpPr>
          <p:nvPr>
            <p:ph type="sldNum" sz="quarter" idx="12"/>
          </p:nvPr>
        </p:nvSpPr>
        <p:spPr/>
        <p:txBody>
          <a:bodyPr/>
          <a:lstStyle/>
          <a:p>
            <a:fld id="{96F96655-134D-4E33-9B31-5D8603E579F2}" type="slidenum">
              <a:rPr lang="en-US" smtClean="0"/>
              <a:t>1</a:t>
            </a:fld>
            <a:endParaRPr lang="en-US"/>
          </a:p>
        </p:txBody>
      </p:sp>
      <p:sp>
        <p:nvSpPr>
          <p:cNvPr id="8" name="Footer Placeholder 7">
            <a:extLst>
              <a:ext uri="{FF2B5EF4-FFF2-40B4-BE49-F238E27FC236}">
                <a16:creationId xmlns:a16="http://schemas.microsoft.com/office/drawing/2014/main" id="{6BFB7594-950F-EBCE-A898-DEA6340D74A6}"/>
              </a:ext>
            </a:extLst>
          </p:cNvPr>
          <p:cNvSpPr>
            <a:spLocks noGrp="1"/>
          </p:cNvSpPr>
          <p:nvPr>
            <p:ph type="ftr" sz="quarter" idx="11"/>
          </p:nvPr>
        </p:nvSpPr>
        <p:spPr>
          <a:xfrm>
            <a:off x="932128" y="6193986"/>
            <a:ext cx="7860890" cy="365125"/>
          </a:xfrm>
        </p:spPr>
        <p:txBody>
          <a:bodyPr/>
          <a:lstStyle/>
          <a:p>
            <a:r>
              <a:rPr lang="en-US" dirty="0"/>
              <a:t>Supporting Arizona Water Management  |  GoldSim User Conference  |  09.11.24</a:t>
            </a:r>
            <a:endParaRPr lang="en-GB" dirty="0"/>
          </a:p>
        </p:txBody>
      </p:sp>
      <p:sp>
        <p:nvSpPr>
          <p:cNvPr id="2" name="TextBox 1">
            <a:extLst>
              <a:ext uri="{FF2B5EF4-FFF2-40B4-BE49-F238E27FC236}">
                <a16:creationId xmlns:a16="http://schemas.microsoft.com/office/drawing/2014/main" id="{177F4F23-D315-DD04-D878-D58A0EEC5595}"/>
              </a:ext>
            </a:extLst>
          </p:cNvPr>
          <p:cNvSpPr txBox="1"/>
          <p:nvPr/>
        </p:nvSpPr>
        <p:spPr>
          <a:xfrm rot="975104">
            <a:off x="5961019" y="2427860"/>
            <a:ext cx="2638772" cy="707886"/>
          </a:xfrm>
          <a:prstGeom prst="rect">
            <a:avLst/>
          </a:prstGeom>
          <a:noFill/>
        </p:spPr>
        <p:txBody>
          <a:bodyPr wrap="square" rtlCol="0">
            <a:spAutoFit/>
          </a:bodyPr>
          <a:lstStyle/>
          <a:p>
            <a:pPr algn="ctr"/>
            <a:r>
              <a:rPr lang="en-US" sz="4000" b="1" dirty="0">
                <a:solidFill>
                  <a:srgbClr val="A50021"/>
                </a:solidFill>
                <a:latin typeface="Viner Hand ITC" panose="03070502030502020203" pitchFamily="66" charset="0"/>
              </a:rPr>
              <a:t>New</a:t>
            </a:r>
          </a:p>
        </p:txBody>
      </p:sp>
      <p:sp>
        <p:nvSpPr>
          <p:cNvPr id="3" name="TextBox 2">
            <a:extLst>
              <a:ext uri="{FF2B5EF4-FFF2-40B4-BE49-F238E27FC236}">
                <a16:creationId xmlns:a16="http://schemas.microsoft.com/office/drawing/2014/main" id="{32A7299B-7C03-27CE-E44F-8938AB6D570B}"/>
              </a:ext>
            </a:extLst>
          </p:cNvPr>
          <p:cNvSpPr txBox="1"/>
          <p:nvPr/>
        </p:nvSpPr>
        <p:spPr>
          <a:xfrm rot="12134183">
            <a:off x="7291376" y="1718818"/>
            <a:ext cx="654570" cy="707886"/>
          </a:xfrm>
          <a:prstGeom prst="rect">
            <a:avLst/>
          </a:prstGeom>
          <a:noFill/>
        </p:spPr>
        <p:txBody>
          <a:bodyPr wrap="square" rtlCol="0">
            <a:spAutoFit/>
          </a:bodyPr>
          <a:lstStyle/>
          <a:p>
            <a:pPr algn="ctr"/>
            <a:r>
              <a:rPr lang="en-US" sz="4000" b="1" dirty="0">
                <a:solidFill>
                  <a:srgbClr val="A50021"/>
                </a:solidFill>
                <a:latin typeface="Viner Hand ITC" panose="03070502030502020203" pitchFamily="66" charset="0"/>
              </a:rPr>
              <a:t>^</a:t>
            </a:r>
          </a:p>
        </p:txBody>
      </p:sp>
    </p:spTree>
    <p:extLst>
      <p:ext uri="{BB962C8B-B14F-4D97-AF65-F5344CB8AC3E}">
        <p14:creationId xmlns:p14="http://schemas.microsoft.com/office/powerpoint/2010/main" val="1482972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640DB72-A910-284D-C00F-4A4120FF5482}"/>
              </a:ext>
            </a:extLst>
          </p:cNvPr>
          <p:cNvSpPr>
            <a:spLocks noGrp="1"/>
          </p:cNvSpPr>
          <p:nvPr>
            <p:ph type="ftr" sz="quarter" idx="11"/>
          </p:nvPr>
        </p:nvSpPr>
        <p:spPr>
          <a:xfrm>
            <a:off x="932127" y="6193986"/>
            <a:ext cx="6512381" cy="365125"/>
          </a:xfrm>
        </p:spPr>
        <p:txBody>
          <a:bodyPr/>
          <a:lstStyle/>
          <a:p>
            <a:r>
              <a:rPr lang="en-US" dirty="0"/>
              <a:t>Supporting Arizona Water Management  |  GoldSim User Conference  |  09.11.24</a:t>
            </a:r>
            <a:endParaRPr lang="en-GB" dirty="0"/>
          </a:p>
        </p:txBody>
      </p:sp>
      <p:sp>
        <p:nvSpPr>
          <p:cNvPr id="4" name="Slide Number Placeholder 3">
            <a:extLst>
              <a:ext uri="{FF2B5EF4-FFF2-40B4-BE49-F238E27FC236}">
                <a16:creationId xmlns:a16="http://schemas.microsoft.com/office/drawing/2014/main" id="{0844929C-7A31-C35F-29C9-F639E99E04F9}"/>
              </a:ext>
            </a:extLst>
          </p:cNvPr>
          <p:cNvSpPr>
            <a:spLocks noGrp="1"/>
          </p:cNvSpPr>
          <p:nvPr>
            <p:ph type="sldNum" sz="quarter" idx="12"/>
          </p:nvPr>
        </p:nvSpPr>
        <p:spPr/>
        <p:txBody>
          <a:bodyPr/>
          <a:lstStyle/>
          <a:p>
            <a:fld id="{FC86A65E-82A9-2E44-B623-2C55316353C7}" type="slidenum">
              <a:rPr lang="en-US" smtClean="0"/>
              <a:t>10</a:t>
            </a:fld>
            <a:endParaRPr lang="en-US" dirty="0"/>
          </a:p>
        </p:txBody>
      </p:sp>
      <p:sp>
        <p:nvSpPr>
          <p:cNvPr id="6" name="Content Placeholder 5">
            <a:extLst>
              <a:ext uri="{FF2B5EF4-FFF2-40B4-BE49-F238E27FC236}">
                <a16:creationId xmlns:a16="http://schemas.microsoft.com/office/drawing/2014/main" id="{5E365945-7705-3B6E-7484-B17EA89E3583}"/>
              </a:ext>
            </a:extLst>
          </p:cNvPr>
          <p:cNvSpPr>
            <a:spLocks noGrp="1"/>
          </p:cNvSpPr>
          <p:nvPr>
            <p:ph sz="quarter" idx="13"/>
          </p:nvPr>
        </p:nvSpPr>
        <p:spPr>
          <a:xfrm>
            <a:off x="516937" y="1616281"/>
            <a:ext cx="6207136" cy="4511040"/>
          </a:xfrm>
        </p:spPr>
        <p:txBody>
          <a:bodyPr/>
          <a:lstStyle/>
          <a:p>
            <a:r>
              <a:rPr lang="en-US" dirty="0"/>
              <a:t>To evaluate reduction concepts under consideration, CAP developed a small GoldSim model </a:t>
            </a:r>
          </a:p>
          <a:p>
            <a:pPr lvl="1">
              <a:spcAft>
                <a:spcPts val="1200"/>
              </a:spcAft>
            </a:pPr>
            <a:r>
              <a:rPr lang="en-US" dirty="0"/>
              <a:t>Takes output from Reclamation’s mid-term forecast model (CRMMS) </a:t>
            </a:r>
          </a:p>
          <a:p>
            <a:pPr lvl="1">
              <a:spcAft>
                <a:spcPts val="1200"/>
              </a:spcAft>
            </a:pPr>
            <a:r>
              <a:rPr lang="en-US" dirty="0"/>
              <a:t>Includes a basic dashboard with selectable policy options</a:t>
            </a:r>
          </a:p>
          <a:p>
            <a:pPr lvl="1">
              <a:spcAft>
                <a:spcPts val="1200"/>
              </a:spcAft>
            </a:pPr>
            <a:r>
              <a:rPr lang="en-US" dirty="0"/>
              <a:t>Visualizations in Excel</a:t>
            </a:r>
          </a:p>
          <a:p>
            <a:endParaRPr lang="en-US" dirty="0"/>
          </a:p>
        </p:txBody>
      </p:sp>
      <p:sp>
        <p:nvSpPr>
          <p:cNvPr id="5" name="Title 4">
            <a:extLst>
              <a:ext uri="{FF2B5EF4-FFF2-40B4-BE49-F238E27FC236}">
                <a16:creationId xmlns:a16="http://schemas.microsoft.com/office/drawing/2014/main" id="{C8A8599B-17FF-5EF3-6523-28F8FF9B8B21}"/>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SEIS Scenario Model</a:t>
            </a:r>
          </a:p>
        </p:txBody>
      </p:sp>
      <p:pic>
        <p:nvPicPr>
          <p:cNvPr id="8" name="Picture 7">
            <a:extLst>
              <a:ext uri="{FF2B5EF4-FFF2-40B4-BE49-F238E27FC236}">
                <a16:creationId xmlns:a16="http://schemas.microsoft.com/office/drawing/2014/main" id="{1874B67E-E13D-79DC-192A-371587F1293D}"/>
              </a:ext>
            </a:extLst>
          </p:cNvPr>
          <p:cNvPicPr>
            <a:picLocks noChangeAspect="1"/>
          </p:cNvPicPr>
          <p:nvPr/>
        </p:nvPicPr>
        <p:blipFill rotWithShape="1">
          <a:blip r:embed="rId2"/>
          <a:srcRect r="27000"/>
          <a:stretch/>
        </p:blipFill>
        <p:spPr>
          <a:xfrm>
            <a:off x="7316632" y="1689638"/>
            <a:ext cx="3485882" cy="2615461"/>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AF1E03C8-BDAA-6F93-1EB5-919FB58B8FFA}"/>
              </a:ext>
            </a:extLst>
          </p:cNvPr>
          <p:cNvPicPr>
            <a:picLocks noChangeAspect="1"/>
          </p:cNvPicPr>
          <p:nvPr/>
        </p:nvPicPr>
        <p:blipFill rotWithShape="1">
          <a:blip r:embed="rId3"/>
          <a:srcRect r="19074"/>
          <a:stretch/>
        </p:blipFill>
        <p:spPr>
          <a:xfrm>
            <a:off x="6621173" y="3713977"/>
            <a:ext cx="2438400" cy="2176146"/>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F2E9F9EA-F8D5-C9AC-99F6-11A31A05DBAD}"/>
              </a:ext>
            </a:extLst>
          </p:cNvPr>
          <p:cNvPicPr>
            <a:picLocks noChangeAspect="1"/>
          </p:cNvPicPr>
          <p:nvPr/>
        </p:nvPicPr>
        <p:blipFill rotWithShape="1">
          <a:blip r:embed="rId4"/>
          <a:srcRect r="19276"/>
          <a:stretch/>
        </p:blipFill>
        <p:spPr>
          <a:xfrm>
            <a:off x="9301716" y="3713977"/>
            <a:ext cx="2438400" cy="2181587"/>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317166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640DB72-A910-284D-C00F-4A4120FF5482}"/>
              </a:ext>
            </a:extLst>
          </p:cNvPr>
          <p:cNvSpPr>
            <a:spLocks noGrp="1"/>
          </p:cNvSpPr>
          <p:nvPr>
            <p:ph type="ftr" sz="quarter" idx="11"/>
          </p:nvPr>
        </p:nvSpPr>
        <p:spPr>
          <a:xfrm>
            <a:off x="932128" y="6193986"/>
            <a:ext cx="6734054" cy="365125"/>
          </a:xfrm>
        </p:spPr>
        <p:txBody>
          <a:bodyPr/>
          <a:lstStyle/>
          <a:p>
            <a:r>
              <a:rPr lang="en-US" dirty="0"/>
              <a:t>Supporting Arizona Water Management  |  GoldSim User Conference  |  09.11.24</a:t>
            </a:r>
            <a:endParaRPr lang="en-GB" dirty="0"/>
          </a:p>
        </p:txBody>
      </p:sp>
      <p:sp>
        <p:nvSpPr>
          <p:cNvPr id="4" name="Slide Number Placeholder 3">
            <a:extLst>
              <a:ext uri="{FF2B5EF4-FFF2-40B4-BE49-F238E27FC236}">
                <a16:creationId xmlns:a16="http://schemas.microsoft.com/office/drawing/2014/main" id="{0844929C-7A31-C35F-29C9-F639E99E04F9}"/>
              </a:ext>
            </a:extLst>
          </p:cNvPr>
          <p:cNvSpPr>
            <a:spLocks noGrp="1"/>
          </p:cNvSpPr>
          <p:nvPr>
            <p:ph type="sldNum" sz="quarter" idx="12"/>
          </p:nvPr>
        </p:nvSpPr>
        <p:spPr/>
        <p:txBody>
          <a:bodyPr/>
          <a:lstStyle/>
          <a:p>
            <a:fld id="{FC86A65E-82A9-2E44-B623-2C55316353C7}" type="slidenum">
              <a:rPr lang="en-US" smtClean="0"/>
              <a:t>11</a:t>
            </a:fld>
            <a:endParaRPr lang="en-US" dirty="0"/>
          </a:p>
        </p:txBody>
      </p:sp>
      <p:sp>
        <p:nvSpPr>
          <p:cNvPr id="6" name="Content Placeholder 5">
            <a:extLst>
              <a:ext uri="{FF2B5EF4-FFF2-40B4-BE49-F238E27FC236}">
                <a16:creationId xmlns:a16="http://schemas.microsoft.com/office/drawing/2014/main" id="{5E365945-7705-3B6E-7484-B17EA89E3583}"/>
              </a:ext>
            </a:extLst>
          </p:cNvPr>
          <p:cNvSpPr>
            <a:spLocks noGrp="1"/>
          </p:cNvSpPr>
          <p:nvPr>
            <p:ph sz="quarter" idx="13"/>
          </p:nvPr>
        </p:nvSpPr>
        <p:spPr>
          <a:xfrm>
            <a:off x="516937" y="1616281"/>
            <a:ext cx="6036263" cy="4511040"/>
          </a:xfrm>
        </p:spPr>
        <p:txBody>
          <a:bodyPr/>
          <a:lstStyle/>
          <a:p>
            <a:r>
              <a:rPr lang="en-US" dirty="0"/>
              <a:t>Within 24 hours of Reclamation releasing its draft SEIS, CAP’s model results were presented to the CAP Board of Directors</a:t>
            </a:r>
          </a:p>
          <a:p>
            <a:pPr lvl="2"/>
            <a:endParaRPr lang="en-US" sz="1000" dirty="0"/>
          </a:p>
          <a:p>
            <a:r>
              <a:rPr lang="en-US" dirty="0"/>
              <a:t>The key graphics were also posted on social media, circulated widely among stakeholders, and…</a:t>
            </a:r>
          </a:p>
        </p:txBody>
      </p:sp>
      <p:sp>
        <p:nvSpPr>
          <p:cNvPr id="5" name="Title 4">
            <a:extLst>
              <a:ext uri="{FF2B5EF4-FFF2-40B4-BE49-F238E27FC236}">
                <a16:creationId xmlns:a16="http://schemas.microsoft.com/office/drawing/2014/main" id="{C8A8599B-17FF-5EF3-6523-28F8FF9B8B21}"/>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SEIS Scenario Model</a:t>
            </a:r>
          </a:p>
        </p:txBody>
      </p:sp>
      <p:pic>
        <p:nvPicPr>
          <p:cNvPr id="2" name="Picture 1">
            <a:extLst>
              <a:ext uri="{FF2B5EF4-FFF2-40B4-BE49-F238E27FC236}">
                <a16:creationId xmlns:a16="http://schemas.microsoft.com/office/drawing/2014/main" id="{87B16789-449D-DC7A-A9A9-4251CF7300D7}"/>
              </a:ext>
            </a:extLst>
          </p:cNvPr>
          <p:cNvPicPr>
            <a:picLocks noChangeAspect="1"/>
          </p:cNvPicPr>
          <p:nvPr/>
        </p:nvPicPr>
        <p:blipFill>
          <a:blip r:embed="rId2"/>
          <a:stretch>
            <a:fillRect/>
          </a:stretch>
        </p:blipFill>
        <p:spPr>
          <a:xfrm>
            <a:off x="7574671" y="1302110"/>
            <a:ext cx="4191980" cy="2358447"/>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008D8A1-0D2D-1679-1E8A-6882B76E7BCB}"/>
              </a:ext>
            </a:extLst>
          </p:cNvPr>
          <p:cNvPicPr>
            <a:picLocks noChangeAspect="1"/>
          </p:cNvPicPr>
          <p:nvPr/>
        </p:nvPicPr>
        <p:blipFill>
          <a:blip r:embed="rId3"/>
          <a:stretch>
            <a:fillRect/>
          </a:stretch>
        </p:blipFill>
        <p:spPr>
          <a:xfrm>
            <a:off x="7004528" y="3197443"/>
            <a:ext cx="4191980" cy="2358447"/>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58986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3772A74-4D25-4091-1CA8-0316E4075586}"/>
              </a:ext>
            </a:extLst>
          </p:cNvPr>
          <p:cNvSpPr>
            <a:spLocks noGrp="1"/>
          </p:cNvSpPr>
          <p:nvPr>
            <p:ph type="ftr" sz="quarter" idx="11"/>
          </p:nvPr>
        </p:nvSpPr>
        <p:spPr>
          <a:xfrm>
            <a:off x="932128" y="6193986"/>
            <a:ext cx="6724070"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7CA26C4D-5AA8-0C83-3B7F-ECD28D92A47B}"/>
              </a:ext>
            </a:extLst>
          </p:cNvPr>
          <p:cNvSpPr>
            <a:spLocks noGrp="1"/>
          </p:cNvSpPr>
          <p:nvPr>
            <p:ph type="sldNum" sz="quarter" idx="12"/>
          </p:nvPr>
        </p:nvSpPr>
        <p:spPr/>
        <p:txBody>
          <a:bodyPr/>
          <a:lstStyle/>
          <a:p>
            <a:fld id="{FC86A65E-82A9-2E44-B623-2C55316353C7}" type="slidenum">
              <a:rPr lang="en-US" smtClean="0"/>
              <a:t>12</a:t>
            </a:fld>
            <a:endParaRPr lang="en-US" dirty="0"/>
          </a:p>
        </p:txBody>
      </p:sp>
      <p:sp>
        <p:nvSpPr>
          <p:cNvPr id="4" name="Content Placeholder 3">
            <a:extLst>
              <a:ext uri="{FF2B5EF4-FFF2-40B4-BE49-F238E27FC236}">
                <a16:creationId xmlns:a16="http://schemas.microsoft.com/office/drawing/2014/main" id="{49C282F2-CCA0-F490-4614-8A923B9899CF}"/>
              </a:ext>
            </a:extLst>
          </p:cNvPr>
          <p:cNvSpPr>
            <a:spLocks noGrp="1"/>
          </p:cNvSpPr>
          <p:nvPr>
            <p:ph sz="quarter" idx="13"/>
          </p:nvPr>
        </p:nvSpPr>
        <p:spPr>
          <a:xfrm>
            <a:off x="1200310" y="2159761"/>
            <a:ext cx="9383485" cy="1588737"/>
          </a:xfrm>
        </p:spPr>
        <p:txBody>
          <a:bodyPr>
            <a:normAutofit/>
          </a:bodyPr>
          <a:lstStyle/>
          <a:p>
            <a:pPr marL="0" marR="0" indent="0">
              <a:spcBef>
                <a:spcPts val="0"/>
              </a:spcBef>
              <a:spcAft>
                <a:spcPts val="0"/>
              </a:spcAft>
              <a:buNone/>
            </a:pPr>
            <a:r>
              <a:rPr lang="en-US" sz="2400" i="1" dirty="0">
                <a:effectLst/>
                <a:latin typeface="Calibri" panose="020F0502020204030204" pitchFamily="34" charset="0"/>
                <a:ea typeface="Aptos" panose="020B0004020202020204" pitchFamily="34" charset="0"/>
              </a:rPr>
              <a:t>“…could I get copy of the Comparison of Alternatives chart that Senator Kelly wants to use on the Senate floor?   He was hoping to get some modification to the graphics for easier read for the C-SPAN cameras…”</a:t>
            </a:r>
          </a:p>
          <a:p>
            <a:pPr marL="0" marR="0" indent="0">
              <a:spcBef>
                <a:spcPts val="0"/>
              </a:spcBef>
              <a:spcAft>
                <a:spcPts val="0"/>
              </a:spcAft>
              <a:buNone/>
            </a:pPr>
            <a:r>
              <a:rPr lang="en-US" sz="800" i="1" dirty="0">
                <a:effectLst/>
                <a:latin typeface="Calibri" panose="020F0502020204030204" pitchFamily="34" charset="0"/>
                <a:ea typeface="Aptos" panose="020B0004020202020204" pitchFamily="34" charset="0"/>
              </a:rPr>
              <a:t>	</a:t>
            </a:r>
          </a:p>
          <a:p>
            <a:pPr marL="0" marR="0" indent="0">
              <a:spcBef>
                <a:spcPts val="0"/>
              </a:spcBef>
              <a:spcAft>
                <a:spcPts val="0"/>
              </a:spcAft>
              <a:buNone/>
            </a:pPr>
            <a:endParaRPr lang="en-US" sz="200" dirty="0">
              <a:effectLst/>
              <a:latin typeface="Calibri" panose="020F0502020204030204" pitchFamily="34" charset="0"/>
              <a:ea typeface="Aptos" panose="020B0004020202020204" pitchFamily="34" charset="0"/>
            </a:endParaRPr>
          </a:p>
          <a:p>
            <a:pPr marL="0" marR="0" indent="0">
              <a:spcBef>
                <a:spcPts val="0"/>
              </a:spcBef>
              <a:spcAft>
                <a:spcPts val="0"/>
              </a:spcAft>
              <a:buNone/>
            </a:pPr>
            <a:r>
              <a:rPr lang="en-US" sz="1800" i="1" dirty="0">
                <a:latin typeface="Calibri" panose="020F0502020204030204" pitchFamily="34" charset="0"/>
                <a:ea typeface="Aptos" panose="020B0004020202020204" pitchFamily="34" charset="0"/>
              </a:rPr>
              <a:t>						--Email from Senator Mark Kelly’s legislative staff</a:t>
            </a:r>
            <a:endParaRPr lang="en-US" sz="1800" i="1" dirty="0">
              <a:effectLst/>
              <a:latin typeface="Calibri" panose="020F0502020204030204" pitchFamily="34" charset="0"/>
              <a:ea typeface="Aptos" panose="020B0004020202020204" pitchFamily="34" charset="0"/>
            </a:endParaRPr>
          </a:p>
          <a:p>
            <a:pPr marL="0" marR="0" indent="0">
              <a:spcBef>
                <a:spcPts val="0"/>
              </a:spcBef>
              <a:spcAft>
                <a:spcPts val="0"/>
              </a:spcAft>
              <a:buNone/>
            </a:pPr>
            <a:endParaRPr lang="en-US" sz="1800" dirty="0">
              <a:latin typeface="Calibri" panose="020F0502020204030204" pitchFamily="34" charset="0"/>
              <a:ea typeface="Aptos" panose="020B0004020202020204" pitchFamily="34" charset="0"/>
            </a:endParaRPr>
          </a:p>
          <a:p>
            <a:pPr marL="0" marR="0" indent="0">
              <a:spcBef>
                <a:spcPts val="0"/>
              </a:spcBef>
              <a:spcAft>
                <a:spcPts val="0"/>
              </a:spcAft>
              <a:buNone/>
            </a:pPr>
            <a:endParaRPr lang="en-US" sz="1800" dirty="0">
              <a:effectLst/>
              <a:latin typeface="Calibri" panose="020F0502020204030204" pitchFamily="34" charset="0"/>
              <a:ea typeface="Aptos" panose="020B0004020202020204" pitchFamily="34" charset="0"/>
            </a:endParaRPr>
          </a:p>
          <a:p>
            <a:endParaRPr lang="en-US" dirty="0"/>
          </a:p>
        </p:txBody>
      </p:sp>
      <p:sp>
        <p:nvSpPr>
          <p:cNvPr id="5" name="Title 4">
            <a:extLst>
              <a:ext uri="{FF2B5EF4-FFF2-40B4-BE49-F238E27FC236}">
                <a16:creationId xmlns:a16="http://schemas.microsoft.com/office/drawing/2014/main" id="{3772F1D0-025E-757A-C2DE-4952F430DC15}"/>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SEIS Scenario Model</a:t>
            </a:r>
          </a:p>
        </p:txBody>
      </p:sp>
      <p:pic>
        <p:nvPicPr>
          <p:cNvPr id="7" name="Picture 6">
            <a:extLst>
              <a:ext uri="{FF2B5EF4-FFF2-40B4-BE49-F238E27FC236}">
                <a16:creationId xmlns:a16="http://schemas.microsoft.com/office/drawing/2014/main" id="{D1494FBD-67CC-7A5F-E7F8-44D426C39714}"/>
              </a:ext>
            </a:extLst>
          </p:cNvPr>
          <p:cNvPicPr>
            <a:picLocks noChangeAspect="1"/>
          </p:cNvPicPr>
          <p:nvPr/>
        </p:nvPicPr>
        <p:blipFill>
          <a:blip r:embed="rId2"/>
          <a:stretch>
            <a:fillRect/>
          </a:stretch>
        </p:blipFill>
        <p:spPr>
          <a:xfrm>
            <a:off x="7656198" y="3974064"/>
            <a:ext cx="3195781" cy="1797626"/>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F1438900-631D-7D24-3564-CD17662D5409}"/>
              </a:ext>
            </a:extLst>
          </p:cNvPr>
          <p:cNvPicPr>
            <a:picLocks noChangeAspect="1"/>
          </p:cNvPicPr>
          <p:nvPr/>
        </p:nvPicPr>
        <p:blipFill>
          <a:blip r:embed="rId3"/>
          <a:stretch>
            <a:fillRect/>
          </a:stretch>
        </p:blipFill>
        <p:spPr>
          <a:xfrm>
            <a:off x="4294163" y="3974063"/>
            <a:ext cx="3195781" cy="1797627"/>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862A0BC0-94D4-1197-60CA-526EF43168EF}"/>
              </a:ext>
            </a:extLst>
          </p:cNvPr>
          <p:cNvPicPr>
            <a:picLocks noChangeAspect="1"/>
          </p:cNvPicPr>
          <p:nvPr/>
        </p:nvPicPr>
        <p:blipFill>
          <a:blip r:embed="rId4"/>
          <a:stretch>
            <a:fillRect/>
          </a:stretch>
        </p:blipFill>
        <p:spPr>
          <a:xfrm>
            <a:off x="932128" y="3974063"/>
            <a:ext cx="3195781" cy="1797627"/>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sp>
        <p:nvSpPr>
          <p:cNvPr id="12" name="Content Placeholder 3">
            <a:extLst>
              <a:ext uri="{FF2B5EF4-FFF2-40B4-BE49-F238E27FC236}">
                <a16:creationId xmlns:a16="http://schemas.microsoft.com/office/drawing/2014/main" id="{CD8545A3-5F0C-B427-2181-AA8BCFBB316D}"/>
              </a:ext>
            </a:extLst>
          </p:cNvPr>
          <p:cNvSpPr txBox="1">
            <a:spLocks/>
          </p:cNvSpPr>
          <p:nvPr/>
        </p:nvSpPr>
        <p:spPr>
          <a:xfrm>
            <a:off x="641351" y="1481323"/>
            <a:ext cx="11167063" cy="1797626"/>
          </a:xfrm>
          <a:prstGeom prst="rect">
            <a:avLst/>
          </a:prstGeom>
        </p:spPr>
        <p:txBody>
          <a:bodyPr vert="horz" lIns="0" tIns="0" rIns="0" bIns="0" rtlCol="0">
            <a:normAutofit/>
          </a:bodyPr>
          <a:lst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indent="0">
              <a:buNone/>
            </a:pPr>
            <a:r>
              <a:rPr lang="en-US" dirty="0"/>
              <a:t>…put into the hands of national policymakers.</a:t>
            </a:r>
          </a:p>
        </p:txBody>
      </p:sp>
    </p:spTree>
    <p:extLst>
      <p:ext uri="{BB962C8B-B14F-4D97-AF65-F5344CB8AC3E}">
        <p14:creationId xmlns:p14="http://schemas.microsoft.com/office/powerpoint/2010/main" val="40602034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B9559BC-11B8-2170-51CF-C5140957B2B5}"/>
              </a:ext>
            </a:extLst>
          </p:cNvPr>
          <p:cNvSpPr>
            <a:spLocks noGrp="1"/>
          </p:cNvSpPr>
          <p:nvPr>
            <p:ph type="ftr" sz="quarter" idx="11"/>
          </p:nvPr>
        </p:nvSpPr>
        <p:spPr>
          <a:xfrm>
            <a:off x="932128" y="6193986"/>
            <a:ext cx="7445254"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939B9942-666E-7BEA-B5CD-289F3E580A91}"/>
              </a:ext>
            </a:extLst>
          </p:cNvPr>
          <p:cNvSpPr>
            <a:spLocks noGrp="1"/>
          </p:cNvSpPr>
          <p:nvPr>
            <p:ph type="sldNum" sz="quarter" idx="12"/>
          </p:nvPr>
        </p:nvSpPr>
        <p:spPr/>
        <p:txBody>
          <a:bodyPr/>
          <a:lstStyle/>
          <a:p>
            <a:fld id="{FC86A65E-82A9-2E44-B623-2C55316353C7}" type="slidenum">
              <a:rPr lang="en-US" smtClean="0"/>
              <a:t>13</a:t>
            </a:fld>
            <a:endParaRPr lang="en-US" dirty="0"/>
          </a:p>
        </p:txBody>
      </p:sp>
      <p:sp>
        <p:nvSpPr>
          <p:cNvPr id="4" name="Content Placeholder 3">
            <a:extLst>
              <a:ext uri="{FF2B5EF4-FFF2-40B4-BE49-F238E27FC236}">
                <a16:creationId xmlns:a16="http://schemas.microsoft.com/office/drawing/2014/main" id="{E170DEBE-7528-F7EC-B0F0-3AF5B2F8ECEB}"/>
              </a:ext>
            </a:extLst>
          </p:cNvPr>
          <p:cNvSpPr>
            <a:spLocks noGrp="1"/>
          </p:cNvSpPr>
          <p:nvPr>
            <p:ph sz="quarter" idx="13"/>
          </p:nvPr>
        </p:nvSpPr>
        <p:spPr>
          <a:xfrm>
            <a:off x="516937" y="1616281"/>
            <a:ext cx="7952808" cy="4511040"/>
          </a:xfrm>
        </p:spPr>
        <p:txBody>
          <a:bodyPr/>
          <a:lstStyle/>
          <a:p>
            <a:r>
              <a:rPr lang="en-US" dirty="0"/>
              <a:t>To address sedimentation and better capture flood flows, Salt River Project is proposing to raise one of its dams by 97 feet</a:t>
            </a:r>
          </a:p>
          <a:p>
            <a:pPr lvl="1"/>
            <a:r>
              <a:rPr lang="en-US" dirty="0"/>
              <a:t>~91,000 AF of yield</a:t>
            </a:r>
          </a:p>
          <a:p>
            <a:pPr lvl="2"/>
            <a:endParaRPr lang="en-US" sz="900" dirty="0"/>
          </a:p>
          <a:p>
            <a:r>
              <a:rPr lang="en-US" dirty="0"/>
              <a:t>The economic evaluation needs to consider the demand for water supplies in the Phoenix region for the next 75+ years</a:t>
            </a:r>
          </a:p>
          <a:p>
            <a:pPr lvl="1"/>
            <a:r>
              <a:rPr lang="en-US" dirty="0"/>
              <a:t>Reclamation reached out to CAP to assist by using the CAP Service Area Model (CAP:SAM)</a:t>
            </a:r>
          </a:p>
        </p:txBody>
      </p:sp>
      <p:sp>
        <p:nvSpPr>
          <p:cNvPr id="5" name="Title 4">
            <a:extLst>
              <a:ext uri="{FF2B5EF4-FFF2-40B4-BE49-F238E27FC236}">
                <a16:creationId xmlns:a16="http://schemas.microsoft.com/office/drawing/2014/main" id="{3436C021-9491-D103-FF85-C656FAD35535}"/>
              </a:ext>
            </a:extLst>
          </p:cNvPr>
          <p:cNvSpPr>
            <a:spLocks noGrp="1"/>
          </p:cNvSpPr>
          <p:nvPr>
            <p:ph type="title"/>
          </p:nvPr>
        </p:nvSpPr>
        <p:spPr/>
        <p:txBody>
          <a:bodyPr anchor="ctr"/>
          <a:lstStyle/>
          <a:p>
            <a:r>
              <a:rPr lang="en-US" u="sng" dirty="0">
                <a:effectLst>
                  <a:outerShdw blurRad="38100" dist="38100" dir="2700000" algn="tl">
                    <a:srgbClr val="000000">
                      <a:alpha val="43137"/>
                    </a:srgbClr>
                  </a:outerShdw>
                </a:effectLst>
              </a:rPr>
              <a:t>Regional</a:t>
            </a:r>
            <a:r>
              <a:rPr lang="en-US" dirty="0">
                <a:effectLst>
                  <a:outerShdw blurRad="38100" dist="38100" dir="2700000" algn="tl">
                    <a:srgbClr val="000000">
                      <a:alpha val="43137"/>
                    </a:srgbClr>
                  </a:outerShdw>
                </a:effectLst>
              </a:rPr>
              <a:t> </a:t>
            </a:r>
            <a:r>
              <a:rPr lang="en-US" u="sng" dirty="0">
                <a:effectLst>
                  <a:outerShdw blurRad="38100" dist="38100" dir="2700000" algn="tl">
                    <a:srgbClr val="000000">
                      <a:alpha val="43137"/>
                    </a:srgbClr>
                  </a:outerShdw>
                </a:effectLst>
              </a:rPr>
              <a:t>Scale</a:t>
            </a:r>
            <a:r>
              <a:rPr lang="en-US" dirty="0">
                <a:effectLst>
                  <a:outerShdw blurRad="38100" dist="38100" dir="2700000" algn="tl">
                    <a:srgbClr val="000000">
                      <a:alpha val="43137"/>
                    </a:srgbClr>
                  </a:outerShdw>
                </a:effectLst>
              </a:rPr>
              <a:t>: Demand for New Supplies</a:t>
            </a:r>
          </a:p>
        </p:txBody>
      </p:sp>
      <p:pic>
        <p:nvPicPr>
          <p:cNvPr id="7" name="Picture 6">
            <a:extLst>
              <a:ext uri="{FF2B5EF4-FFF2-40B4-BE49-F238E27FC236}">
                <a16:creationId xmlns:a16="http://schemas.microsoft.com/office/drawing/2014/main" id="{41031549-553D-8EF8-F952-690E336F7440}"/>
              </a:ext>
            </a:extLst>
          </p:cNvPr>
          <p:cNvPicPr>
            <a:picLocks noChangeAspect="1"/>
          </p:cNvPicPr>
          <p:nvPr/>
        </p:nvPicPr>
        <p:blipFill>
          <a:blip r:embed="rId2">
            <a:clrChange>
              <a:clrFrom>
                <a:srgbClr val="000000"/>
              </a:clrFrom>
              <a:clrTo>
                <a:srgbClr val="000000">
                  <a:alpha val="0"/>
                </a:srgbClr>
              </a:clrTo>
            </a:clrChange>
          </a:blip>
          <a:stretch>
            <a:fillRect/>
          </a:stretch>
        </p:blipFill>
        <p:spPr>
          <a:xfrm>
            <a:off x="8725169" y="1822032"/>
            <a:ext cx="3099831" cy="3213935"/>
          </a:xfrm>
          <a:prstGeom prst="rect">
            <a:avLst/>
          </a:prstGeom>
        </p:spPr>
      </p:pic>
    </p:spTree>
    <p:extLst>
      <p:ext uri="{BB962C8B-B14F-4D97-AF65-F5344CB8AC3E}">
        <p14:creationId xmlns:p14="http://schemas.microsoft.com/office/powerpoint/2010/main" val="2973078188"/>
      </p:ext>
    </p:extLst>
  </p:cSld>
  <p:clrMapOvr>
    <a:masterClrMapping/>
  </p:clrMapOvr>
  <p:transition spd="slow">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33BF28C-1E23-214A-5686-754AD9F728ED}"/>
              </a:ext>
            </a:extLst>
          </p:cNvPr>
          <p:cNvSpPr>
            <a:spLocks noGrp="1"/>
          </p:cNvSpPr>
          <p:nvPr>
            <p:ph type="ftr" sz="quarter" idx="11"/>
          </p:nvPr>
        </p:nvSpPr>
        <p:spPr>
          <a:xfrm>
            <a:off x="932128" y="6193986"/>
            <a:ext cx="6586272"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8D361E29-963D-BB81-46A6-FC6CE4609E83}"/>
              </a:ext>
            </a:extLst>
          </p:cNvPr>
          <p:cNvSpPr>
            <a:spLocks noGrp="1"/>
          </p:cNvSpPr>
          <p:nvPr>
            <p:ph type="sldNum" sz="quarter" idx="12"/>
          </p:nvPr>
        </p:nvSpPr>
        <p:spPr/>
        <p:txBody>
          <a:bodyPr/>
          <a:lstStyle/>
          <a:p>
            <a:fld id="{FC86A65E-82A9-2E44-B623-2C55316353C7}" type="slidenum">
              <a:rPr lang="en-US" smtClean="0"/>
              <a:t>14</a:t>
            </a:fld>
            <a:endParaRPr lang="en-US" dirty="0"/>
          </a:p>
        </p:txBody>
      </p:sp>
      <p:sp>
        <p:nvSpPr>
          <p:cNvPr id="4" name="Content Placeholder 3">
            <a:extLst>
              <a:ext uri="{FF2B5EF4-FFF2-40B4-BE49-F238E27FC236}">
                <a16:creationId xmlns:a16="http://schemas.microsoft.com/office/drawing/2014/main" id="{A779A704-E9AB-079D-2C42-6AF65EDB67F9}"/>
              </a:ext>
            </a:extLst>
          </p:cNvPr>
          <p:cNvSpPr>
            <a:spLocks noGrp="1"/>
          </p:cNvSpPr>
          <p:nvPr>
            <p:ph sz="quarter" idx="13"/>
          </p:nvPr>
        </p:nvSpPr>
        <p:spPr>
          <a:xfrm>
            <a:off x="499240" y="2172658"/>
            <a:ext cx="7297027" cy="1293091"/>
          </a:xfrm>
        </p:spPr>
        <p:txBody>
          <a:bodyPr>
            <a:normAutofit/>
          </a:bodyPr>
          <a:lstStyle/>
          <a:p>
            <a:pPr lvl="1">
              <a:spcAft>
                <a:spcPts val="1200"/>
              </a:spcAft>
            </a:pPr>
            <a:r>
              <a:rPr lang="en-US" sz="2500" dirty="0"/>
              <a:t>Simulates the response of 130+ entities (cities, irrigation districts, tribes, etc.) to a wide range of supply and demand conditions</a:t>
            </a:r>
          </a:p>
        </p:txBody>
      </p:sp>
      <p:sp>
        <p:nvSpPr>
          <p:cNvPr id="5" name="Title 4">
            <a:extLst>
              <a:ext uri="{FF2B5EF4-FFF2-40B4-BE49-F238E27FC236}">
                <a16:creationId xmlns:a16="http://schemas.microsoft.com/office/drawing/2014/main" id="{BDA181C2-58B8-23C7-8AF3-6DA9079C9434}"/>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CAP:SAM</a:t>
            </a:r>
          </a:p>
        </p:txBody>
      </p:sp>
      <p:pic>
        <p:nvPicPr>
          <p:cNvPr id="8" name="Picture 4">
            <a:extLst>
              <a:ext uri="{FF2B5EF4-FFF2-40B4-BE49-F238E27FC236}">
                <a16:creationId xmlns:a16="http://schemas.microsoft.com/office/drawing/2014/main" id="{C57F9A9F-94DB-4EEF-75E9-9A052D824BA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74500" y="2171864"/>
            <a:ext cx="3048000" cy="2366963"/>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9" name="Picture 5">
            <a:extLst>
              <a:ext uri="{FF2B5EF4-FFF2-40B4-BE49-F238E27FC236}">
                <a16:creationId xmlns:a16="http://schemas.microsoft.com/office/drawing/2014/main" id="{35371F3B-7E0E-26C8-8F86-64149FAC30B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4541" y="2970099"/>
            <a:ext cx="3048000" cy="2366963"/>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0" name="Picture 7">
            <a:extLst>
              <a:ext uri="{FF2B5EF4-FFF2-40B4-BE49-F238E27FC236}">
                <a16:creationId xmlns:a16="http://schemas.microsoft.com/office/drawing/2014/main" id="{B9984AA0-CBF2-A76C-21CB-3D9E4AFB234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71874" y="3646386"/>
            <a:ext cx="3048000" cy="2366963"/>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11" name="Content Placeholder 3">
            <a:extLst>
              <a:ext uri="{FF2B5EF4-FFF2-40B4-BE49-F238E27FC236}">
                <a16:creationId xmlns:a16="http://schemas.microsoft.com/office/drawing/2014/main" id="{7CE03009-1662-95E8-110E-10DE4D1F7CB7}"/>
              </a:ext>
            </a:extLst>
          </p:cNvPr>
          <p:cNvSpPr txBox="1">
            <a:spLocks/>
          </p:cNvSpPr>
          <p:nvPr/>
        </p:nvSpPr>
        <p:spPr>
          <a:xfrm>
            <a:off x="492314" y="3446596"/>
            <a:ext cx="6721286" cy="2366963"/>
          </a:xfrm>
          <a:prstGeom prst="rect">
            <a:avLst/>
          </a:prstGeom>
        </p:spPr>
        <p:txBody>
          <a:bodyPr vert="horz" lIns="0" tIns="0" rIns="0" bIns="0" rtlCol="0">
            <a:normAutofit/>
          </a:bodyPr>
          <a:lst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lvl="1">
              <a:spcAft>
                <a:spcPts val="1200"/>
              </a:spcAft>
            </a:pPr>
            <a:r>
              <a:rPr lang="en-US" sz="2500" dirty="0"/>
              <a:t>Considers legal and regulatory framework</a:t>
            </a:r>
          </a:p>
          <a:p>
            <a:pPr lvl="1">
              <a:spcAft>
                <a:spcPts val="1200"/>
              </a:spcAft>
            </a:pPr>
            <a:r>
              <a:rPr lang="en-US" sz="2500" dirty="0"/>
              <a:t>Used for three Reclamation-funded “Basin Studies” in Arizona</a:t>
            </a:r>
          </a:p>
          <a:p>
            <a:pPr lvl="1">
              <a:spcAft>
                <a:spcPts val="1200"/>
              </a:spcAft>
            </a:pPr>
            <a:r>
              <a:rPr lang="en-US" sz="2500" dirty="0"/>
              <a:t>Extensive stakeholder engagement has lent credibility to the model</a:t>
            </a:r>
          </a:p>
        </p:txBody>
      </p:sp>
      <p:sp>
        <p:nvSpPr>
          <p:cNvPr id="12" name="Content Placeholder 3">
            <a:extLst>
              <a:ext uri="{FF2B5EF4-FFF2-40B4-BE49-F238E27FC236}">
                <a16:creationId xmlns:a16="http://schemas.microsoft.com/office/drawing/2014/main" id="{04913BFB-E78D-FD24-3F1F-539A5C609F88}"/>
              </a:ext>
            </a:extLst>
          </p:cNvPr>
          <p:cNvSpPr txBox="1">
            <a:spLocks/>
          </p:cNvSpPr>
          <p:nvPr/>
        </p:nvSpPr>
        <p:spPr>
          <a:xfrm>
            <a:off x="587613" y="1578343"/>
            <a:ext cx="9147514" cy="890415"/>
          </a:xfrm>
          <a:prstGeom prst="rect">
            <a:avLst/>
          </a:prstGeom>
        </p:spPr>
        <p:txBody>
          <a:bodyPr vert="horz" lIns="0" tIns="0" rIns="0" bIns="0" rtlCol="0">
            <a:normAutofit/>
          </a:bodyPr>
          <a:lst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3000" dirty="0"/>
              <a:t>A complex model with an established track-record </a:t>
            </a:r>
          </a:p>
        </p:txBody>
      </p:sp>
    </p:spTree>
    <p:extLst>
      <p:ext uri="{BB962C8B-B14F-4D97-AF65-F5344CB8AC3E}">
        <p14:creationId xmlns:p14="http://schemas.microsoft.com/office/powerpoint/2010/main" val="41600793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50"/>
                                        <p:tgtEl>
                                          <p:spTgt spid="9"/>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33BF28C-1E23-214A-5686-754AD9F728ED}"/>
              </a:ext>
            </a:extLst>
          </p:cNvPr>
          <p:cNvSpPr>
            <a:spLocks noGrp="1"/>
          </p:cNvSpPr>
          <p:nvPr>
            <p:ph type="ftr" sz="quarter" idx="11"/>
          </p:nvPr>
        </p:nvSpPr>
        <p:spPr>
          <a:xfrm>
            <a:off x="932128" y="6193986"/>
            <a:ext cx="6586272"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8D361E29-963D-BB81-46A6-FC6CE4609E83}"/>
              </a:ext>
            </a:extLst>
          </p:cNvPr>
          <p:cNvSpPr>
            <a:spLocks noGrp="1"/>
          </p:cNvSpPr>
          <p:nvPr>
            <p:ph type="sldNum" sz="quarter" idx="12"/>
          </p:nvPr>
        </p:nvSpPr>
        <p:spPr/>
        <p:txBody>
          <a:bodyPr/>
          <a:lstStyle/>
          <a:p>
            <a:fld id="{FC86A65E-82A9-2E44-B623-2C55316353C7}" type="slidenum">
              <a:rPr lang="en-US" smtClean="0"/>
              <a:t>15</a:t>
            </a:fld>
            <a:endParaRPr lang="en-US" dirty="0"/>
          </a:p>
        </p:txBody>
      </p:sp>
      <p:sp>
        <p:nvSpPr>
          <p:cNvPr id="4" name="Content Placeholder 3">
            <a:extLst>
              <a:ext uri="{FF2B5EF4-FFF2-40B4-BE49-F238E27FC236}">
                <a16:creationId xmlns:a16="http://schemas.microsoft.com/office/drawing/2014/main" id="{A779A704-E9AB-079D-2C42-6AF65EDB67F9}"/>
              </a:ext>
            </a:extLst>
          </p:cNvPr>
          <p:cNvSpPr>
            <a:spLocks noGrp="1"/>
          </p:cNvSpPr>
          <p:nvPr>
            <p:ph sz="quarter" idx="13"/>
          </p:nvPr>
        </p:nvSpPr>
        <p:spPr>
          <a:xfrm>
            <a:off x="516936" y="1616281"/>
            <a:ext cx="7001463" cy="4511040"/>
          </a:xfrm>
        </p:spPr>
        <p:txBody>
          <a:bodyPr>
            <a:normAutofit/>
          </a:bodyPr>
          <a:lstStyle/>
          <a:p>
            <a:r>
              <a:rPr lang="en-US" dirty="0"/>
              <a:t>Making projections over such long periods required model modifications, and many heroic assumptions</a:t>
            </a:r>
          </a:p>
          <a:p>
            <a:pPr lvl="1">
              <a:spcAft>
                <a:spcPts val="1200"/>
              </a:spcAft>
            </a:pPr>
            <a:r>
              <a:rPr lang="en-US" sz="2500" dirty="0"/>
              <a:t>Growth modeling was adapted from EPA’s Integrated Climate and Land Use Scenarios (ICLUS) through the year 2100</a:t>
            </a:r>
          </a:p>
          <a:p>
            <a:pPr lvl="1">
              <a:spcAft>
                <a:spcPts val="1200"/>
              </a:spcAft>
            </a:pPr>
            <a:r>
              <a:rPr lang="en-US" sz="2500" dirty="0"/>
              <a:t>Stochastic CAP supply (modified random walk), bounded by plausible range of reductions, and climate change</a:t>
            </a:r>
          </a:p>
          <a:p>
            <a:endParaRPr lang="en-US" dirty="0"/>
          </a:p>
        </p:txBody>
      </p:sp>
      <p:sp>
        <p:nvSpPr>
          <p:cNvPr id="5" name="Title 4">
            <a:extLst>
              <a:ext uri="{FF2B5EF4-FFF2-40B4-BE49-F238E27FC236}">
                <a16:creationId xmlns:a16="http://schemas.microsoft.com/office/drawing/2014/main" id="{BDA181C2-58B8-23C7-8AF3-6DA9079C9434}"/>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CAP:SAM</a:t>
            </a:r>
          </a:p>
        </p:txBody>
      </p:sp>
      <p:pic>
        <p:nvPicPr>
          <p:cNvPr id="11" name="Picture 10" descr="A map of a city&#10;&#10;Description automatically generated">
            <a:extLst>
              <a:ext uri="{FF2B5EF4-FFF2-40B4-BE49-F238E27FC236}">
                <a16:creationId xmlns:a16="http://schemas.microsoft.com/office/drawing/2014/main" id="{42580DA2-741A-8984-A542-F67FD0D199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97091" y="1496612"/>
            <a:ext cx="3486111" cy="2350584"/>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7C61D26A-F59A-A262-7D26-9E86F4B8D839}"/>
              </a:ext>
            </a:extLst>
          </p:cNvPr>
          <p:cNvPicPr>
            <a:picLocks noChangeAspect="1"/>
          </p:cNvPicPr>
          <p:nvPr/>
        </p:nvPicPr>
        <p:blipFill rotWithShape="1">
          <a:blip r:embed="rId3">
            <a:extLst>
              <a:ext uri="{28A0092B-C50C-407E-A947-70E740481C1C}">
                <a14:useLocalDpi xmlns:a14="http://schemas.microsoft.com/office/drawing/2010/main" val="0"/>
              </a:ext>
            </a:extLst>
          </a:blip>
          <a:srcRect l="3927" r="16682" b="6017"/>
          <a:stretch/>
        </p:blipFill>
        <p:spPr>
          <a:xfrm>
            <a:off x="7518399" y="3429000"/>
            <a:ext cx="3510117" cy="2343944"/>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564314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F5BE49F-C208-EDD7-2B94-61DE179615EB}"/>
              </a:ext>
            </a:extLst>
          </p:cNvPr>
          <p:cNvSpPr>
            <a:spLocks noGrp="1"/>
          </p:cNvSpPr>
          <p:nvPr>
            <p:ph type="ftr" sz="quarter" idx="11"/>
          </p:nvPr>
        </p:nvSpPr>
        <p:spPr>
          <a:xfrm>
            <a:off x="932128" y="6193986"/>
            <a:ext cx="6577036"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4F3B60B5-98AF-D419-9302-2FAAF743BED3}"/>
              </a:ext>
            </a:extLst>
          </p:cNvPr>
          <p:cNvSpPr>
            <a:spLocks noGrp="1"/>
          </p:cNvSpPr>
          <p:nvPr>
            <p:ph type="sldNum" sz="quarter" idx="12"/>
          </p:nvPr>
        </p:nvSpPr>
        <p:spPr/>
        <p:txBody>
          <a:bodyPr/>
          <a:lstStyle/>
          <a:p>
            <a:fld id="{FC86A65E-82A9-2E44-B623-2C55316353C7}" type="slidenum">
              <a:rPr lang="en-US" smtClean="0"/>
              <a:t>16</a:t>
            </a:fld>
            <a:endParaRPr lang="en-US" dirty="0"/>
          </a:p>
        </p:txBody>
      </p:sp>
      <p:sp>
        <p:nvSpPr>
          <p:cNvPr id="4" name="Content Placeholder 3">
            <a:extLst>
              <a:ext uri="{FF2B5EF4-FFF2-40B4-BE49-F238E27FC236}">
                <a16:creationId xmlns:a16="http://schemas.microsoft.com/office/drawing/2014/main" id="{8133D64E-FF0D-888C-2E8D-11A2B4260539}"/>
              </a:ext>
            </a:extLst>
          </p:cNvPr>
          <p:cNvSpPr>
            <a:spLocks noGrp="1"/>
          </p:cNvSpPr>
          <p:nvPr>
            <p:ph sz="quarter" idx="13"/>
          </p:nvPr>
        </p:nvSpPr>
        <p:spPr>
          <a:xfrm>
            <a:off x="516937" y="1616281"/>
            <a:ext cx="6391863" cy="4511040"/>
          </a:xfrm>
        </p:spPr>
        <p:txBody>
          <a:bodyPr/>
          <a:lstStyle/>
          <a:p>
            <a:r>
              <a:rPr lang="en-US" dirty="0"/>
              <a:t>The CAP:SAM results suggest the long-term demand for new water supplies is potentially large, but may grow more gradually than some have speculated</a:t>
            </a:r>
          </a:p>
          <a:p>
            <a:pPr lvl="2"/>
            <a:endParaRPr lang="en-US" sz="1200" dirty="0"/>
          </a:p>
          <a:p>
            <a:r>
              <a:rPr lang="en-US" dirty="0"/>
              <a:t>The model provides an analytically  robust framework for exploring options and alternatives</a:t>
            </a:r>
          </a:p>
        </p:txBody>
      </p:sp>
      <p:sp>
        <p:nvSpPr>
          <p:cNvPr id="5" name="Title 4">
            <a:extLst>
              <a:ext uri="{FF2B5EF4-FFF2-40B4-BE49-F238E27FC236}">
                <a16:creationId xmlns:a16="http://schemas.microsoft.com/office/drawing/2014/main" id="{4640D038-1DEC-FCDC-9D4E-0629F486FBBD}"/>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CAP:SAM</a:t>
            </a:r>
          </a:p>
        </p:txBody>
      </p:sp>
      <p:pic>
        <p:nvPicPr>
          <p:cNvPr id="8" name="Picture 7">
            <a:extLst>
              <a:ext uri="{FF2B5EF4-FFF2-40B4-BE49-F238E27FC236}">
                <a16:creationId xmlns:a16="http://schemas.microsoft.com/office/drawing/2014/main" id="{A18E9049-169A-EB83-109E-1256E5EC46AD}"/>
              </a:ext>
            </a:extLst>
          </p:cNvPr>
          <p:cNvPicPr>
            <a:picLocks noChangeAspect="1"/>
          </p:cNvPicPr>
          <p:nvPr/>
        </p:nvPicPr>
        <p:blipFill rotWithShape="1">
          <a:blip r:embed="rId2"/>
          <a:srcRect l="15063" t="37035" r="1203" b="1345"/>
          <a:stretch/>
        </p:blipFill>
        <p:spPr>
          <a:xfrm>
            <a:off x="7207693" y="1653646"/>
            <a:ext cx="4210611" cy="2307745"/>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BF628170-9DD5-5F3F-7D9B-195B2402CFE6}"/>
              </a:ext>
            </a:extLst>
          </p:cNvPr>
          <p:cNvPicPr>
            <a:picLocks noChangeAspect="1"/>
          </p:cNvPicPr>
          <p:nvPr/>
        </p:nvPicPr>
        <p:blipFill rotWithShape="1">
          <a:blip r:embed="rId3"/>
          <a:srcRect l="5759" t="17681" r="21152" b="6766"/>
          <a:stretch/>
        </p:blipFill>
        <p:spPr>
          <a:xfrm>
            <a:off x="6810531" y="3484954"/>
            <a:ext cx="4293739" cy="2287071"/>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948261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98FAD77-78BE-7A87-7E26-11C806D4B51C}"/>
              </a:ext>
            </a:extLst>
          </p:cNvPr>
          <p:cNvSpPr>
            <a:spLocks noGrp="1"/>
          </p:cNvSpPr>
          <p:nvPr>
            <p:ph type="ftr" sz="quarter" idx="11"/>
          </p:nvPr>
        </p:nvSpPr>
        <p:spPr>
          <a:xfrm>
            <a:off x="932127" y="6193986"/>
            <a:ext cx="6059799"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87E291BE-191D-D1F4-730A-B7EEEE6EAEEB}"/>
              </a:ext>
            </a:extLst>
          </p:cNvPr>
          <p:cNvSpPr>
            <a:spLocks noGrp="1"/>
          </p:cNvSpPr>
          <p:nvPr>
            <p:ph type="sldNum" sz="quarter" idx="12"/>
          </p:nvPr>
        </p:nvSpPr>
        <p:spPr/>
        <p:txBody>
          <a:bodyPr/>
          <a:lstStyle/>
          <a:p>
            <a:fld id="{FC86A65E-82A9-2E44-B623-2C55316353C7}" type="slidenum">
              <a:rPr lang="en-US" smtClean="0"/>
              <a:t>17</a:t>
            </a:fld>
            <a:endParaRPr lang="en-US" dirty="0"/>
          </a:p>
        </p:txBody>
      </p:sp>
      <p:sp>
        <p:nvSpPr>
          <p:cNvPr id="4" name="Content Placeholder 3">
            <a:extLst>
              <a:ext uri="{FF2B5EF4-FFF2-40B4-BE49-F238E27FC236}">
                <a16:creationId xmlns:a16="http://schemas.microsoft.com/office/drawing/2014/main" id="{5E3300B2-CA2D-11CD-51B1-716CD74964D4}"/>
              </a:ext>
            </a:extLst>
          </p:cNvPr>
          <p:cNvSpPr>
            <a:spLocks noGrp="1"/>
          </p:cNvSpPr>
          <p:nvPr>
            <p:ph sz="quarter" idx="13"/>
          </p:nvPr>
        </p:nvSpPr>
        <p:spPr>
          <a:xfrm>
            <a:off x="516937" y="1616281"/>
            <a:ext cx="8026699" cy="2778290"/>
          </a:xfrm>
        </p:spPr>
        <p:txBody>
          <a:bodyPr>
            <a:normAutofit/>
          </a:bodyPr>
          <a:lstStyle/>
          <a:p>
            <a:r>
              <a:rPr lang="en-US" dirty="0"/>
              <a:t>CAP has responsibility for replenishing groundwater used by 1,300+ residential subdivisions that are “Member Lands”</a:t>
            </a:r>
          </a:p>
          <a:p>
            <a:pPr lvl="1"/>
            <a:r>
              <a:rPr lang="en-US" sz="2500" dirty="0"/>
              <a:t>165,000 currently constructed homes</a:t>
            </a:r>
          </a:p>
          <a:p>
            <a:pPr lvl="1"/>
            <a:r>
              <a:rPr lang="en-US" sz="2500" dirty="0"/>
              <a:t>100,000 additional unconstructed lots</a:t>
            </a:r>
          </a:p>
          <a:p>
            <a:pPr lvl="4"/>
            <a:endParaRPr lang="en-US" sz="1000" dirty="0"/>
          </a:p>
          <a:p>
            <a:pPr lvl="1"/>
            <a:endParaRPr lang="en-US" dirty="0"/>
          </a:p>
        </p:txBody>
      </p:sp>
      <p:sp>
        <p:nvSpPr>
          <p:cNvPr id="5" name="Title 4">
            <a:extLst>
              <a:ext uri="{FF2B5EF4-FFF2-40B4-BE49-F238E27FC236}">
                <a16:creationId xmlns:a16="http://schemas.microsoft.com/office/drawing/2014/main" id="{B7BA20CA-C930-5879-E15C-4B899B82E88F}"/>
              </a:ext>
            </a:extLst>
          </p:cNvPr>
          <p:cNvSpPr>
            <a:spLocks noGrp="1"/>
          </p:cNvSpPr>
          <p:nvPr>
            <p:ph type="title"/>
          </p:nvPr>
        </p:nvSpPr>
        <p:spPr/>
        <p:txBody>
          <a:bodyPr anchor="ctr">
            <a:normAutofit/>
          </a:bodyPr>
          <a:lstStyle/>
          <a:p>
            <a:r>
              <a:rPr lang="en-US" u="sng" dirty="0">
                <a:effectLst>
                  <a:outerShdw blurRad="38100" dist="38100" dir="2700000" algn="tl">
                    <a:srgbClr val="000000">
                      <a:alpha val="43137"/>
                    </a:srgbClr>
                  </a:outerShdw>
                </a:effectLst>
              </a:rPr>
              <a:t>Neighborhood</a:t>
            </a:r>
            <a:r>
              <a:rPr lang="en-US" dirty="0">
                <a:effectLst>
                  <a:outerShdw blurRad="38100" dist="38100" dir="2700000" algn="tl">
                    <a:srgbClr val="000000">
                      <a:alpha val="43137"/>
                    </a:srgbClr>
                  </a:outerShdw>
                </a:effectLst>
              </a:rPr>
              <a:t> </a:t>
            </a:r>
            <a:r>
              <a:rPr lang="en-US" u="sng" dirty="0">
                <a:effectLst>
                  <a:outerShdw blurRad="38100" dist="38100" dir="2700000" algn="tl">
                    <a:srgbClr val="000000">
                      <a:alpha val="43137"/>
                    </a:srgbClr>
                  </a:outerShdw>
                </a:effectLst>
              </a:rPr>
              <a:t>Scale</a:t>
            </a:r>
            <a:r>
              <a:rPr lang="en-US" dirty="0">
                <a:effectLst>
                  <a:outerShdw blurRad="38100" dist="38100" dir="2700000" algn="tl">
                    <a:srgbClr val="000000">
                      <a:alpha val="43137"/>
                    </a:srgbClr>
                  </a:outerShdw>
                </a:effectLst>
              </a:rPr>
              <a:t>: Replenishment</a:t>
            </a:r>
          </a:p>
        </p:txBody>
      </p:sp>
      <p:grpSp>
        <p:nvGrpSpPr>
          <p:cNvPr id="6" name="Group 5">
            <a:extLst>
              <a:ext uri="{FF2B5EF4-FFF2-40B4-BE49-F238E27FC236}">
                <a16:creationId xmlns:a16="http://schemas.microsoft.com/office/drawing/2014/main" id="{4A141FD4-B270-A2ED-E628-89073B72DFD8}"/>
              </a:ext>
            </a:extLst>
          </p:cNvPr>
          <p:cNvGrpSpPr/>
          <p:nvPr/>
        </p:nvGrpSpPr>
        <p:grpSpPr>
          <a:xfrm>
            <a:off x="7720995" y="1191941"/>
            <a:ext cx="3955186" cy="4704034"/>
            <a:chOff x="6813760" y="118297"/>
            <a:chExt cx="5308347" cy="6313394"/>
          </a:xfrm>
        </p:grpSpPr>
        <p:pic>
          <p:nvPicPr>
            <p:cNvPr id="7" name="Picture 6">
              <a:extLst>
                <a:ext uri="{FF2B5EF4-FFF2-40B4-BE49-F238E27FC236}">
                  <a16:creationId xmlns:a16="http://schemas.microsoft.com/office/drawing/2014/main" id="{79F92BC6-B6E5-DBDC-6BBC-84A7666CABD7}"/>
                </a:ext>
              </a:extLst>
            </p:cNvPr>
            <p:cNvPicPr>
              <a:picLocks noChangeAspect="1"/>
            </p:cNvPicPr>
            <p:nvPr/>
          </p:nvPicPr>
          <p:blipFill>
            <a:blip r:embed="rId2"/>
            <a:stretch>
              <a:fillRect/>
            </a:stretch>
          </p:blipFill>
          <p:spPr>
            <a:xfrm>
              <a:off x="6813760" y="118297"/>
              <a:ext cx="5308347" cy="6313394"/>
            </a:xfrm>
            <a:prstGeom prst="rect">
              <a:avLst/>
            </a:prstGeom>
          </p:spPr>
        </p:pic>
        <p:grpSp>
          <p:nvGrpSpPr>
            <p:cNvPr id="8" name="Group 7">
              <a:extLst>
                <a:ext uri="{FF2B5EF4-FFF2-40B4-BE49-F238E27FC236}">
                  <a16:creationId xmlns:a16="http://schemas.microsoft.com/office/drawing/2014/main" id="{797B2DDB-E56E-57DB-BEF7-259E4E227E26}"/>
                </a:ext>
              </a:extLst>
            </p:cNvPr>
            <p:cNvGrpSpPr/>
            <p:nvPr/>
          </p:nvGrpSpPr>
          <p:grpSpPr>
            <a:xfrm>
              <a:off x="10555941" y="759759"/>
              <a:ext cx="1537103" cy="562741"/>
              <a:chOff x="364280" y="4498418"/>
              <a:chExt cx="1508968" cy="523875"/>
            </a:xfrm>
          </p:grpSpPr>
          <p:pic>
            <p:nvPicPr>
              <p:cNvPr id="22" name="Picture 21">
                <a:extLst>
                  <a:ext uri="{FF2B5EF4-FFF2-40B4-BE49-F238E27FC236}">
                    <a16:creationId xmlns:a16="http://schemas.microsoft.com/office/drawing/2014/main" id="{EA4A5144-07CD-2F58-9755-ED8B815AEB7D}"/>
                  </a:ext>
                </a:extLst>
              </p:cNvPr>
              <p:cNvPicPr>
                <a:picLocks noChangeAspect="1"/>
              </p:cNvPicPr>
              <p:nvPr/>
            </p:nvPicPr>
            <p:blipFill rotWithShape="1">
              <a:blip r:embed="rId3"/>
              <a:srcRect r="8776"/>
              <a:stretch/>
            </p:blipFill>
            <p:spPr>
              <a:xfrm>
                <a:off x="364280" y="4498418"/>
                <a:ext cx="1481408" cy="523875"/>
              </a:xfrm>
              <a:prstGeom prst="rect">
                <a:avLst/>
              </a:prstGeom>
              <a:ln>
                <a:solidFill>
                  <a:schemeClr val="bg1">
                    <a:lumMod val="85000"/>
                  </a:schemeClr>
                </a:solidFill>
              </a:ln>
            </p:spPr>
          </p:pic>
          <p:grpSp>
            <p:nvGrpSpPr>
              <p:cNvPr id="23" name="Group 22">
                <a:extLst>
                  <a:ext uri="{FF2B5EF4-FFF2-40B4-BE49-F238E27FC236}">
                    <a16:creationId xmlns:a16="http://schemas.microsoft.com/office/drawing/2014/main" id="{405D5A31-5934-86B5-DF00-8D0635A806DA}"/>
                  </a:ext>
                </a:extLst>
              </p:cNvPr>
              <p:cNvGrpSpPr/>
              <p:nvPr/>
            </p:nvGrpSpPr>
            <p:grpSpPr>
              <a:xfrm>
                <a:off x="526404" y="4519810"/>
                <a:ext cx="1346844" cy="489132"/>
                <a:chOff x="526404" y="4519810"/>
                <a:chExt cx="1346844" cy="489132"/>
              </a:xfrm>
            </p:grpSpPr>
            <p:sp>
              <p:nvSpPr>
                <p:cNvPr id="24" name="TextBox 23">
                  <a:extLst>
                    <a:ext uri="{FF2B5EF4-FFF2-40B4-BE49-F238E27FC236}">
                      <a16:creationId xmlns:a16="http://schemas.microsoft.com/office/drawing/2014/main" id="{8A50B3A4-396C-6EAB-6441-11CA0D28FC00}"/>
                    </a:ext>
                  </a:extLst>
                </p:cNvPr>
                <p:cNvSpPr txBox="1"/>
                <p:nvPr/>
              </p:nvSpPr>
              <p:spPr>
                <a:xfrm>
                  <a:off x="526404" y="4755026"/>
                  <a:ext cx="1204176" cy="253916"/>
                </a:xfrm>
                <a:prstGeom prst="rect">
                  <a:avLst/>
                </a:prstGeom>
                <a:noFill/>
                <a:ln>
                  <a:noFill/>
                </a:ln>
              </p:spPr>
              <p:txBody>
                <a:bodyPr wrap="none" rtlCol="0">
                  <a:spAutoFit/>
                </a:bodyPr>
                <a:lstStyle/>
                <a:p>
                  <a:r>
                    <a:rPr lang="en-US" sz="1050">
                      <a:solidFill>
                        <a:schemeClr val="bg1">
                          <a:lumMod val="50000"/>
                        </a:schemeClr>
                      </a:solidFill>
                    </a:rPr>
                    <a:t>Constructed Lots</a:t>
                  </a:r>
                </a:p>
              </p:txBody>
            </p:sp>
            <p:sp>
              <p:nvSpPr>
                <p:cNvPr id="25" name="TextBox 24">
                  <a:extLst>
                    <a:ext uri="{FF2B5EF4-FFF2-40B4-BE49-F238E27FC236}">
                      <a16:creationId xmlns:a16="http://schemas.microsoft.com/office/drawing/2014/main" id="{722AA52F-085D-1337-0B25-7076BDC0D6B5}"/>
                    </a:ext>
                  </a:extLst>
                </p:cNvPr>
                <p:cNvSpPr txBox="1"/>
                <p:nvPr/>
              </p:nvSpPr>
              <p:spPr>
                <a:xfrm>
                  <a:off x="526404" y="4519810"/>
                  <a:ext cx="1346844" cy="253916"/>
                </a:xfrm>
                <a:prstGeom prst="rect">
                  <a:avLst/>
                </a:prstGeom>
                <a:noFill/>
                <a:ln>
                  <a:noFill/>
                </a:ln>
              </p:spPr>
              <p:txBody>
                <a:bodyPr wrap="none" rtlCol="0">
                  <a:spAutoFit/>
                </a:bodyPr>
                <a:lstStyle/>
                <a:p>
                  <a:r>
                    <a:rPr lang="en-US" sz="1050">
                      <a:solidFill>
                        <a:schemeClr val="bg1">
                          <a:lumMod val="50000"/>
                        </a:schemeClr>
                      </a:solidFill>
                    </a:rPr>
                    <a:t>Unconstructed Lots</a:t>
                  </a:r>
                </a:p>
              </p:txBody>
            </p:sp>
          </p:grpSp>
        </p:grpSp>
        <p:grpSp>
          <p:nvGrpSpPr>
            <p:cNvPr id="9" name="Group 8">
              <a:extLst>
                <a:ext uri="{FF2B5EF4-FFF2-40B4-BE49-F238E27FC236}">
                  <a16:creationId xmlns:a16="http://schemas.microsoft.com/office/drawing/2014/main" id="{44F236A0-F277-82CE-EBE7-4F8E4127DDB3}"/>
                </a:ext>
              </a:extLst>
            </p:cNvPr>
            <p:cNvGrpSpPr/>
            <p:nvPr/>
          </p:nvGrpSpPr>
          <p:grpSpPr>
            <a:xfrm>
              <a:off x="8512948" y="2063848"/>
              <a:ext cx="3075250" cy="3017386"/>
              <a:chOff x="8512948" y="2063848"/>
              <a:chExt cx="3075250" cy="3017386"/>
            </a:xfrm>
          </p:grpSpPr>
          <p:grpSp>
            <p:nvGrpSpPr>
              <p:cNvPr id="10" name="Group 9">
                <a:extLst>
                  <a:ext uri="{FF2B5EF4-FFF2-40B4-BE49-F238E27FC236}">
                    <a16:creationId xmlns:a16="http://schemas.microsoft.com/office/drawing/2014/main" id="{BEC5BC57-5B54-38D5-2A09-83C86B783A51}"/>
                  </a:ext>
                </a:extLst>
              </p:cNvPr>
              <p:cNvGrpSpPr/>
              <p:nvPr/>
            </p:nvGrpSpPr>
            <p:grpSpPr>
              <a:xfrm>
                <a:off x="8618496" y="2063848"/>
                <a:ext cx="2969702" cy="3017386"/>
                <a:chOff x="1262555" y="1293303"/>
                <a:chExt cx="2056870" cy="2372743"/>
              </a:xfrm>
            </p:grpSpPr>
            <p:grpSp>
              <p:nvGrpSpPr>
                <p:cNvPr id="12" name="Group 11">
                  <a:extLst>
                    <a:ext uri="{FF2B5EF4-FFF2-40B4-BE49-F238E27FC236}">
                      <a16:creationId xmlns:a16="http://schemas.microsoft.com/office/drawing/2014/main" id="{223251FF-264B-B51F-DA26-B0F7872052FB}"/>
                    </a:ext>
                  </a:extLst>
                </p:cNvPr>
                <p:cNvGrpSpPr/>
                <p:nvPr/>
              </p:nvGrpSpPr>
              <p:grpSpPr>
                <a:xfrm>
                  <a:off x="1262555" y="1293303"/>
                  <a:ext cx="2056870" cy="2372743"/>
                  <a:chOff x="1262555" y="1293303"/>
                  <a:chExt cx="2056870" cy="2372743"/>
                </a:xfrm>
              </p:grpSpPr>
              <p:sp>
                <p:nvSpPr>
                  <p:cNvPr id="14" name="Maricopa Co">
                    <a:extLst>
                      <a:ext uri="{FF2B5EF4-FFF2-40B4-BE49-F238E27FC236}">
                        <a16:creationId xmlns:a16="http://schemas.microsoft.com/office/drawing/2014/main" id="{9B0A824C-7B85-33E5-B122-83743BDF32DD}"/>
                      </a:ext>
                    </a:extLst>
                  </p:cNvPr>
                  <p:cNvSpPr txBox="1"/>
                  <p:nvPr/>
                </p:nvSpPr>
                <p:spPr>
                  <a:xfrm>
                    <a:off x="2279066" y="1612009"/>
                    <a:ext cx="457176" cy="215444"/>
                  </a:xfrm>
                  <a:prstGeom prst="rect">
                    <a:avLst/>
                  </a:prstGeom>
                  <a:noFill/>
                </p:spPr>
                <p:txBody>
                  <a:bodyPr wrap="none" rtlCol="0">
                    <a:spAutoFit/>
                  </a:bodyPr>
                  <a:lstStyle/>
                  <a:p>
                    <a:r>
                      <a:rPr lang="en-US" sz="400">
                        <a:solidFill>
                          <a:schemeClr val="bg1">
                            <a:lumMod val="65000"/>
                          </a:schemeClr>
                        </a:solidFill>
                      </a:rPr>
                      <a:t>MARICOPA</a:t>
                    </a:r>
                  </a:p>
                  <a:p>
                    <a:r>
                      <a:rPr lang="en-US" sz="400">
                        <a:solidFill>
                          <a:schemeClr val="bg1">
                            <a:lumMod val="65000"/>
                          </a:schemeClr>
                        </a:solidFill>
                      </a:rPr>
                      <a:t>COUNTY</a:t>
                    </a:r>
                  </a:p>
                </p:txBody>
              </p:sp>
              <p:grpSp>
                <p:nvGrpSpPr>
                  <p:cNvPr id="15" name="Group 14">
                    <a:extLst>
                      <a:ext uri="{FF2B5EF4-FFF2-40B4-BE49-F238E27FC236}">
                        <a16:creationId xmlns:a16="http://schemas.microsoft.com/office/drawing/2014/main" id="{CB528160-CCAF-58ED-51D4-F227A58562D5}"/>
                      </a:ext>
                    </a:extLst>
                  </p:cNvPr>
                  <p:cNvGrpSpPr/>
                  <p:nvPr/>
                </p:nvGrpSpPr>
                <p:grpSpPr>
                  <a:xfrm>
                    <a:off x="1262555" y="1293303"/>
                    <a:ext cx="2056870" cy="2372743"/>
                    <a:chOff x="1262555" y="1293303"/>
                    <a:chExt cx="2056870" cy="2372743"/>
                  </a:xfrm>
                </p:grpSpPr>
                <p:grpSp>
                  <p:nvGrpSpPr>
                    <p:cNvPr id="16" name="Group 15">
                      <a:extLst>
                        <a:ext uri="{FF2B5EF4-FFF2-40B4-BE49-F238E27FC236}">
                          <a16:creationId xmlns:a16="http://schemas.microsoft.com/office/drawing/2014/main" id="{9AF6A5D8-9685-0B8A-6946-90967ED97906}"/>
                        </a:ext>
                      </a:extLst>
                    </p:cNvPr>
                    <p:cNvGrpSpPr/>
                    <p:nvPr/>
                  </p:nvGrpSpPr>
                  <p:grpSpPr>
                    <a:xfrm>
                      <a:off x="1476171" y="1612009"/>
                      <a:ext cx="844463" cy="1373172"/>
                      <a:chOff x="1476171" y="1612009"/>
                      <a:chExt cx="844463" cy="1373172"/>
                    </a:xfrm>
                  </p:grpSpPr>
                  <p:sp>
                    <p:nvSpPr>
                      <p:cNvPr id="20" name="Pinal Co">
                        <a:extLst>
                          <a:ext uri="{FF2B5EF4-FFF2-40B4-BE49-F238E27FC236}">
                            <a16:creationId xmlns:a16="http://schemas.microsoft.com/office/drawing/2014/main" id="{3D8964C8-6F50-7452-4BD8-7AF75B875925}"/>
                          </a:ext>
                        </a:extLst>
                      </p:cNvPr>
                      <p:cNvSpPr txBox="1"/>
                      <p:nvPr/>
                    </p:nvSpPr>
                    <p:spPr>
                      <a:xfrm>
                        <a:off x="1757659" y="1612009"/>
                        <a:ext cx="562975" cy="153888"/>
                      </a:xfrm>
                      <a:prstGeom prst="rect">
                        <a:avLst/>
                      </a:prstGeom>
                      <a:noFill/>
                    </p:spPr>
                    <p:txBody>
                      <a:bodyPr wrap="none" rtlCol="0">
                        <a:spAutoFit/>
                      </a:bodyPr>
                      <a:lstStyle/>
                      <a:p>
                        <a:r>
                          <a:rPr lang="en-US" sz="400">
                            <a:solidFill>
                              <a:schemeClr val="bg1">
                                <a:lumMod val="65000"/>
                              </a:schemeClr>
                            </a:solidFill>
                          </a:rPr>
                          <a:t>PINAL COUNTY</a:t>
                        </a:r>
                      </a:p>
                    </p:txBody>
                  </p:sp>
                  <p:sp>
                    <p:nvSpPr>
                      <p:cNvPr id="21" name="Pima Co">
                        <a:extLst>
                          <a:ext uri="{FF2B5EF4-FFF2-40B4-BE49-F238E27FC236}">
                            <a16:creationId xmlns:a16="http://schemas.microsoft.com/office/drawing/2014/main" id="{3FE4CE0E-FC12-F04E-3026-EBABEA665E09}"/>
                          </a:ext>
                        </a:extLst>
                      </p:cNvPr>
                      <p:cNvSpPr txBox="1"/>
                      <p:nvPr/>
                    </p:nvSpPr>
                    <p:spPr>
                      <a:xfrm>
                        <a:off x="1476171" y="2831293"/>
                        <a:ext cx="540533" cy="153888"/>
                      </a:xfrm>
                      <a:prstGeom prst="rect">
                        <a:avLst/>
                      </a:prstGeom>
                      <a:noFill/>
                    </p:spPr>
                    <p:txBody>
                      <a:bodyPr wrap="none" rtlCol="0">
                        <a:spAutoFit/>
                      </a:bodyPr>
                      <a:lstStyle/>
                      <a:p>
                        <a:r>
                          <a:rPr lang="en-US" sz="400">
                            <a:solidFill>
                              <a:schemeClr val="bg1">
                                <a:lumMod val="65000"/>
                              </a:schemeClr>
                            </a:solidFill>
                          </a:rPr>
                          <a:t>PIMA COUNTY</a:t>
                        </a:r>
                      </a:p>
                    </p:txBody>
                  </p:sp>
                </p:grpSp>
                <p:sp>
                  <p:nvSpPr>
                    <p:cNvPr id="17" name="PHOENIX AMA">
                      <a:extLst>
                        <a:ext uri="{FF2B5EF4-FFF2-40B4-BE49-F238E27FC236}">
                          <a16:creationId xmlns:a16="http://schemas.microsoft.com/office/drawing/2014/main" id="{AFF38599-4331-2DE0-D52D-C9D607679F27}"/>
                        </a:ext>
                      </a:extLst>
                    </p:cNvPr>
                    <p:cNvSpPr txBox="1"/>
                    <p:nvPr/>
                  </p:nvSpPr>
                  <p:spPr>
                    <a:xfrm>
                      <a:off x="1262555" y="1293303"/>
                      <a:ext cx="899605" cy="215444"/>
                    </a:xfrm>
                    <a:prstGeom prst="rect">
                      <a:avLst/>
                    </a:prstGeom>
                    <a:noFill/>
                  </p:spPr>
                  <p:txBody>
                    <a:bodyPr wrap="none" rtlCol="0">
                      <a:spAutoFit/>
                    </a:bodyPr>
                    <a:lstStyle/>
                    <a:p>
                      <a:r>
                        <a:rPr lang="en-US" sz="800">
                          <a:solidFill>
                            <a:schemeClr val="tx1">
                              <a:lumMod val="75000"/>
                            </a:schemeClr>
                          </a:solidFill>
                        </a:rPr>
                        <a:t>PHOENIX AMA</a:t>
                      </a:r>
                    </a:p>
                  </p:txBody>
                </p:sp>
                <p:sp>
                  <p:nvSpPr>
                    <p:cNvPr id="18" name="PINAL AMA">
                      <a:extLst>
                        <a:ext uri="{FF2B5EF4-FFF2-40B4-BE49-F238E27FC236}">
                          <a16:creationId xmlns:a16="http://schemas.microsoft.com/office/drawing/2014/main" id="{C774A60E-C7EF-1A30-AD3C-94FD6378FF89}"/>
                        </a:ext>
                      </a:extLst>
                    </p:cNvPr>
                    <p:cNvSpPr txBox="1"/>
                    <p:nvPr/>
                  </p:nvSpPr>
                  <p:spPr>
                    <a:xfrm>
                      <a:off x="1534832" y="2339893"/>
                      <a:ext cx="763351" cy="215444"/>
                    </a:xfrm>
                    <a:prstGeom prst="rect">
                      <a:avLst/>
                    </a:prstGeom>
                    <a:noFill/>
                  </p:spPr>
                  <p:txBody>
                    <a:bodyPr wrap="none" rtlCol="0">
                      <a:spAutoFit/>
                    </a:bodyPr>
                    <a:lstStyle/>
                    <a:p>
                      <a:r>
                        <a:rPr lang="en-US" sz="800">
                          <a:solidFill>
                            <a:schemeClr val="tx1">
                              <a:lumMod val="75000"/>
                            </a:schemeClr>
                          </a:solidFill>
                        </a:rPr>
                        <a:t>PINAL AMA</a:t>
                      </a:r>
                    </a:p>
                  </p:txBody>
                </p:sp>
                <p:sp>
                  <p:nvSpPr>
                    <p:cNvPr id="19" name="TUCSON AMA">
                      <a:extLst>
                        <a:ext uri="{FF2B5EF4-FFF2-40B4-BE49-F238E27FC236}">
                          <a16:creationId xmlns:a16="http://schemas.microsoft.com/office/drawing/2014/main" id="{3B39494D-2D3C-CD33-7976-9F6CBD680495}"/>
                        </a:ext>
                      </a:extLst>
                    </p:cNvPr>
                    <p:cNvSpPr txBox="1"/>
                    <p:nvPr/>
                  </p:nvSpPr>
                  <p:spPr>
                    <a:xfrm>
                      <a:off x="2450276" y="3450602"/>
                      <a:ext cx="869149" cy="215444"/>
                    </a:xfrm>
                    <a:prstGeom prst="rect">
                      <a:avLst/>
                    </a:prstGeom>
                    <a:noFill/>
                  </p:spPr>
                  <p:txBody>
                    <a:bodyPr wrap="none" rtlCol="0">
                      <a:spAutoFit/>
                    </a:bodyPr>
                    <a:lstStyle/>
                    <a:p>
                      <a:r>
                        <a:rPr lang="en-US" sz="800">
                          <a:solidFill>
                            <a:schemeClr val="tx1">
                              <a:lumMod val="75000"/>
                            </a:schemeClr>
                          </a:solidFill>
                        </a:rPr>
                        <a:t>TUCSON AMA</a:t>
                      </a:r>
                    </a:p>
                  </p:txBody>
                </p:sp>
              </p:grpSp>
            </p:grpSp>
            <p:sp>
              <p:nvSpPr>
                <p:cNvPr id="13" name="Pinal Co">
                  <a:extLst>
                    <a:ext uri="{FF2B5EF4-FFF2-40B4-BE49-F238E27FC236}">
                      <a16:creationId xmlns:a16="http://schemas.microsoft.com/office/drawing/2014/main" id="{D8E60B77-F6A4-ABE8-54DB-5A4B93F47E30}"/>
                    </a:ext>
                  </a:extLst>
                </p:cNvPr>
                <p:cNvSpPr txBox="1"/>
                <p:nvPr/>
              </p:nvSpPr>
              <p:spPr>
                <a:xfrm>
                  <a:off x="1476171" y="2730791"/>
                  <a:ext cx="562975" cy="153888"/>
                </a:xfrm>
                <a:prstGeom prst="rect">
                  <a:avLst/>
                </a:prstGeom>
                <a:noFill/>
              </p:spPr>
              <p:txBody>
                <a:bodyPr wrap="none" rtlCol="0">
                  <a:spAutoFit/>
                </a:bodyPr>
                <a:lstStyle/>
                <a:p>
                  <a:r>
                    <a:rPr lang="en-US" sz="400" dirty="0">
                      <a:solidFill>
                        <a:schemeClr val="bg1">
                          <a:lumMod val="65000"/>
                        </a:schemeClr>
                      </a:solidFill>
                    </a:rPr>
                    <a:t>PINAL COUNTY</a:t>
                  </a:r>
                </a:p>
              </p:txBody>
            </p:sp>
          </p:grpSp>
          <p:sp>
            <p:nvSpPr>
              <p:cNvPr id="11" name="Maricopa Co">
                <a:extLst>
                  <a:ext uri="{FF2B5EF4-FFF2-40B4-BE49-F238E27FC236}">
                    <a16:creationId xmlns:a16="http://schemas.microsoft.com/office/drawing/2014/main" id="{8FB15109-1B9B-3112-60C6-3A9194D5271E}"/>
                  </a:ext>
                </a:extLst>
              </p:cNvPr>
              <p:cNvSpPr txBox="1"/>
              <p:nvPr/>
            </p:nvSpPr>
            <p:spPr>
              <a:xfrm>
                <a:off x="8512948" y="2560947"/>
                <a:ext cx="660069" cy="273977"/>
              </a:xfrm>
              <a:prstGeom prst="rect">
                <a:avLst/>
              </a:prstGeom>
              <a:noFill/>
            </p:spPr>
            <p:txBody>
              <a:bodyPr wrap="none" rtlCol="0">
                <a:spAutoFit/>
              </a:bodyPr>
              <a:lstStyle/>
              <a:p>
                <a:r>
                  <a:rPr lang="en-US" sz="400">
                    <a:solidFill>
                      <a:schemeClr val="bg1">
                        <a:lumMod val="65000"/>
                      </a:schemeClr>
                    </a:solidFill>
                  </a:rPr>
                  <a:t>MARICOPA</a:t>
                </a:r>
              </a:p>
              <a:p>
                <a:r>
                  <a:rPr lang="en-US" sz="400">
                    <a:solidFill>
                      <a:schemeClr val="bg1">
                        <a:lumMod val="65000"/>
                      </a:schemeClr>
                    </a:solidFill>
                  </a:rPr>
                  <a:t>COUNTY</a:t>
                </a:r>
              </a:p>
            </p:txBody>
          </p:sp>
        </p:grpSp>
      </p:grpSp>
      <p:sp>
        <p:nvSpPr>
          <p:cNvPr id="26" name="Content Placeholder 3">
            <a:extLst>
              <a:ext uri="{FF2B5EF4-FFF2-40B4-BE49-F238E27FC236}">
                <a16:creationId xmlns:a16="http://schemas.microsoft.com/office/drawing/2014/main" id="{DE468C17-033B-BD4F-2241-738CCA02FABE}"/>
              </a:ext>
            </a:extLst>
          </p:cNvPr>
          <p:cNvSpPr txBox="1">
            <a:spLocks/>
          </p:cNvSpPr>
          <p:nvPr/>
        </p:nvSpPr>
        <p:spPr>
          <a:xfrm>
            <a:off x="651921" y="3706950"/>
            <a:ext cx="6874809" cy="2189025"/>
          </a:xfrm>
          <a:prstGeom prst="rect">
            <a:avLst/>
          </a:prstGeom>
        </p:spPr>
        <p:txBody>
          <a:bodyPr vert="horz" lIns="0" tIns="0" rIns="0" bIns="0" rtlCol="0">
            <a:normAutofit/>
          </a:bodyPr>
          <a:lst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lvl="4"/>
            <a:endParaRPr lang="en-US" sz="1000" dirty="0"/>
          </a:p>
          <a:p>
            <a:r>
              <a:rPr lang="en-US" dirty="0"/>
              <a:t>For regulatory purposes, CAP must project the replenishment required for all of the lots over the next 20+ years</a:t>
            </a:r>
          </a:p>
          <a:p>
            <a:pPr lvl="1"/>
            <a:endParaRPr lang="en-US" dirty="0"/>
          </a:p>
          <a:p>
            <a:pPr lvl="1"/>
            <a:endParaRPr lang="en-US" dirty="0"/>
          </a:p>
        </p:txBody>
      </p:sp>
    </p:spTree>
    <p:extLst>
      <p:ext uri="{BB962C8B-B14F-4D97-AF65-F5344CB8AC3E}">
        <p14:creationId xmlns:p14="http://schemas.microsoft.com/office/powerpoint/2010/main" val="1911071016"/>
      </p:ext>
    </p:extLst>
  </p:cSld>
  <p:clrMapOvr>
    <a:masterClrMapping/>
  </p:clrMapOvr>
  <p:transition spd="slow">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FF1A813-A5A9-FB97-7735-B72A0A5FBCFB}"/>
              </a:ext>
            </a:extLst>
          </p:cNvPr>
          <p:cNvSpPr>
            <a:spLocks noGrp="1"/>
          </p:cNvSpPr>
          <p:nvPr>
            <p:ph type="ftr" sz="quarter" idx="11"/>
          </p:nvPr>
        </p:nvSpPr>
        <p:spPr>
          <a:xfrm>
            <a:off x="932128" y="6193986"/>
            <a:ext cx="7352890"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64D97617-DD59-D340-A0BB-51E33D66C074}"/>
              </a:ext>
            </a:extLst>
          </p:cNvPr>
          <p:cNvSpPr>
            <a:spLocks noGrp="1"/>
          </p:cNvSpPr>
          <p:nvPr>
            <p:ph type="sldNum" sz="quarter" idx="12"/>
          </p:nvPr>
        </p:nvSpPr>
        <p:spPr/>
        <p:txBody>
          <a:bodyPr/>
          <a:lstStyle/>
          <a:p>
            <a:fld id="{FC86A65E-82A9-2E44-B623-2C55316353C7}" type="slidenum">
              <a:rPr lang="en-US" smtClean="0"/>
              <a:t>18</a:t>
            </a:fld>
            <a:endParaRPr lang="en-US" dirty="0"/>
          </a:p>
        </p:txBody>
      </p:sp>
      <p:sp>
        <p:nvSpPr>
          <p:cNvPr id="4" name="Content Placeholder 3">
            <a:extLst>
              <a:ext uri="{FF2B5EF4-FFF2-40B4-BE49-F238E27FC236}">
                <a16:creationId xmlns:a16="http://schemas.microsoft.com/office/drawing/2014/main" id="{6E2B4D7A-4FE6-4F78-9CB1-D08D5A763A12}"/>
              </a:ext>
            </a:extLst>
          </p:cNvPr>
          <p:cNvSpPr>
            <a:spLocks noGrp="1"/>
          </p:cNvSpPr>
          <p:nvPr>
            <p:ph sz="quarter" idx="13"/>
          </p:nvPr>
        </p:nvSpPr>
        <p:spPr>
          <a:xfrm>
            <a:off x="516937" y="1616281"/>
            <a:ext cx="5435275" cy="4511040"/>
          </a:xfrm>
        </p:spPr>
        <p:txBody>
          <a:bodyPr/>
          <a:lstStyle/>
          <a:p>
            <a:r>
              <a:rPr lang="en-US" dirty="0"/>
              <a:t>The </a:t>
            </a:r>
            <a:r>
              <a:rPr lang="en-US" u="sng" dirty="0"/>
              <a:t>Me</a:t>
            </a:r>
            <a:r>
              <a:rPr lang="en-US" dirty="0"/>
              <a:t>mber </a:t>
            </a:r>
            <a:r>
              <a:rPr lang="en-US" u="sng" dirty="0"/>
              <a:t>L</a:t>
            </a:r>
            <a:r>
              <a:rPr lang="en-US" dirty="0"/>
              <a:t>and </a:t>
            </a:r>
            <a:r>
              <a:rPr lang="en-US" u="sng" dirty="0"/>
              <a:t>O</a:t>
            </a:r>
            <a:r>
              <a:rPr lang="en-US" dirty="0"/>
              <a:t>bligation model (</a:t>
            </a:r>
            <a:r>
              <a:rPr lang="en-US" dirty="0" err="1"/>
              <a:t>MeLO</a:t>
            </a:r>
            <a:r>
              <a:rPr lang="en-US" dirty="0"/>
              <a:t>) was developed in GoldSim to simulate the physical and legal water use of each of the 1,300 subdivisions</a:t>
            </a:r>
          </a:p>
          <a:p>
            <a:pPr lvl="1"/>
            <a:r>
              <a:rPr lang="en-US" dirty="0"/>
              <a:t>Key variables include rates of growth, supplies available to the provider, and contractual reporting requirements</a:t>
            </a:r>
          </a:p>
          <a:p>
            <a:endParaRPr lang="en-US" dirty="0"/>
          </a:p>
          <a:p>
            <a:endParaRPr lang="en-US" dirty="0"/>
          </a:p>
          <a:p>
            <a:endParaRPr lang="en-US" dirty="0"/>
          </a:p>
          <a:p>
            <a:endParaRPr lang="en-US" dirty="0"/>
          </a:p>
          <a:p>
            <a:endParaRPr lang="en-US" dirty="0"/>
          </a:p>
        </p:txBody>
      </p:sp>
      <p:sp>
        <p:nvSpPr>
          <p:cNvPr id="5" name="Title 4">
            <a:extLst>
              <a:ext uri="{FF2B5EF4-FFF2-40B4-BE49-F238E27FC236}">
                <a16:creationId xmlns:a16="http://schemas.microsoft.com/office/drawing/2014/main" id="{216BE5A6-0455-92E2-53EC-998879F5ED66}"/>
              </a:ext>
            </a:extLst>
          </p:cNvPr>
          <p:cNvSpPr>
            <a:spLocks noGrp="1"/>
          </p:cNvSpPr>
          <p:nvPr>
            <p:ph type="title"/>
          </p:nvPr>
        </p:nvSpPr>
        <p:spPr/>
        <p:txBody>
          <a:bodyPr anchor="ctr">
            <a:normAutofit/>
          </a:bodyPr>
          <a:lstStyle/>
          <a:p>
            <a:r>
              <a:rPr lang="en-US" dirty="0" err="1">
                <a:effectLst>
                  <a:outerShdw blurRad="38100" dist="38100" dir="2700000" algn="tl">
                    <a:srgbClr val="000000">
                      <a:alpha val="43137"/>
                    </a:srgbClr>
                  </a:outerShdw>
                </a:effectLst>
              </a:rPr>
              <a:t>MeLO</a:t>
            </a:r>
            <a:r>
              <a:rPr lang="en-US" dirty="0">
                <a:effectLst>
                  <a:outerShdw blurRad="38100" dist="38100" dir="2700000" algn="tl">
                    <a:srgbClr val="000000">
                      <a:alpha val="43137"/>
                    </a:srgbClr>
                  </a:outerShdw>
                </a:effectLst>
              </a:rPr>
              <a:t> Model</a:t>
            </a:r>
          </a:p>
        </p:txBody>
      </p:sp>
      <p:grpSp>
        <p:nvGrpSpPr>
          <p:cNvPr id="7" name="Group 6">
            <a:extLst>
              <a:ext uri="{FF2B5EF4-FFF2-40B4-BE49-F238E27FC236}">
                <a16:creationId xmlns:a16="http://schemas.microsoft.com/office/drawing/2014/main" id="{9E2282E2-23F4-C5F8-92B0-744B7F486B0A}"/>
              </a:ext>
            </a:extLst>
          </p:cNvPr>
          <p:cNvGrpSpPr/>
          <p:nvPr/>
        </p:nvGrpSpPr>
        <p:grpSpPr>
          <a:xfrm>
            <a:off x="6332309" y="2520324"/>
            <a:ext cx="5481084" cy="3380199"/>
            <a:chOff x="5008861" y="1454289"/>
            <a:chExt cx="6329699" cy="4154139"/>
          </a:xfrm>
        </p:grpSpPr>
        <p:pic>
          <p:nvPicPr>
            <p:cNvPr id="8" name="Picture 7">
              <a:extLst>
                <a:ext uri="{FF2B5EF4-FFF2-40B4-BE49-F238E27FC236}">
                  <a16:creationId xmlns:a16="http://schemas.microsoft.com/office/drawing/2014/main" id="{04E079FF-9D94-E023-E3EB-80783834455B}"/>
                </a:ext>
              </a:extLst>
            </p:cNvPr>
            <p:cNvPicPr>
              <a:picLocks noChangeAspect="1"/>
            </p:cNvPicPr>
            <p:nvPr/>
          </p:nvPicPr>
          <p:blipFill>
            <a:blip r:embed="rId2"/>
            <a:stretch>
              <a:fillRect/>
            </a:stretch>
          </p:blipFill>
          <p:spPr>
            <a:xfrm>
              <a:off x="5008861" y="1454289"/>
              <a:ext cx="6329699" cy="4154139"/>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1FAD8B7F-F499-4FAA-903E-3D39D7624C33}"/>
                </a:ext>
              </a:extLst>
            </p:cNvPr>
            <p:cNvSpPr/>
            <p:nvPr/>
          </p:nvSpPr>
          <p:spPr>
            <a:xfrm>
              <a:off x="9947366" y="4869453"/>
              <a:ext cx="1005150" cy="8790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500" dirty="0">
                  <a:solidFill>
                    <a:schemeClr val="tx1">
                      <a:lumMod val="75000"/>
                    </a:schemeClr>
                  </a:solidFill>
                </a:rPr>
                <a:t>  ECs</a:t>
              </a:r>
            </a:p>
          </p:txBody>
        </p:sp>
        <p:sp>
          <p:nvSpPr>
            <p:cNvPr id="10" name="Rectangle 9">
              <a:extLst>
                <a:ext uri="{FF2B5EF4-FFF2-40B4-BE49-F238E27FC236}">
                  <a16:creationId xmlns:a16="http://schemas.microsoft.com/office/drawing/2014/main" id="{9F337C9D-C935-9EAA-0585-2C7071F1F08A}"/>
                </a:ext>
              </a:extLst>
            </p:cNvPr>
            <p:cNvSpPr/>
            <p:nvPr/>
          </p:nvSpPr>
          <p:spPr>
            <a:xfrm>
              <a:off x="10095835" y="4147617"/>
              <a:ext cx="1005150" cy="8790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500" dirty="0">
                  <a:solidFill>
                    <a:schemeClr val="tx1">
                      <a:lumMod val="75000"/>
                    </a:schemeClr>
                  </a:solidFill>
                </a:rPr>
                <a:t>        ApplyECs</a:t>
              </a:r>
            </a:p>
          </p:txBody>
        </p:sp>
      </p:grpSp>
      <p:pic>
        <p:nvPicPr>
          <p:cNvPr id="6" name="Picture 5">
            <a:extLst>
              <a:ext uri="{FF2B5EF4-FFF2-40B4-BE49-F238E27FC236}">
                <a16:creationId xmlns:a16="http://schemas.microsoft.com/office/drawing/2014/main" id="{314702DE-77DE-BE4B-F594-35A7938C37D3}"/>
              </a:ext>
            </a:extLst>
          </p:cNvPr>
          <p:cNvPicPr>
            <a:picLocks noChangeAspect="1"/>
          </p:cNvPicPr>
          <p:nvPr/>
        </p:nvPicPr>
        <p:blipFill rotWithShape="1">
          <a:blip r:embed="rId3"/>
          <a:srcRect l="1123"/>
          <a:stretch/>
        </p:blipFill>
        <p:spPr>
          <a:xfrm>
            <a:off x="6332309" y="1140747"/>
            <a:ext cx="5481084" cy="2211189"/>
          </a:xfrm>
          <a:prstGeom prst="rect">
            <a:avLst/>
          </a:prstGeom>
          <a:ln>
            <a:solidFill>
              <a:schemeClr val="bg1">
                <a:lumMod val="8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498750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4295322" y="3689239"/>
            <a:ext cx="439815" cy="365125"/>
          </a:xfrm>
        </p:spPr>
        <p:txBody>
          <a:bodyPr/>
          <a:lstStyle/>
          <a:p>
            <a:fld id="{FC86A65E-82A9-2E44-B623-2C55316353C7}" type="slidenum">
              <a:rPr lang="en-US" smtClean="0"/>
              <a:pPr/>
              <a:t>19</a:t>
            </a:fld>
            <a:endParaRPr lang="en-US"/>
          </a:p>
        </p:txBody>
      </p:sp>
      <p:sp>
        <p:nvSpPr>
          <p:cNvPr id="4" name="Content Placeholder 3"/>
          <p:cNvSpPr>
            <a:spLocks noGrp="1"/>
          </p:cNvSpPr>
          <p:nvPr>
            <p:ph sz="quarter" idx="13"/>
          </p:nvPr>
        </p:nvSpPr>
        <p:spPr>
          <a:xfrm>
            <a:off x="516937" y="1616281"/>
            <a:ext cx="3604008" cy="4511040"/>
          </a:xfrm>
        </p:spPr>
        <p:txBody>
          <a:bodyPr/>
          <a:lstStyle/>
          <a:p>
            <a:r>
              <a:rPr lang="en-US" dirty="0"/>
              <a:t>Water use at the household/parcel level is collected annually and helps inform model projections</a:t>
            </a:r>
          </a:p>
          <a:p>
            <a:endParaRPr lang="en-US" dirty="0"/>
          </a:p>
          <a:p>
            <a:endParaRPr lang="en-US" dirty="0"/>
          </a:p>
          <a:p>
            <a:endParaRPr lang="en-US" dirty="0"/>
          </a:p>
        </p:txBody>
      </p:sp>
      <p:sp>
        <p:nvSpPr>
          <p:cNvPr id="5" name="Title 4"/>
          <p:cNvSpPr>
            <a:spLocks noGrp="1"/>
          </p:cNvSpPr>
          <p:nvPr>
            <p:ph type="title"/>
          </p:nvPr>
        </p:nvSpPr>
        <p:spPr/>
        <p:txBody>
          <a:bodyPr anchor="ctr"/>
          <a:lstStyle/>
          <a:p>
            <a:r>
              <a:rPr lang="en-US" dirty="0" err="1">
                <a:effectLst>
                  <a:outerShdw blurRad="38100" dist="38100" dir="2700000" algn="tl">
                    <a:srgbClr val="000000">
                      <a:alpha val="43137"/>
                    </a:srgbClr>
                  </a:outerShdw>
                </a:effectLst>
              </a:rPr>
              <a:t>MeLO</a:t>
            </a:r>
            <a:r>
              <a:rPr lang="en-US" dirty="0">
                <a:effectLst>
                  <a:outerShdw blurRad="38100" dist="38100" dir="2700000" algn="tl">
                    <a:srgbClr val="000000">
                      <a:alpha val="43137"/>
                    </a:srgbClr>
                  </a:outerShdw>
                </a:effectLst>
              </a:rPr>
              <a:t> Model</a:t>
            </a:r>
          </a:p>
        </p:txBody>
      </p:sp>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l="33559" t="8611" r="6039" b="11308"/>
          <a:stretch>
            <a:fillRect/>
          </a:stretch>
        </p:blipFill>
        <p:spPr bwMode="auto">
          <a:xfrm>
            <a:off x="8082865" y="1737446"/>
            <a:ext cx="3726060" cy="3829871"/>
          </a:xfrm>
          <a:prstGeom prst="rect">
            <a:avLst/>
          </a:prstGeom>
          <a:noFill/>
          <a:ln w="28575">
            <a:solidFill>
              <a:srgbClr val="993366"/>
            </a:solidFill>
            <a:prstDash val="dash"/>
            <a:miter lim="800000"/>
            <a:headEnd/>
            <a:tailEnd/>
          </a:ln>
          <a:extLst>
            <a:ext uri="{909E8E84-426E-40DD-AFC4-6F175D3DCCD1}">
              <a14:hiddenFill xmlns:a14="http://schemas.microsoft.com/office/drawing/2010/main">
                <a:solidFill>
                  <a:srgbClr val="FFFFFF"/>
                </a:solidFill>
              </a14:hiddenFill>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l="33798" t="9698" r="3484" b="7106"/>
          <a:stretch>
            <a:fillRect/>
          </a:stretch>
        </p:blipFill>
        <p:spPr bwMode="auto">
          <a:xfrm>
            <a:off x="4147800" y="1737446"/>
            <a:ext cx="3727445" cy="3829871"/>
          </a:xfrm>
          <a:prstGeom prst="rect">
            <a:avLst/>
          </a:prstGeom>
          <a:solidFill>
            <a:srgbClr val="FFFF00"/>
          </a:solidFill>
          <a:ln w="12700">
            <a:solidFill>
              <a:srgbClr val="000000"/>
            </a:solidFill>
            <a:miter lim="800000"/>
            <a:headEnd/>
            <a:tailEnd/>
          </a:ln>
        </p:spPr>
      </p:pic>
      <p:sp>
        <p:nvSpPr>
          <p:cNvPr id="11" name="Line 8"/>
          <p:cNvSpPr>
            <a:spLocks noChangeShapeType="1"/>
          </p:cNvSpPr>
          <p:nvPr/>
        </p:nvSpPr>
        <p:spPr bwMode="auto">
          <a:xfrm>
            <a:off x="6564481" y="2695259"/>
            <a:ext cx="2402839" cy="737739"/>
          </a:xfrm>
          <a:prstGeom prst="line">
            <a:avLst/>
          </a:prstGeom>
          <a:noFill/>
          <a:ln w="28575">
            <a:solidFill>
              <a:srgbClr val="FF0000"/>
            </a:solidFill>
            <a:round/>
            <a:headEnd type="oval"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2" name="Rectangle 9"/>
          <p:cNvSpPr>
            <a:spLocks noChangeArrowheads="1"/>
          </p:cNvSpPr>
          <p:nvPr/>
        </p:nvSpPr>
        <p:spPr bwMode="auto">
          <a:xfrm>
            <a:off x="6336101" y="2248189"/>
            <a:ext cx="824937" cy="859540"/>
          </a:xfrm>
          <a:prstGeom prst="rect">
            <a:avLst/>
          </a:prstGeom>
          <a:noFill/>
          <a:ln w="28575">
            <a:solidFill>
              <a:srgbClr val="993366"/>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15" name="Picture 14"/>
          <p:cNvPicPr>
            <a:picLocks noChangeAspect="1"/>
          </p:cNvPicPr>
          <p:nvPr/>
        </p:nvPicPr>
        <p:blipFill>
          <a:blip r:embed="rId5"/>
          <a:stretch>
            <a:fillRect/>
          </a:stretch>
        </p:blipFill>
        <p:spPr>
          <a:xfrm>
            <a:off x="629531" y="2323922"/>
            <a:ext cx="6844127" cy="3836732"/>
          </a:xfrm>
          <a:prstGeom prst="rect">
            <a:avLst/>
          </a:prstGeom>
        </p:spPr>
      </p:pic>
      <p:cxnSp>
        <p:nvCxnSpPr>
          <p:cNvPr id="17" name="Straight Arrow Connector 16"/>
          <p:cNvCxnSpPr/>
          <p:nvPr/>
        </p:nvCxnSpPr>
        <p:spPr>
          <a:xfrm flipH="1">
            <a:off x="7473657" y="3618471"/>
            <a:ext cx="1493664" cy="572072"/>
          </a:xfrm>
          <a:prstGeom prst="straightConnector1">
            <a:avLst/>
          </a:prstGeom>
          <a:ln w="34925" cap="flat" cmpd="sng" algn="ctr">
            <a:solidFill>
              <a:srgbClr val="FF0000"/>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sp>
        <p:nvSpPr>
          <p:cNvPr id="14" name="Slide Number Placeholder 2"/>
          <p:cNvSpPr txBox="1">
            <a:spLocks/>
          </p:cNvSpPr>
          <p:nvPr/>
        </p:nvSpPr>
        <p:spPr>
          <a:xfrm>
            <a:off x="297030" y="6203419"/>
            <a:ext cx="439815" cy="365125"/>
          </a:xfrm>
          <a:prstGeom prst="rect">
            <a:avLst/>
          </a:prstGeom>
        </p:spPr>
        <p:txBody>
          <a:bodyPr vert="horz" lIns="0" tIns="60960" rIns="0" bIns="60960" rtlCol="0" anchor="ctr"/>
          <a:lstStyle>
            <a:defPPr>
              <a:defRPr lang="en-US"/>
            </a:defPPr>
            <a:lvl1pPr marL="0" algn="ctr" defTabSz="457200" rtl="0" eaLnBrk="1" latinLnBrk="0" hangingPunct="1">
              <a:defRPr sz="800" b="0" i="0" kern="1200" cap="all">
                <a:solidFill>
                  <a:srgbClr val="333544"/>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C86A65E-82A9-2E44-B623-2C55316353C7}" type="slidenum">
              <a:rPr lang="en-US" sz="1067"/>
              <a:pPr/>
              <a:t>19</a:t>
            </a:fld>
            <a:endParaRPr lang="en-US" sz="1067" dirty="0"/>
          </a:p>
        </p:txBody>
      </p:sp>
      <p:sp>
        <p:nvSpPr>
          <p:cNvPr id="16" name="Rectangular Callout 15"/>
          <p:cNvSpPr/>
          <p:nvPr/>
        </p:nvSpPr>
        <p:spPr>
          <a:xfrm>
            <a:off x="5167086" y="2007354"/>
            <a:ext cx="1169015" cy="431047"/>
          </a:xfrm>
          <a:prstGeom prst="wedgeRectCallout">
            <a:avLst>
              <a:gd name="adj1" fmla="val -18454"/>
              <a:gd name="adj2" fmla="val 172421"/>
            </a:avLst>
          </a:prstGeom>
          <a:solidFill>
            <a:srgbClr val="FFFF99"/>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60960" tIns="60960" rIns="60960" bIns="60960" rtlCol="0" anchor="ctr"/>
          <a:lstStyle/>
          <a:p>
            <a:pPr algn="ctr"/>
            <a:r>
              <a:rPr lang="en-US" sz="1333" dirty="0">
                <a:solidFill>
                  <a:schemeClr val="tx1"/>
                </a:solidFill>
              </a:rPr>
              <a:t>Some Turf</a:t>
            </a:r>
          </a:p>
        </p:txBody>
      </p:sp>
      <p:sp>
        <p:nvSpPr>
          <p:cNvPr id="18" name="Rectangular Callout 17"/>
          <p:cNvSpPr/>
          <p:nvPr/>
        </p:nvSpPr>
        <p:spPr>
          <a:xfrm>
            <a:off x="6661747" y="1918416"/>
            <a:ext cx="1169015" cy="583811"/>
          </a:xfrm>
          <a:prstGeom prst="wedgeRectCallout">
            <a:avLst>
              <a:gd name="adj1" fmla="val -24662"/>
              <a:gd name="adj2" fmla="val 112692"/>
            </a:avLst>
          </a:prstGeom>
          <a:solidFill>
            <a:srgbClr val="FFFF99"/>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60960" tIns="60960" rIns="60960" bIns="60960" rtlCol="0" anchor="ctr"/>
          <a:lstStyle/>
          <a:p>
            <a:pPr algn="ctr"/>
            <a:r>
              <a:rPr lang="en-US" sz="1333" dirty="0">
                <a:solidFill>
                  <a:schemeClr val="tx1"/>
                </a:solidFill>
              </a:rPr>
              <a:t>Bare Ground; Rental</a:t>
            </a:r>
          </a:p>
        </p:txBody>
      </p:sp>
      <p:sp>
        <p:nvSpPr>
          <p:cNvPr id="19" name="Rectangular Callout 18"/>
          <p:cNvSpPr/>
          <p:nvPr/>
        </p:nvSpPr>
        <p:spPr>
          <a:xfrm>
            <a:off x="3788277" y="1873732"/>
            <a:ext cx="1169015" cy="583811"/>
          </a:xfrm>
          <a:prstGeom prst="wedgeRectCallout">
            <a:avLst>
              <a:gd name="adj1" fmla="val -24662"/>
              <a:gd name="adj2" fmla="val 105234"/>
            </a:avLst>
          </a:prstGeom>
          <a:solidFill>
            <a:srgbClr val="FFFF99"/>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60960" tIns="60960" rIns="60960" bIns="60960" rtlCol="0" anchor="ctr"/>
          <a:lstStyle/>
          <a:p>
            <a:pPr algn="ctr"/>
            <a:r>
              <a:rPr lang="en-US" sz="1333" dirty="0">
                <a:solidFill>
                  <a:schemeClr val="tx1"/>
                </a:solidFill>
              </a:rPr>
              <a:t>Pool; Turf Front &amp; Back</a:t>
            </a:r>
          </a:p>
        </p:txBody>
      </p:sp>
      <p:sp>
        <p:nvSpPr>
          <p:cNvPr id="20" name="Rectangular Callout 19"/>
          <p:cNvSpPr/>
          <p:nvPr/>
        </p:nvSpPr>
        <p:spPr>
          <a:xfrm>
            <a:off x="2173542" y="1873732"/>
            <a:ext cx="1169015" cy="583811"/>
          </a:xfrm>
          <a:prstGeom prst="wedgeRectCallout">
            <a:avLst>
              <a:gd name="adj1" fmla="val -2313"/>
              <a:gd name="adj2" fmla="val 154956"/>
            </a:avLst>
          </a:prstGeom>
          <a:solidFill>
            <a:srgbClr val="FFFF99"/>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60960" tIns="60960" rIns="60960" bIns="60960" rtlCol="0" anchor="ctr"/>
          <a:lstStyle/>
          <a:p>
            <a:pPr algn="ctr"/>
            <a:r>
              <a:rPr lang="en-US" sz="1333" dirty="0">
                <a:solidFill>
                  <a:schemeClr val="tx1"/>
                </a:solidFill>
              </a:rPr>
              <a:t>Turf Front &amp; Back; Kids</a:t>
            </a:r>
          </a:p>
        </p:txBody>
      </p:sp>
      <p:sp>
        <p:nvSpPr>
          <p:cNvPr id="23" name="Rectangular Callout 22"/>
          <p:cNvSpPr/>
          <p:nvPr/>
        </p:nvSpPr>
        <p:spPr>
          <a:xfrm>
            <a:off x="1033577" y="1932267"/>
            <a:ext cx="827344" cy="525276"/>
          </a:xfrm>
          <a:prstGeom prst="wedgeRectCallout">
            <a:avLst>
              <a:gd name="adj1" fmla="val 40996"/>
              <a:gd name="adj2" fmla="val 128037"/>
            </a:avLst>
          </a:prstGeom>
          <a:solidFill>
            <a:srgbClr val="FFFF99"/>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60960" tIns="60960" rIns="60960" bIns="60960" rtlCol="0" anchor="ctr"/>
          <a:lstStyle/>
          <a:p>
            <a:pPr algn="ctr"/>
            <a:r>
              <a:rPr lang="en-US" sz="1333" dirty="0">
                <a:solidFill>
                  <a:schemeClr val="tx1"/>
                </a:solidFill>
              </a:rPr>
              <a:t>?</a:t>
            </a:r>
          </a:p>
        </p:txBody>
      </p:sp>
      <p:sp>
        <p:nvSpPr>
          <p:cNvPr id="2" name="Flowchart: Process 1"/>
          <p:cNvSpPr/>
          <p:nvPr/>
        </p:nvSpPr>
        <p:spPr>
          <a:xfrm>
            <a:off x="629531" y="1496612"/>
            <a:ext cx="7245715" cy="4664043"/>
          </a:xfrm>
          <a:prstGeom prst="flowChartProcess">
            <a:avLst/>
          </a:prstGeom>
          <a:solidFill>
            <a:schemeClr val="accent1">
              <a:alpha val="5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2" name="Picture 21"/>
          <p:cNvPicPr>
            <a:picLocks noChangeAspect="1"/>
          </p:cNvPicPr>
          <p:nvPr/>
        </p:nvPicPr>
        <p:blipFill rotWithShape="1">
          <a:blip r:embed="rId5"/>
          <a:srcRect t="8265" r="73852" b="25257"/>
          <a:stretch/>
        </p:blipFill>
        <p:spPr>
          <a:xfrm>
            <a:off x="559387" y="1719557"/>
            <a:ext cx="2959621" cy="4218152"/>
          </a:xfrm>
          <a:prstGeom prst="rect">
            <a:avLst/>
          </a:prstGeom>
          <a:ln w="9525">
            <a:solidFill>
              <a:schemeClr val="tx1"/>
            </a:solidFill>
            <a:miter lim="800000"/>
            <a:headEnd/>
            <a:tailEnd/>
          </a:ln>
          <a:effectLst>
            <a:outerShdw blurRad="292100" dist="139700" dir="2700000" algn="tl" rotWithShape="0">
              <a:srgbClr val="333333">
                <a:alpha val="65000"/>
              </a:srgbClr>
            </a:outerShdw>
          </a:effectLst>
        </p:spPr>
      </p:pic>
      <p:sp>
        <p:nvSpPr>
          <p:cNvPr id="21" name="Rectangular Callout 20"/>
          <p:cNvSpPr/>
          <p:nvPr/>
        </p:nvSpPr>
        <p:spPr>
          <a:xfrm>
            <a:off x="1346558" y="1944635"/>
            <a:ext cx="1169015" cy="525276"/>
          </a:xfrm>
          <a:prstGeom prst="wedgeRectCallout">
            <a:avLst>
              <a:gd name="adj1" fmla="val -67175"/>
              <a:gd name="adj2" fmla="val 160137"/>
            </a:avLst>
          </a:prstGeom>
          <a:solidFill>
            <a:srgbClr val="FFFF99"/>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60960" tIns="60960" rIns="60960" bIns="60960" rtlCol="0" anchor="ctr"/>
          <a:lstStyle/>
          <a:p>
            <a:pPr algn="ctr"/>
            <a:r>
              <a:rPr lang="en-US" sz="1333" dirty="0">
                <a:solidFill>
                  <a:schemeClr val="tx1"/>
                </a:solidFill>
              </a:rPr>
              <a:t>B-Ball Court;</a:t>
            </a:r>
          </a:p>
          <a:p>
            <a:pPr algn="ctr"/>
            <a:r>
              <a:rPr lang="en-US" sz="1333" dirty="0">
                <a:solidFill>
                  <a:schemeClr val="tx1"/>
                </a:solidFill>
              </a:rPr>
              <a:t>Teens?</a:t>
            </a:r>
          </a:p>
        </p:txBody>
      </p:sp>
      <p:sp>
        <p:nvSpPr>
          <p:cNvPr id="6" name="Footer Placeholder 5">
            <a:extLst>
              <a:ext uri="{FF2B5EF4-FFF2-40B4-BE49-F238E27FC236}">
                <a16:creationId xmlns:a16="http://schemas.microsoft.com/office/drawing/2014/main" id="{7E6AD8A7-E56C-7609-8C89-87EB6F94A518}"/>
              </a:ext>
            </a:extLst>
          </p:cNvPr>
          <p:cNvSpPr>
            <a:spLocks noGrp="1"/>
          </p:cNvSpPr>
          <p:nvPr>
            <p:ph type="ftr" sz="quarter" idx="11"/>
          </p:nvPr>
        </p:nvSpPr>
        <p:spPr>
          <a:xfrm>
            <a:off x="932128" y="6193986"/>
            <a:ext cx="6817181" cy="365125"/>
          </a:xfrm>
        </p:spPr>
        <p:txBody>
          <a:bodyPr/>
          <a:lstStyle/>
          <a:p>
            <a:r>
              <a:rPr lang="en-US" dirty="0"/>
              <a:t>Supporting Arizona Water Management  |  GoldSim User Conference  |  09.11.24</a:t>
            </a:r>
            <a:endParaRPr lang="en-GB" dirty="0"/>
          </a:p>
        </p:txBody>
      </p:sp>
    </p:spTree>
    <p:extLst>
      <p:ext uri="{BB962C8B-B14F-4D97-AF65-F5344CB8AC3E}">
        <p14:creationId xmlns:p14="http://schemas.microsoft.com/office/powerpoint/2010/main" val="23404103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10" presetClass="entr" presetSubtype="0" fill="hold" nodeType="withEffect">
                                  <p:stCondLst>
                                    <p:cond delay="200"/>
                                  </p:stCondLst>
                                  <p:childTnLst>
                                    <p:set>
                                      <p:cBhvr>
                                        <p:cTn id="13" dur="1" fill="hold">
                                          <p:stCondLst>
                                            <p:cond delay="0"/>
                                          </p:stCondLst>
                                        </p:cTn>
                                        <p:tgtEl>
                                          <p:spTgt spid="2054"/>
                                        </p:tgtEl>
                                        <p:attrNameLst>
                                          <p:attrName>style.visibility</p:attrName>
                                        </p:attrNameLst>
                                      </p:cBhvr>
                                      <p:to>
                                        <p:strVal val="visible"/>
                                      </p:to>
                                    </p:set>
                                    <p:animEffect transition="in" filter="fade">
                                      <p:cBhvr>
                                        <p:cTn id="14" dur="500"/>
                                        <p:tgtEl>
                                          <p:spTgt spid="205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10" presetClass="entr" presetSubtype="0" fill="hold" nodeType="withEffect">
                                  <p:stCondLst>
                                    <p:cond delay="3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500"/>
                            </p:stCondLst>
                            <p:childTnLst>
                              <p:par>
                                <p:cTn id="29" presetID="22" presetClass="entr" presetSubtype="4" fill="hold" grpId="0" nodeType="afterEffect">
                                  <p:stCondLst>
                                    <p:cond delay="1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1100"/>
                            </p:stCondLst>
                            <p:childTnLst>
                              <p:par>
                                <p:cTn id="33" presetID="22" presetClass="entr" presetSubtype="4" fill="hold" grpId="0" nodeType="afterEffect">
                                  <p:stCondLst>
                                    <p:cond delay="10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par>
                          <p:cTn id="36" fill="hold">
                            <p:stCondLst>
                              <p:cond delay="1700"/>
                            </p:stCondLst>
                            <p:childTnLst>
                              <p:par>
                                <p:cTn id="37" presetID="22" presetClass="entr" presetSubtype="4" fill="hold" grpId="0" nodeType="afterEffect">
                                  <p:stCondLst>
                                    <p:cond delay="10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childTnLst>
                          </p:cTn>
                        </p:par>
                        <p:par>
                          <p:cTn id="40" fill="hold">
                            <p:stCondLst>
                              <p:cond delay="2300"/>
                            </p:stCondLst>
                            <p:childTnLst>
                              <p:par>
                                <p:cTn id="41" presetID="22" presetClass="entr" presetSubtype="4" fill="hold" grpId="0" nodeType="afterEffect">
                                  <p:stCondLst>
                                    <p:cond delay="10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par>
                          <p:cTn id="53" fill="hold">
                            <p:stCondLst>
                              <p:cond delay="1000"/>
                            </p:stCondLst>
                            <p:childTnLst>
                              <p:par>
                                <p:cTn id="54" presetID="22" presetClass="entr" presetSubtype="4"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down)">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6" grpId="0" animBg="1"/>
      <p:bldP spid="18" grpId="0" animBg="1"/>
      <p:bldP spid="19" grpId="0" animBg="1"/>
      <p:bldP spid="20" grpId="0" animBg="1"/>
      <p:bldP spid="23" grpId="0" animBg="1"/>
      <p:bldP spid="2"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3A82A6B-FD34-B4ED-3191-38AC74B3B717}"/>
              </a:ext>
            </a:extLst>
          </p:cNvPr>
          <p:cNvSpPr>
            <a:spLocks noGrp="1"/>
          </p:cNvSpPr>
          <p:nvPr>
            <p:ph type="sldNum" sz="quarter" idx="12"/>
          </p:nvPr>
        </p:nvSpPr>
        <p:spPr/>
        <p:txBody>
          <a:bodyPr/>
          <a:lstStyle/>
          <a:p>
            <a:fld id="{FC86A65E-82A9-2E44-B623-2C55316353C7}" type="slidenum">
              <a:rPr lang="en-US" smtClean="0"/>
              <a:pPr/>
              <a:t>2</a:t>
            </a:fld>
            <a:endParaRPr lang="en-US"/>
          </a:p>
        </p:txBody>
      </p:sp>
      <p:sp>
        <p:nvSpPr>
          <p:cNvPr id="2" name="Footer Placeholder 1">
            <a:extLst>
              <a:ext uri="{FF2B5EF4-FFF2-40B4-BE49-F238E27FC236}">
                <a16:creationId xmlns:a16="http://schemas.microsoft.com/office/drawing/2014/main" id="{19485A18-2D0E-6250-3652-91182C4F102D}"/>
              </a:ext>
            </a:extLst>
          </p:cNvPr>
          <p:cNvSpPr>
            <a:spLocks noGrp="1"/>
          </p:cNvSpPr>
          <p:nvPr>
            <p:ph type="ftr" sz="quarter" idx="11"/>
          </p:nvPr>
        </p:nvSpPr>
        <p:spPr>
          <a:xfrm>
            <a:off x="932127" y="6193986"/>
            <a:ext cx="6669399" cy="365125"/>
          </a:xfrm>
        </p:spPr>
        <p:txBody>
          <a:bodyPr/>
          <a:lstStyle/>
          <a:p>
            <a:r>
              <a:rPr lang="en-US" dirty="0"/>
              <a:t>Supporting Arizona Water Management  |  GoldSim User Conference  |  09.11.24</a:t>
            </a:r>
            <a:endParaRPr lang="en-GB" dirty="0"/>
          </a:p>
        </p:txBody>
      </p:sp>
      <p:sp>
        <p:nvSpPr>
          <p:cNvPr id="7" name="Picture Placeholder 6">
            <a:extLst>
              <a:ext uri="{FF2B5EF4-FFF2-40B4-BE49-F238E27FC236}">
                <a16:creationId xmlns:a16="http://schemas.microsoft.com/office/drawing/2014/main" id="{98597449-88E6-E1BD-4001-DFE8A070E09D}"/>
              </a:ext>
            </a:extLst>
          </p:cNvPr>
          <p:cNvSpPr>
            <a:spLocks noGrp="1"/>
          </p:cNvSpPr>
          <p:nvPr>
            <p:ph type="pic" sz="quarter" idx="15"/>
          </p:nvPr>
        </p:nvSpPr>
        <p:spPr>
          <a:xfrm>
            <a:off x="6186169" y="1589145"/>
            <a:ext cx="5193031" cy="4511040"/>
          </a:xfrm>
        </p:spPr>
        <p:txBody>
          <a:bodyPr>
            <a:normAutofit/>
          </a:bodyPr>
          <a:lstStyle/>
          <a:p>
            <a:r>
              <a:rPr lang="en-US" sz="2400" dirty="0"/>
              <a:t>The Water Crisis Comes Home to Roost in Arizona</a:t>
            </a:r>
          </a:p>
          <a:p>
            <a:pPr lvl="1"/>
            <a:r>
              <a:rPr lang="en-US" sz="1400" i="1" dirty="0" err="1"/>
              <a:t>Planetizen</a:t>
            </a:r>
            <a:r>
              <a:rPr lang="en-US" sz="1400" i="1" dirty="0"/>
              <a:t>, February 6, 2023</a:t>
            </a:r>
          </a:p>
          <a:p>
            <a:pPr lvl="1"/>
            <a:endParaRPr lang="en-US" sz="900" i="1" dirty="0"/>
          </a:p>
          <a:p>
            <a:r>
              <a:rPr lang="en-US" sz="2400" dirty="0"/>
              <a:t>Skipped Showers, Paper Plates: An Arizona Suburb’s Water Is Cut Off</a:t>
            </a:r>
          </a:p>
          <a:p>
            <a:pPr lvl="1"/>
            <a:r>
              <a:rPr lang="en-US" sz="1400" i="1" dirty="0"/>
              <a:t>New York Times, January 16, 2023</a:t>
            </a:r>
          </a:p>
          <a:p>
            <a:pPr lvl="1"/>
            <a:endParaRPr lang="en-US" sz="900" dirty="0">
              <a:solidFill>
                <a:schemeClr val="tx2"/>
              </a:solidFill>
              <a:latin typeface="+mn-lt"/>
              <a:cs typeface="+mn-cs"/>
            </a:endParaRPr>
          </a:p>
          <a:p>
            <a:r>
              <a:rPr lang="en-US" sz="2366" dirty="0">
                <a:solidFill>
                  <a:schemeClr val="tx2"/>
                </a:solidFill>
                <a:latin typeface="+mn-lt"/>
                <a:cs typeface="+mn-cs"/>
              </a:rPr>
              <a:t>“Phoenix is not so much a city as it is a monument to man's arrogance. It should not exist…”</a:t>
            </a:r>
          </a:p>
          <a:p>
            <a:pPr lvl="1"/>
            <a:r>
              <a:rPr lang="en-US" sz="1400" i="1" dirty="0"/>
              <a:t>Anonymous comment posted on New York Times story</a:t>
            </a:r>
          </a:p>
          <a:p>
            <a:endParaRPr lang="en-US" dirty="0"/>
          </a:p>
        </p:txBody>
      </p:sp>
      <p:sp>
        <p:nvSpPr>
          <p:cNvPr id="4" name="Content Placeholder 3">
            <a:extLst>
              <a:ext uri="{FF2B5EF4-FFF2-40B4-BE49-F238E27FC236}">
                <a16:creationId xmlns:a16="http://schemas.microsoft.com/office/drawing/2014/main" id="{9379EDFD-839D-BC6B-932B-704595A94DDD}"/>
              </a:ext>
            </a:extLst>
          </p:cNvPr>
          <p:cNvSpPr>
            <a:spLocks noGrp="1"/>
          </p:cNvSpPr>
          <p:nvPr>
            <p:ph idx="1"/>
          </p:nvPr>
        </p:nvSpPr>
        <p:spPr>
          <a:xfrm>
            <a:off x="517713" y="1589145"/>
            <a:ext cx="4904032" cy="4511040"/>
          </a:xfrm>
        </p:spPr>
        <p:txBody>
          <a:bodyPr>
            <a:normAutofit/>
          </a:bodyPr>
          <a:lstStyle/>
          <a:p>
            <a:r>
              <a:rPr lang="en-US" sz="2400" dirty="0"/>
              <a:t>Arizona is running out of water. Big Tech data centers are partly to blame</a:t>
            </a:r>
          </a:p>
          <a:p>
            <a:pPr lvl="1"/>
            <a:r>
              <a:rPr lang="en-US" sz="1400" i="1" dirty="0"/>
              <a:t>Business Insider, June 30, 2023</a:t>
            </a:r>
          </a:p>
          <a:p>
            <a:pPr lvl="1"/>
            <a:endParaRPr lang="en-US" sz="900" dirty="0"/>
          </a:p>
          <a:p>
            <a:r>
              <a:rPr lang="en-US" sz="2400" dirty="0"/>
              <a:t>Arizona dries up as long-term drought and megafarms deplete scarce water resources</a:t>
            </a:r>
          </a:p>
          <a:p>
            <a:pPr lvl="1"/>
            <a:r>
              <a:rPr lang="en-US" sz="1400" i="1" dirty="0"/>
              <a:t>The National, November 16, 2023</a:t>
            </a:r>
          </a:p>
          <a:p>
            <a:pPr lvl="1"/>
            <a:endParaRPr lang="en-US" sz="900" i="1" dirty="0"/>
          </a:p>
          <a:p>
            <a:r>
              <a:rPr lang="en-US" sz="2400" dirty="0"/>
              <a:t>Arizona restricts Phoenix home construction amid water shortage</a:t>
            </a:r>
          </a:p>
          <a:p>
            <a:pPr lvl="1"/>
            <a:r>
              <a:rPr lang="en-US" sz="1400" i="1" dirty="0"/>
              <a:t>Reuters, June 1, 2023</a:t>
            </a:r>
          </a:p>
        </p:txBody>
      </p:sp>
      <p:sp>
        <p:nvSpPr>
          <p:cNvPr id="6" name="Title 5">
            <a:extLst>
              <a:ext uri="{FF2B5EF4-FFF2-40B4-BE49-F238E27FC236}">
                <a16:creationId xmlns:a16="http://schemas.microsoft.com/office/drawing/2014/main" id="{DF9E70D1-9E85-57BE-BE76-904A7C318F19}"/>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Arizona Water in the News</a:t>
            </a:r>
          </a:p>
        </p:txBody>
      </p:sp>
    </p:spTree>
    <p:extLst>
      <p:ext uri="{BB962C8B-B14F-4D97-AF65-F5344CB8AC3E}">
        <p14:creationId xmlns:p14="http://schemas.microsoft.com/office/powerpoint/2010/main" val="27602811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35C28B4-AD05-8E01-22CD-D6D350EBAD9F}"/>
              </a:ext>
            </a:extLst>
          </p:cNvPr>
          <p:cNvSpPr>
            <a:spLocks noGrp="1"/>
          </p:cNvSpPr>
          <p:nvPr>
            <p:ph type="ftr" sz="quarter" idx="11"/>
          </p:nvPr>
        </p:nvSpPr>
        <p:spPr>
          <a:xfrm>
            <a:off x="932128" y="6193986"/>
            <a:ext cx="8461254"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643EE7F6-534D-83A1-F960-8D24B0EA8E91}"/>
              </a:ext>
            </a:extLst>
          </p:cNvPr>
          <p:cNvSpPr>
            <a:spLocks noGrp="1"/>
          </p:cNvSpPr>
          <p:nvPr>
            <p:ph type="sldNum" sz="quarter" idx="12"/>
          </p:nvPr>
        </p:nvSpPr>
        <p:spPr/>
        <p:txBody>
          <a:bodyPr/>
          <a:lstStyle/>
          <a:p>
            <a:fld id="{FC86A65E-82A9-2E44-B623-2C55316353C7}" type="slidenum">
              <a:rPr lang="en-US" smtClean="0"/>
              <a:t>20</a:t>
            </a:fld>
            <a:endParaRPr lang="en-US" dirty="0"/>
          </a:p>
        </p:txBody>
      </p:sp>
      <p:sp>
        <p:nvSpPr>
          <p:cNvPr id="4" name="Content Placeholder 3">
            <a:extLst>
              <a:ext uri="{FF2B5EF4-FFF2-40B4-BE49-F238E27FC236}">
                <a16:creationId xmlns:a16="http://schemas.microsoft.com/office/drawing/2014/main" id="{60837044-EA56-9257-880E-675F3677D6BD}"/>
              </a:ext>
            </a:extLst>
          </p:cNvPr>
          <p:cNvSpPr>
            <a:spLocks noGrp="1"/>
          </p:cNvSpPr>
          <p:nvPr>
            <p:ph sz="quarter" idx="13"/>
          </p:nvPr>
        </p:nvSpPr>
        <p:spPr>
          <a:xfrm>
            <a:off x="516937" y="1616281"/>
            <a:ext cx="11032936" cy="4511040"/>
          </a:xfrm>
        </p:spPr>
        <p:txBody>
          <a:bodyPr/>
          <a:lstStyle/>
          <a:p>
            <a:r>
              <a:rPr lang="en-US" dirty="0" err="1"/>
              <a:t>MeLO</a:t>
            </a:r>
            <a:r>
              <a:rPr lang="en-US" dirty="0"/>
              <a:t> was developed as part of process to submit a statutorily required “Plan of Operation” to the Arizona Department of Water Resources</a:t>
            </a:r>
          </a:p>
          <a:p>
            <a:pPr lvl="1"/>
            <a:endParaRPr lang="en-US" dirty="0"/>
          </a:p>
        </p:txBody>
      </p:sp>
      <p:sp>
        <p:nvSpPr>
          <p:cNvPr id="5" name="Title 4">
            <a:extLst>
              <a:ext uri="{FF2B5EF4-FFF2-40B4-BE49-F238E27FC236}">
                <a16:creationId xmlns:a16="http://schemas.microsoft.com/office/drawing/2014/main" id="{5A02E010-E9B6-F0E7-D4E8-D48BE62CCAB1}"/>
              </a:ext>
            </a:extLst>
          </p:cNvPr>
          <p:cNvSpPr>
            <a:spLocks noGrp="1"/>
          </p:cNvSpPr>
          <p:nvPr>
            <p:ph type="title"/>
          </p:nvPr>
        </p:nvSpPr>
        <p:spPr/>
        <p:txBody>
          <a:bodyPr anchor="ctr"/>
          <a:lstStyle/>
          <a:p>
            <a:r>
              <a:rPr lang="en-US" dirty="0" err="1">
                <a:effectLst>
                  <a:outerShdw blurRad="38100" dist="38100" dir="2700000" algn="tl">
                    <a:srgbClr val="000000">
                      <a:alpha val="43137"/>
                    </a:srgbClr>
                  </a:outerShdw>
                </a:effectLst>
              </a:rPr>
              <a:t>MeLO</a:t>
            </a:r>
            <a:r>
              <a:rPr lang="en-US" dirty="0">
                <a:effectLst>
                  <a:outerShdw blurRad="38100" dist="38100" dir="2700000" algn="tl">
                    <a:srgbClr val="000000">
                      <a:alpha val="43137"/>
                    </a:srgbClr>
                  </a:outerShdw>
                </a:effectLst>
              </a:rPr>
              <a:t> Model</a:t>
            </a:r>
          </a:p>
        </p:txBody>
      </p:sp>
      <p:pic>
        <p:nvPicPr>
          <p:cNvPr id="1026" name="Picture 2">
            <a:extLst>
              <a:ext uri="{FF2B5EF4-FFF2-40B4-BE49-F238E27FC236}">
                <a16:creationId xmlns:a16="http://schemas.microsoft.com/office/drawing/2014/main" id="{CF3C2D93-40E2-479F-BA2F-BFEAB4A779E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64400" y="2865784"/>
            <a:ext cx="6689043" cy="2896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463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7F9BE0B-31FE-8535-B11A-18F79DF02420}"/>
              </a:ext>
            </a:extLst>
          </p:cNvPr>
          <p:cNvSpPr>
            <a:spLocks noGrp="1"/>
          </p:cNvSpPr>
          <p:nvPr>
            <p:ph type="ftr" sz="quarter" idx="11"/>
          </p:nvPr>
        </p:nvSpPr>
        <p:spPr>
          <a:xfrm>
            <a:off x="932127" y="6193986"/>
            <a:ext cx="6817181"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D2564645-27A4-DC68-7641-B06C65472144}"/>
              </a:ext>
            </a:extLst>
          </p:cNvPr>
          <p:cNvSpPr>
            <a:spLocks noGrp="1"/>
          </p:cNvSpPr>
          <p:nvPr>
            <p:ph type="sldNum" sz="quarter" idx="12"/>
          </p:nvPr>
        </p:nvSpPr>
        <p:spPr/>
        <p:txBody>
          <a:bodyPr/>
          <a:lstStyle/>
          <a:p>
            <a:fld id="{FC86A65E-82A9-2E44-B623-2C55316353C7}" type="slidenum">
              <a:rPr lang="en-US" smtClean="0"/>
              <a:t>21</a:t>
            </a:fld>
            <a:endParaRPr lang="en-US" dirty="0"/>
          </a:p>
        </p:txBody>
      </p:sp>
      <p:sp>
        <p:nvSpPr>
          <p:cNvPr id="5" name="Title 4">
            <a:extLst>
              <a:ext uri="{FF2B5EF4-FFF2-40B4-BE49-F238E27FC236}">
                <a16:creationId xmlns:a16="http://schemas.microsoft.com/office/drawing/2014/main" id="{9F716359-D2A7-E679-6C47-1DA01EDCD486}"/>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Model Comparisons</a:t>
            </a:r>
          </a:p>
        </p:txBody>
      </p:sp>
      <p:graphicFrame>
        <p:nvGraphicFramePr>
          <p:cNvPr id="7" name="Table 6">
            <a:extLst>
              <a:ext uri="{FF2B5EF4-FFF2-40B4-BE49-F238E27FC236}">
                <a16:creationId xmlns:a16="http://schemas.microsoft.com/office/drawing/2014/main" id="{1F8F071E-FE26-5BB8-B268-5B45D1DF014F}"/>
              </a:ext>
            </a:extLst>
          </p:cNvPr>
          <p:cNvGraphicFramePr>
            <a:graphicFrameLocks noGrp="1"/>
          </p:cNvGraphicFramePr>
          <p:nvPr>
            <p:extLst>
              <p:ext uri="{D42A27DB-BD31-4B8C-83A1-F6EECF244321}">
                <p14:modId xmlns:p14="http://schemas.microsoft.com/office/powerpoint/2010/main" val="1091527929"/>
              </p:ext>
            </p:extLst>
          </p:nvPr>
        </p:nvGraphicFramePr>
        <p:xfrm>
          <a:off x="1625599" y="2514600"/>
          <a:ext cx="8451272" cy="2194560"/>
        </p:xfrm>
        <a:graphic>
          <a:graphicData uri="http://schemas.openxmlformats.org/drawingml/2006/table">
            <a:tbl>
              <a:tblPr firstRow="1" bandRow="1">
                <a:tableStyleId>{21E4AEA4-8DFA-4A89-87EB-49C32662AFE0}</a:tableStyleId>
              </a:tblPr>
              <a:tblGrid>
                <a:gridCol w="1690254">
                  <a:extLst>
                    <a:ext uri="{9D8B030D-6E8A-4147-A177-3AD203B41FA5}">
                      <a16:colId xmlns:a16="http://schemas.microsoft.com/office/drawing/2014/main" val="3351662430"/>
                    </a:ext>
                  </a:extLst>
                </a:gridCol>
                <a:gridCol w="1690254">
                  <a:extLst>
                    <a:ext uri="{9D8B030D-6E8A-4147-A177-3AD203B41FA5}">
                      <a16:colId xmlns:a16="http://schemas.microsoft.com/office/drawing/2014/main" val="2114031437"/>
                    </a:ext>
                  </a:extLst>
                </a:gridCol>
                <a:gridCol w="1690254">
                  <a:extLst>
                    <a:ext uri="{9D8B030D-6E8A-4147-A177-3AD203B41FA5}">
                      <a16:colId xmlns:a16="http://schemas.microsoft.com/office/drawing/2014/main" val="582604994"/>
                    </a:ext>
                  </a:extLst>
                </a:gridCol>
                <a:gridCol w="1644074">
                  <a:extLst>
                    <a:ext uri="{9D8B030D-6E8A-4147-A177-3AD203B41FA5}">
                      <a16:colId xmlns:a16="http://schemas.microsoft.com/office/drawing/2014/main" val="1818152589"/>
                    </a:ext>
                  </a:extLst>
                </a:gridCol>
                <a:gridCol w="1736436">
                  <a:extLst>
                    <a:ext uri="{9D8B030D-6E8A-4147-A177-3AD203B41FA5}">
                      <a16:colId xmlns:a16="http://schemas.microsoft.com/office/drawing/2014/main" val="4080047257"/>
                    </a:ext>
                  </a:extLst>
                </a:gridCol>
              </a:tblGrid>
              <a:tr h="370840">
                <a:tc>
                  <a:txBody>
                    <a:bodyPr/>
                    <a:lstStyle/>
                    <a:p>
                      <a:r>
                        <a:rPr lang="en-US" dirty="0"/>
                        <a:t>Model Name</a:t>
                      </a:r>
                    </a:p>
                  </a:txBody>
                  <a:tcPr/>
                </a:tc>
                <a:tc>
                  <a:txBody>
                    <a:bodyPr/>
                    <a:lstStyle/>
                    <a:p>
                      <a:r>
                        <a:rPr lang="en-US" dirty="0"/>
                        <a:t>Entities Simulated</a:t>
                      </a:r>
                    </a:p>
                  </a:txBody>
                  <a:tcPr/>
                </a:tc>
                <a:tc>
                  <a:txBody>
                    <a:bodyPr/>
                    <a:lstStyle/>
                    <a:p>
                      <a:r>
                        <a:rPr lang="en-US" dirty="0"/>
                        <a:t>Model Elements</a:t>
                      </a:r>
                    </a:p>
                  </a:txBody>
                  <a:tcPr/>
                </a:tc>
                <a:tc>
                  <a:txBody>
                    <a:bodyPr/>
                    <a:lstStyle/>
                    <a:p>
                      <a:r>
                        <a:rPr lang="en-US" dirty="0"/>
                        <a:t>Container levels</a:t>
                      </a:r>
                    </a:p>
                  </a:txBody>
                  <a:tcPr/>
                </a:tc>
                <a:tc>
                  <a:txBody>
                    <a:bodyPr/>
                    <a:lstStyle/>
                    <a:p>
                      <a:r>
                        <a:rPr lang="en-US" dirty="0"/>
                        <a:t>Outputs</a:t>
                      </a:r>
                    </a:p>
                  </a:txBody>
                  <a:tcPr/>
                </a:tc>
                <a:extLst>
                  <a:ext uri="{0D108BD9-81ED-4DB2-BD59-A6C34878D82A}">
                    <a16:rowId xmlns:a16="http://schemas.microsoft.com/office/drawing/2014/main" val="4182098503"/>
                  </a:ext>
                </a:extLst>
              </a:tr>
              <a:tr h="370840">
                <a:tc>
                  <a:txBody>
                    <a:bodyPr/>
                    <a:lstStyle/>
                    <a:p>
                      <a:r>
                        <a:rPr lang="en-US" dirty="0"/>
                        <a:t>SEIS</a:t>
                      </a:r>
                    </a:p>
                  </a:txBody>
                  <a:tcPr/>
                </a:tc>
                <a:tc>
                  <a:txBody>
                    <a:bodyPr/>
                    <a:lstStyle/>
                    <a:p>
                      <a:pPr algn="r"/>
                      <a:r>
                        <a:rPr lang="en-US" dirty="0"/>
                        <a:t>31</a:t>
                      </a:r>
                    </a:p>
                  </a:txBody>
                  <a:tcPr/>
                </a:tc>
                <a:tc>
                  <a:txBody>
                    <a:bodyPr/>
                    <a:lstStyle/>
                    <a:p>
                      <a:pPr algn="r"/>
                      <a:r>
                        <a:rPr lang="en-US" dirty="0"/>
                        <a:t>217</a:t>
                      </a:r>
                    </a:p>
                  </a:txBody>
                  <a:tcPr/>
                </a:tc>
                <a:tc>
                  <a:txBody>
                    <a:bodyPr/>
                    <a:lstStyle/>
                    <a:p>
                      <a:pPr algn="r"/>
                      <a:r>
                        <a:rPr lang="en-US" dirty="0"/>
                        <a:t>2</a:t>
                      </a:r>
                    </a:p>
                  </a:txBody>
                  <a:tcPr/>
                </a:tc>
                <a:tc>
                  <a:txBody>
                    <a:bodyPr/>
                    <a:lstStyle/>
                    <a:p>
                      <a:pPr algn="r"/>
                      <a:r>
                        <a:rPr lang="en-US" dirty="0"/>
                        <a:t>2,087</a:t>
                      </a:r>
                    </a:p>
                  </a:txBody>
                  <a:tcPr/>
                </a:tc>
                <a:extLst>
                  <a:ext uri="{0D108BD9-81ED-4DB2-BD59-A6C34878D82A}">
                    <a16:rowId xmlns:a16="http://schemas.microsoft.com/office/drawing/2014/main" val="1568344878"/>
                  </a:ext>
                </a:extLst>
              </a:tr>
              <a:tr h="370840">
                <a:tc>
                  <a:txBody>
                    <a:bodyPr/>
                    <a:lstStyle/>
                    <a:p>
                      <a:r>
                        <a:rPr lang="en-US" dirty="0"/>
                        <a:t>CAP:SAM</a:t>
                      </a:r>
                    </a:p>
                  </a:txBody>
                  <a:tcPr/>
                </a:tc>
                <a:tc>
                  <a:txBody>
                    <a:bodyPr/>
                    <a:lstStyle/>
                    <a:p>
                      <a:pPr algn="r"/>
                      <a:r>
                        <a:rPr lang="en-US" dirty="0"/>
                        <a:t>140</a:t>
                      </a:r>
                    </a:p>
                  </a:txBody>
                  <a:tcPr/>
                </a:tc>
                <a:tc>
                  <a:txBody>
                    <a:bodyPr/>
                    <a:lstStyle/>
                    <a:p>
                      <a:pPr algn="r"/>
                      <a:r>
                        <a:rPr lang="en-US" dirty="0"/>
                        <a:t>2,055</a:t>
                      </a:r>
                    </a:p>
                  </a:txBody>
                  <a:tcPr/>
                </a:tc>
                <a:tc>
                  <a:txBody>
                    <a:bodyPr/>
                    <a:lstStyle/>
                    <a:p>
                      <a:pPr algn="r"/>
                      <a:r>
                        <a:rPr lang="en-US" dirty="0"/>
                        <a:t>5</a:t>
                      </a:r>
                    </a:p>
                  </a:txBody>
                  <a:tcPr/>
                </a:tc>
                <a:tc>
                  <a:txBody>
                    <a:bodyPr/>
                    <a:lstStyle/>
                    <a:p>
                      <a:pPr algn="r"/>
                      <a:r>
                        <a:rPr lang="en-US" dirty="0"/>
                        <a:t>440,090</a:t>
                      </a:r>
                    </a:p>
                  </a:txBody>
                  <a:tcPr/>
                </a:tc>
                <a:extLst>
                  <a:ext uri="{0D108BD9-81ED-4DB2-BD59-A6C34878D82A}">
                    <a16:rowId xmlns:a16="http://schemas.microsoft.com/office/drawing/2014/main" val="3312484830"/>
                  </a:ext>
                </a:extLst>
              </a:tr>
              <a:tr h="370840">
                <a:tc>
                  <a:txBody>
                    <a:bodyPr/>
                    <a:lstStyle/>
                    <a:p>
                      <a:r>
                        <a:rPr lang="en-US" dirty="0" err="1"/>
                        <a:t>MeLO</a:t>
                      </a:r>
                      <a:endParaRPr lang="en-US" dirty="0"/>
                    </a:p>
                  </a:txBody>
                  <a:tcPr/>
                </a:tc>
                <a:tc>
                  <a:txBody>
                    <a:bodyPr/>
                    <a:lstStyle/>
                    <a:p>
                      <a:pPr algn="r"/>
                      <a:r>
                        <a:rPr lang="en-US" dirty="0"/>
                        <a:t>1,331</a:t>
                      </a:r>
                    </a:p>
                  </a:txBody>
                  <a:tcPr/>
                </a:tc>
                <a:tc>
                  <a:txBody>
                    <a:bodyPr/>
                    <a:lstStyle/>
                    <a:p>
                      <a:pPr algn="r"/>
                      <a:r>
                        <a:rPr lang="en-US" dirty="0"/>
                        <a:t>173</a:t>
                      </a:r>
                    </a:p>
                  </a:txBody>
                  <a:tcPr/>
                </a:tc>
                <a:tc>
                  <a:txBody>
                    <a:bodyPr/>
                    <a:lstStyle/>
                    <a:p>
                      <a:pPr algn="r"/>
                      <a:r>
                        <a:rPr lang="en-US" dirty="0"/>
                        <a:t>2</a:t>
                      </a:r>
                    </a:p>
                  </a:txBody>
                  <a:tcPr/>
                </a:tc>
                <a:tc>
                  <a:txBody>
                    <a:bodyPr/>
                    <a:lstStyle/>
                    <a:p>
                      <a:pPr algn="r"/>
                      <a:r>
                        <a:rPr lang="en-US" dirty="0"/>
                        <a:t>618,938</a:t>
                      </a:r>
                    </a:p>
                  </a:txBody>
                  <a:tcPr/>
                </a:tc>
                <a:extLst>
                  <a:ext uri="{0D108BD9-81ED-4DB2-BD59-A6C34878D82A}">
                    <a16:rowId xmlns:a16="http://schemas.microsoft.com/office/drawing/2014/main" val="2580982570"/>
                  </a:ext>
                </a:extLst>
              </a:tr>
            </a:tbl>
          </a:graphicData>
        </a:graphic>
      </p:graphicFrame>
    </p:spTree>
    <p:extLst>
      <p:ext uri="{BB962C8B-B14F-4D97-AF65-F5344CB8AC3E}">
        <p14:creationId xmlns:p14="http://schemas.microsoft.com/office/powerpoint/2010/main" val="2098236031"/>
      </p:ext>
    </p:extLst>
  </p:cSld>
  <p:clrMapOvr>
    <a:masterClrMapping/>
  </p:clrMapOvr>
  <p:transition spd="slow">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2EE7855-D3A0-5588-26C7-D388C9654892}"/>
              </a:ext>
            </a:extLst>
          </p:cNvPr>
          <p:cNvSpPr>
            <a:spLocks noGrp="1"/>
          </p:cNvSpPr>
          <p:nvPr>
            <p:ph type="ftr" sz="quarter" idx="11"/>
          </p:nvPr>
        </p:nvSpPr>
        <p:spPr>
          <a:xfrm>
            <a:off x="932128" y="6193986"/>
            <a:ext cx="6438490"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E155BA6A-CA07-34CF-180E-FDB3B7E13AE6}"/>
              </a:ext>
            </a:extLst>
          </p:cNvPr>
          <p:cNvSpPr>
            <a:spLocks noGrp="1"/>
          </p:cNvSpPr>
          <p:nvPr>
            <p:ph type="sldNum" sz="quarter" idx="12"/>
          </p:nvPr>
        </p:nvSpPr>
        <p:spPr/>
        <p:txBody>
          <a:bodyPr/>
          <a:lstStyle/>
          <a:p>
            <a:fld id="{FC86A65E-82A9-2E44-B623-2C55316353C7}" type="slidenum">
              <a:rPr lang="en-US" smtClean="0"/>
              <a:t>22</a:t>
            </a:fld>
            <a:endParaRPr lang="en-US" dirty="0"/>
          </a:p>
        </p:txBody>
      </p:sp>
      <p:sp>
        <p:nvSpPr>
          <p:cNvPr id="4" name="Content Placeholder 3">
            <a:extLst>
              <a:ext uri="{FF2B5EF4-FFF2-40B4-BE49-F238E27FC236}">
                <a16:creationId xmlns:a16="http://schemas.microsoft.com/office/drawing/2014/main" id="{6A379791-EC87-4FD7-C6BE-DD539C7C4C3C}"/>
              </a:ext>
            </a:extLst>
          </p:cNvPr>
          <p:cNvSpPr>
            <a:spLocks noGrp="1"/>
          </p:cNvSpPr>
          <p:nvPr>
            <p:ph sz="quarter" idx="13"/>
          </p:nvPr>
        </p:nvSpPr>
        <p:spPr>
          <a:xfrm>
            <a:off x="516937" y="1616280"/>
            <a:ext cx="11032936" cy="1902775"/>
          </a:xfrm>
        </p:spPr>
        <p:txBody>
          <a:bodyPr>
            <a:normAutofit/>
          </a:bodyPr>
          <a:lstStyle/>
          <a:p>
            <a:r>
              <a:rPr lang="en-US" sz="2800" dirty="0"/>
              <a:t>CAP’s policy models are organized around processes and computational steps</a:t>
            </a:r>
          </a:p>
          <a:p>
            <a:pPr lvl="1"/>
            <a:r>
              <a:rPr lang="en-US" sz="2400" dirty="0"/>
              <a:t>GS’s visual environment is used to illuminate the </a:t>
            </a:r>
            <a:r>
              <a:rPr lang="en-US" sz="2400" i="1" dirty="0"/>
              <a:t>mechanics</a:t>
            </a:r>
            <a:r>
              <a:rPr lang="en-US" sz="2400" dirty="0"/>
              <a:t> of the model</a:t>
            </a:r>
          </a:p>
        </p:txBody>
      </p:sp>
      <p:sp>
        <p:nvSpPr>
          <p:cNvPr id="5" name="Title 4">
            <a:extLst>
              <a:ext uri="{FF2B5EF4-FFF2-40B4-BE49-F238E27FC236}">
                <a16:creationId xmlns:a16="http://schemas.microsoft.com/office/drawing/2014/main" id="{7EF0EE4E-9C40-C6B6-F565-38D358EBAED5}"/>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CAP’s GS Modeling Approach </a:t>
            </a:r>
          </a:p>
        </p:txBody>
      </p:sp>
      <p:sp>
        <p:nvSpPr>
          <p:cNvPr id="6" name="Content Placeholder 3">
            <a:extLst>
              <a:ext uri="{FF2B5EF4-FFF2-40B4-BE49-F238E27FC236}">
                <a16:creationId xmlns:a16="http://schemas.microsoft.com/office/drawing/2014/main" id="{BC5EBFF6-9D7C-ADB0-8E95-76F1D6CF9C47}"/>
              </a:ext>
            </a:extLst>
          </p:cNvPr>
          <p:cNvSpPr txBox="1">
            <a:spLocks/>
          </p:cNvSpPr>
          <p:nvPr/>
        </p:nvSpPr>
        <p:spPr>
          <a:xfrm>
            <a:off x="6326610" y="2992582"/>
            <a:ext cx="5006408" cy="3112654"/>
          </a:xfrm>
          <a:prstGeom prst="rect">
            <a:avLst/>
          </a:prstGeom>
        </p:spPr>
        <p:txBody>
          <a:bodyPr vert="horz" lIns="0" tIns="0" rIns="0" bIns="0" rtlCol="0">
            <a:normAutofit/>
          </a:bodyPr>
          <a:lst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lvl="2"/>
            <a:endParaRPr lang="en-US" sz="1000" dirty="0"/>
          </a:p>
          <a:p>
            <a:pPr lvl="1"/>
            <a:r>
              <a:rPr lang="en-US" sz="2000" u="sng" dirty="0">
                <a:solidFill>
                  <a:schemeClr val="tx1"/>
                </a:solidFill>
              </a:rPr>
              <a:t>Limit equation complexity</a:t>
            </a:r>
          </a:p>
          <a:p>
            <a:pPr lvl="2"/>
            <a:r>
              <a:rPr lang="en-US" sz="1800" dirty="0"/>
              <a:t>Break into smaller steps</a:t>
            </a:r>
          </a:p>
          <a:p>
            <a:pPr lvl="3"/>
            <a:endParaRPr lang="en-US" sz="800" dirty="0"/>
          </a:p>
          <a:p>
            <a:pPr lvl="1"/>
            <a:r>
              <a:rPr lang="en-US" sz="2000" u="sng" dirty="0">
                <a:solidFill>
                  <a:schemeClr val="tx1"/>
                </a:solidFill>
              </a:rPr>
              <a:t>Show all ins &amp; outs</a:t>
            </a:r>
          </a:p>
          <a:p>
            <a:pPr lvl="2"/>
            <a:r>
              <a:rPr lang="en-US" sz="1800" dirty="0"/>
              <a:t>Expression Elements are repurposed with custom icons</a:t>
            </a:r>
          </a:p>
        </p:txBody>
      </p:sp>
      <p:sp>
        <p:nvSpPr>
          <p:cNvPr id="7" name="Content Placeholder 3">
            <a:extLst>
              <a:ext uri="{FF2B5EF4-FFF2-40B4-BE49-F238E27FC236}">
                <a16:creationId xmlns:a16="http://schemas.microsoft.com/office/drawing/2014/main" id="{6C628130-CAF7-9475-A9C5-5ECF26ACD0B4}"/>
              </a:ext>
            </a:extLst>
          </p:cNvPr>
          <p:cNvSpPr txBox="1">
            <a:spLocks/>
          </p:cNvSpPr>
          <p:nvPr/>
        </p:nvSpPr>
        <p:spPr>
          <a:xfrm>
            <a:off x="932128" y="2992582"/>
            <a:ext cx="5006408" cy="3112654"/>
          </a:xfrm>
          <a:prstGeom prst="rect">
            <a:avLst/>
          </a:prstGeom>
        </p:spPr>
        <p:txBody>
          <a:bodyPr vert="horz" lIns="0" tIns="0" rIns="0" bIns="0" rtlCol="0">
            <a:normAutofit/>
          </a:bodyPr>
          <a:lst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lvl="2"/>
            <a:endParaRPr lang="en-US" sz="1000" dirty="0"/>
          </a:p>
          <a:p>
            <a:pPr lvl="1"/>
            <a:r>
              <a:rPr lang="en-US" sz="2000" u="sng" dirty="0">
                <a:solidFill>
                  <a:schemeClr val="tx1"/>
                </a:solidFill>
              </a:rPr>
              <a:t>Containerize</a:t>
            </a:r>
          </a:p>
          <a:p>
            <a:pPr lvl="2"/>
            <a:r>
              <a:rPr lang="en-US" sz="1800" dirty="0"/>
              <a:t>At higher levels: processes/systems</a:t>
            </a:r>
          </a:p>
          <a:p>
            <a:pPr lvl="2"/>
            <a:r>
              <a:rPr lang="en-US" sz="1800" dirty="0"/>
              <a:t>At deeper levels: emphasize the math</a:t>
            </a:r>
          </a:p>
          <a:p>
            <a:pPr lvl="3"/>
            <a:endParaRPr lang="en-US" sz="800" dirty="0"/>
          </a:p>
          <a:p>
            <a:pPr lvl="1"/>
            <a:r>
              <a:rPr lang="en-US" sz="2000" u="sng" dirty="0">
                <a:solidFill>
                  <a:schemeClr val="tx1"/>
                </a:solidFill>
              </a:rPr>
              <a:t>Use consistent style and naming conventions</a:t>
            </a:r>
          </a:p>
          <a:p>
            <a:pPr lvl="2"/>
            <a:r>
              <a:rPr lang="en-US" sz="1800" dirty="0"/>
              <a:t>e.g., prefixes, CamelCase, verbose names, etc.</a:t>
            </a:r>
          </a:p>
        </p:txBody>
      </p:sp>
      <p:pic>
        <p:nvPicPr>
          <p:cNvPr id="8" name="Picture 7">
            <a:extLst>
              <a:ext uri="{FF2B5EF4-FFF2-40B4-BE49-F238E27FC236}">
                <a16:creationId xmlns:a16="http://schemas.microsoft.com/office/drawing/2014/main" id="{99FB127E-3800-5AFB-2EC9-0CF3BC188372}"/>
              </a:ext>
            </a:extLst>
          </p:cNvPr>
          <p:cNvPicPr>
            <a:picLocks noChangeAspect="1"/>
          </p:cNvPicPr>
          <p:nvPr/>
        </p:nvPicPr>
        <p:blipFill rotWithShape="1">
          <a:blip r:embed="rId3">
            <a:clrChange>
              <a:clrFrom>
                <a:srgbClr val="FFFFFF"/>
              </a:clrFrom>
              <a:clrTo>
                <a:srgbClr val="FFFFFF">
                  <a:alpha val="0"/>
                </a:srgbClr>
              </a:clrTo>
            </a:clrChange>
          </a:blip>
          <a:srcRect l="31048" t="29329" r="39326" b="44569"/>
          <a:stretch/>
        </p:blipFill>
        <p:spPr>
          <a:xfrm>
            <a:off x="7370618" y="4761946"/>
            <a:ext cx="2890982" cy="1432040"/>
          </a:xfrm>
          <a:prstGeom prst="rect">
            <a:avLst/>
          </a:prstGeom>
        </p:spPr>
      </p:pic>
    </p:spTree>
    <p:extLst>
      <p:ext uri="{BB962C8B-B14F-4D97-AF65-F5344CB8AC3E}">
        <p14:creationId xmlns:p14="http://schemas.microsoft.com/office/powerpoint/2010/main" val="5343401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2EE7855-D3A0-5588-26C7-D388C9654892}"/>
              </a:ext>
            </a:extLst>
          </p:cNvPr>
          <p:cNvSpPr>
            <a:spLocks noGrp="1"/>
          </p:cNvSpPr>
          <p:nvPr>
            <p:ph type="ftr" sz="quarter" idx="11"/>
          </p:nvPr>
        </p:nvSpPr>
        <p:spPr>
          <a:xfrm>
            <a:off x="932128" y="6193986"/>
            <a:ext cx="6438490"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E155BA6A-CA07-34CF-180E-FDB3B7E13AE6}"/>
              </a:ext>
            </a:extLst>
          </p:cNvPr>
          <p:cNvSpPr>
            <a:spLocks noGrp="1"/>
          </p:cNvSpPr>
          <p:nvPr>
            <p:ph type="sldNum" sz="quarter" idx="12"/>
          </p:nvPr>
        </p:nvSpPr>
        <p:spPr/>
        <p:txBody>
          <a:bodyPr/>
          <a:lstStyle/>
          <a:p>
            <a:fld id="{FC86A65E-82A9-2E44-B623-2C55316353C7}" type="slidenum">
              <a:rPr lang="en-US" smtClean="0"/>
              <a:t>23</a:t>
            </a:fld>
            <a:endParaRPr lang="en-US" dirty="0"/>
          </a:p>
        </p:txBody>
      </p:sp>
      <p:sp>
        <p:nvSpPr>
          <p:cNvPr id="5" name="Title 4">
            <a:extLst>
              <a:ext uri="{FF2B5EF4-FFF2-40B4-BE49-F238E27FC236}">
                <a16:creationId xmlns:a16="http://schemas.microsoft.com/office/drawing/2014/main" id="{7EF0EE4E-9C40-C6B6-F565-38D358EBAED5}"/>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A parting thought…</a:t>
            </a:r>
          </a:p>
        </p:txBody>
      </p:sp>
      <p:sp>
        <p:nvSpPr>
          <p:cNvPr id="7" name="Content Placeholder 5">
            <a:extLst>
              <a:ext uri="{FF2B5EF4-FFF2-40B4-BE49-F238E27FC236}">
                <a16:creationId xmlns:a16="http://schemas.microsoft.com/office/drawing/2014/main" id="{7BA38140-638D-D66A-91D7-0CC84AB1F5E4}"/>
              </a:ext>
            </a:extLst>
          </p:cNvPr>
          <p:cNvSpPr txBox="1">
            <a:spLocks/>
          </p:cNvSpPr>
          <p:nvPr/>
        </p:nvSpPr>
        <p:spPr>
          <a:xfrm>
            <a:off x="1283854" y="2115126"/>
            <a:ext cx="9356435" cy="2774871"/>
          </a:xfrm>
          <a:prstGeom prst="rect">
            <a:avLst/>
          </a:prstGeom>
        </p:spPr>
        <p:txBody>
          <a:bodyPr vert="horz" lIns="0" tIns="0" rIns="0" bIns="0" rtlCol="0">
            <a:normAutofit lnSpcReduction="10000"/>
          </a:bodyPr>
          <a:lst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indent="0">
              <a:buFont typeface="Arial" panose="020B0604020202020204" pitchFamily="34" charset="0"/>
              <a:buNone/>
            </a:pPr>
            <a:r>
              <a:rPr lang="en-US" i="1" dirty="0"/>
              <a:t>Arizona’s water managers are faced with growing challenges and difficult choices.  Ultimately, these are not going to be resolved with more data or better models, but planning &amp; analysis can help.</a:t>
            </a:r>
          </a:p>
          <a:p>
            <a:pPr marL="0" indent="0">
              <a:buFont typeface="Arial" panose="020B0604020202020204" pitchFamily="34" charset="0"/>
              <a:buNone/>
            </a:pPr>
            <a:endParaRPr lang="en-US" i="1" dirty="0"/>
          </a:p>
          <a:p>
            <a:pPr marL="0" indent="0">
              <a:buFont typeface="Arial" panose="020B0604020202020204" pitchFamily="34" charset="0"/>
              <a:buNone/>
            </a:pPr>
            <a:r>
              <a:rPr lang="en-US" i="1" dirty="0"/>
              <a:t>So stay tuned…</a:t>
            </a:r>
          </a:p>
          <a:p>
            <a:pPr lvl="2"/>
            <a:endParaRPr lang="en-US" i="1" dirty="0"/>
          </a:p>
        </p:txBody>
      </p:sp>
    </p:spTree>
    <p:extLst>
      <p:ext uri="{BB962C8B-B14F-4D97-AF65-F5344CB8AC3E}">
        <p14:creationId xmlns:p14="http://schemas.microsoft.com/office/powerpoint/2010/main" val="3977227973"/>
      </p:ext>
    </p:ext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A89CFA-53D8-B7CD-5D27-F4314EF0F169}"/>
              </a:ext>
            </a:extLst>
          </p:cNvPr>
          <p:cNvPicPr>
            <a:picLocks noChangeAspect="1"/>
          </p:cNvPicPr>
          <p:nvPr/>
        </p:nvPicPr>
        <p:blipFill rotWithShape="1">
          <a:blip r:embed="rId3">
            <a:extLst>
              <a:ext uri="{28A0092B-C50C-407E-A947-70E740481C1C}">
                <a14:useLocalDpi xmlns:a14="http://schemas.microsoft.com/office/drawing/2010/main" val="0"/>
              </a:ext>
            </a:extLst>
          </a:blip>
          <a:srcRect t="8334" b="15625"/>
          <a:stretch/>
        </p:blipFill>
        <p:spPr>
          <a:xfrm>
            <a:off x="0" y="-317500"/>
            <a:ext cx="12192000" cy="7416800"/>
          </a:xfrm>
          <a:prstGeom prst="rect">
            <a:avLst/>
          </a:prstGeom>
        </p:spPr>
      </p:pic>
      <p:sp>
        <p:nvSpPr>
          <p:cNvPr id="2" name="Footer Placeholder 1">
            <a:extLst>
              <a:ext uri="{FF2B5EF4-FFF2-40B4-BE49-F238E27FC236}">
                <a16:creationId xmlns:a16="http://schemas.microsoft.com/office/drawing/2014/main" id="{B2EE7855-D3A0-5588-26C7-D388C9654892}"/>
              </a:ext>
            </a:extLst>
          </p:cNvPr>
          <p:cNvSpPr>
            <a:spLocks noGrp="1"/>
          </p:cNvSpPr>
          <p:nvPr>
            <p:ph type="ftr" sz="quarter" idx="11"/>
          </p:nvPr>
        </p:nvSpPr>
        <p:spPr>
          <a:xfrm>
            <a:off x="932128" y="6193986"/>
            <a:ext cx="6438490" cy="365125"/>
          </a:xfrm>
        </p:spPr>
        <p:txBody>
          <a:bodyPr/>
          <a:lstStyle/>
          <a:p>
            <a:r>
              <a:rPr lang="en-US" dirty="0">
                <a:solidFill>
                  <a:schemeClr val="bg1">
                    <a:lumMod val="95000"/>
                  </a:schemeClr>
                </a:solidFill>
              </a:rPr>
              <a:t>Supporting Arizona Water Management  |  GoldSim User Conference  |  09.11.24</a:t>
            </a:r>
            <a:endParaRPr lang="en-GB" dirty="0">
              <a:solidFill>
                <a:schemeClr val="bg1">
                  <a:lumMod val="95000"/>
                </a:schemeClr>
              </a:solidFill>
            </a:endParaRPr>
          </a:p>
        </p:txBody>
      </p:sp>
      <p:sp>
        <p:nvSpPr>
          <p:cNvPr id="3" name="Slide Number Placeholder 2">
            <a:extLst>
              <a:ext uri="{FF2B5EF4-FFF2-40B4-BE49-F238E27FC236}">
                <a16:creationId xmlns:a16="http://schemas.microsoft.com/office/drawing/2014/main" id="{E155BA6A-CA07-34CF-180E-FDB3B7E13AE6}"/>
              </a:ext>
            </a:extLst>
          </p:cNvPr>
          <p:cNvSpPr>
            <a:spLocks noGrp="1"/>
          </p:cNvSpPr>
          <p:nvPr>
            <p:ph type="sldNum" sz="quarter" idx="12"/>
          </p:nvPr>
        </p:nvSpPr>
        <p:spPr/>
        <p:txBody>
          <a:bodyPr/>
          <a:lstStyle/>
          <a:p>
            <a:fld id="{FC86A65E-82A9-2E44-B623-2C55316353C7}" type="slidenum">
              <a:rPr lang="en-US" smtClean="0">
                <a:solidFill>
                  <a:schemeClr val="bg1">
                    <a:lumMod val="95000"/>
                  </a:schemeClr>
                </a:solidFill>
              </a:rPr>
              <a:t>24</a:t>
            </a:fld>
            <a:endParaRPr lang="en-US" dirty="0">
              <a:solidFill>
                <a:schemeClr val="bg1">
                  <a:lumMod val="95000"/>
                </a:schemeClr>
              </a:solidFill>
            </a:endParaRPr>
          </a:p>
        </p:txBody>
      </p:sp>
      <p:sp>
        <p:nvSpPr>
          <p:cNvPr id="5" name="Title 4">
            <a:extLst>
              <a:ext uri="{FF2B5EF4-FFF2-40B4-BE49-F238E27FC236}">
                <a16:creationId xmlns:a16="http://schemas.microsoft.com/office/drawing/2014/main" id="{7EF0EE4E-9C40-C6B6-F565-38D358EBAED5}"/>
              </a:ext>
            </a:extLst>
          </p:cNvPr>
          <p:cNvSpPr>
            <a:spLocks noGrp="1"/>
          </p:cNvSpPr>
          <p:nvPr>
            <p:ph type="title"/>
          </p:nvPr>
        </p:nvSpPr>
        <p:spPr/>
        <p:txBody>
          <a:bodyPr anchor="ctr"/>
          <a:lstStyle/>
          <a:p>
            <a:r>
              <a:rPr lang="en-US" dirty="0">
                <a:solidFill>
                  <a:schemeClr val="bg1">
                    <a:lumMod val="95000"/>
                  </a:schemeClr>
                </a:solidFill>
                <a:effectLst>
                  <a:outerShdw blurRad="38100" dist="38100" dir="2700000" algn="tl">
                    <a:srgbClr val="000000">
                      <a:alpha val="43137"/>
                    </a:srgbClr>
                  </a:outerShdw>
                </a:effectLst>
              </a:rPr>
              <a:t>A parting thought…</a:t>
            </a:r>
          </a:p>
        </p:txBody>
      </p:sp>
      <p:sp>
        <p:nvSpPr>
          <p:cNvPr id="7" name="Content Placeholder 5">
            <a:extLst>
              <a:ext uri="{FF2B5EF4-FFF2-40B4-BE49-F238E27FC236}">
                <a16:creationId xmlns:a16="http://schemas.microsoft.com/office/drawing/2014/main" id="{7BA38140-638D-D66A-91D7-0CC84AB1F5E4}"/>
              </a:ext>
            </a:extLst>
          </p:cNvPr>
          <p:cNvSpPr txBox="1">
            <a:spLocks/>
          </p:cNvSpPr>
          <p:nvPr/>
        </p:nvSpPr>
        <p:spPr>
          <a:xfrm>
            <a:off x="1283854" y="2115126"/>
            <a:ext cx="9356435" cy="2774871"/>
          </a:xfrm>
          <a:prstGeom prst="rect">
            <a:avLst/>
          </a:prstGeom>
        </p:spPr>
        <p:txBody>
          <a:bodyPr vert="horz" lIns="0" tIns="0" rIns="0" bIns="0" rtlCol="0">
            <a:normAutofit lnSpcReduction="10000"/>
          </a:bodyPr>
          <a:lst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indent="0">
              <a:buFont typeface="Arial" panose="020B0604020202020204" pitchFamily="34" charset="0"/>
              <a:buNone/>
            </a:pPr>
            <a:r>
              <a:rPr lang="en-US" i="1" dirty="0">
                <a:solidFill>
                  <a:schemeClr val="bg1">
                    <a:lumMod val="95000"/>
                  </a:schemeClr>
                </a:solidFill>
                <a:effectLst>
                  <a:outerShdw blurRad="38100" dist="38100" dir="2700000" algn="tl">
                    <a:srgbClr val="000000">
                      <a:alpha val="43137"/>
                    </a:srgbClr>
                  </a:outerShdw>
                </a:effectLst>
              </a:rPr>
              <a:t>Arizona’s water managers are faced with growing challenges and difficult choices.  Ultimately, these are not going to be resolved with more data or better models, but planning &amp; analysis can help.</a:t>
            </a:r>
          </a:p>
          <a:p>
            <a:pPr marL="0" indent="0">
              <a:buFont typeface="Arial" panose="020B0604020202020204" pitchFamily="34" charset="0"/>
              <a:buNone/>
            </a:pPr>
            <a:endParaRPr lang="en-US" i="1" dirty="0">
              <a:solidFill>
                <a:schemeClr val="bg1">
                  <a:lumMod val="95000"/>
                </a:schemeClr>
              </a:solidFill>
              <a:effectLst>
                <a:outerShdw blurRad="38100" dist="38100" dir="2700000" algn="tl">
                  <a:srgbClr val="000000">
                    <a:alpha val="43137"/>
                  </a:srgbClr>
                </a:outerShdw>
              </a:effectLst>
            </a:endParaRPr>
          </a:p>
          <a:p>
            <a:pPr marL="0" indent="0">
              <a:buFont typeface="Arial" panose="020B0604020202020204" pitchFamily="34" charset="0"/>
              <a:buNone/>
            </a:pPr>
            <a:r>
              <a:rPr lang="en-US" i="1" dirty="0">
                <a:solidFill>
                  <a:schemeClr val="bg1">
                    <a:lumMod val="95000"/>
                  </a:schemeClr>
                </a:solidFill>
                <a:effectLst>
                  <a:outerShdw blurRad="38100" dist="38100" dir="2700000" algn="tl">
                    <a:srgbClr val="000000">
                      <a:alpha val="43137"/>
                    </a:srgbClr>
                  </a:outerShdw>
                </a:effectLst>
              </a:rPr>
              <a:t>So stay tuned…</a:t>
            </a:r>
          </a:p>
          <a:p>
            <a:pPr lvl="2"/>
            <a:endParaRPr lang="en-US" i="1" dirty="0">
              <a:solidFill>
                <a:schemeClr val="bg1">
                  <a:lumMod val="95000"/>
                </a:schemeClr>
              </a:solidFill>
              <a:effectLst>
                <a:outerShdw blurRad="38100" dist="38100" dir="2700000" algn="tl">
                  <a:srgbClr val="000000">
                    <a:alpha val="43137"/>
                  </a:srgbClr>
                </a:outerShdw>
              </a:effectLst>
            </a:endParaRPr>
          </a:p>
        </p:txBody>
      </p:sp>
      <p:pic>
        <p:nvPicPr>
          <p:cNvPr id="6" name="Picture 2">
            <a:extLst>
              <a:ext uri="{FF2B5EF4-FFF2-40B4-BE49-F238E27FC236}">
                <a16:creationId xmlns:a16="http://schemas.microsoft.com/office/drawing/2014/main" id="{7274D626-C1E3-25E6-15C5-C0462D5CF9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24084" y="6130978"/>
            <a:ext cx="1401401" cy="484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0451918"/>
      </p:ext>
    </p:extLst>
  </p:cSld>
  <p:clrMapOvr>
    <a:masterClrMapping/>
  </p:clrMapOvr>
  <mc:AlternateContent xmlns:mc="http://schemas.openxmlformats.org/markup-compatibility/2006" xmlns:p14="http://schemas.microsoft.com/office/powerpoint/2010/main">
    <mc:Choice Requires="p14">
      <p:transition spd="slow" p14:dur="5000">
        <p:fad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E2D247F-747F-BA13-8C08-481EAB03408B}"/>
              </a:ext>
            </a:extLst>
          </p:cNvPr>
          <p:cNvSpPr>
            <a:spLocks noGrp="1"/>
          </p:cNvSpPr>
          <p:nvPr>
            <p:ph type="ftr" sz="quarter" idx="11"/>
          </p:nvPr>
        </p:nvSpPr>
        <p:spPr>
          <a:xfrm>
            <a:off x="932127" y="6193986"/>
            <a:ext cx="6817181"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8429912B-BCE6-D399-9F09-4EDBB02A2F12}"/>
              </a:ext>
            </a:extLst>
          </p:cNvPr>
          <p:cNvSpPr>
            <a:spLocks noGrp="1"/>
          </p:cNvSpPr>
          <p:nvPr>
            <p:ph type="sldNum" sz="quarter" idx="12"/>
          </p:nvPr>
        </p:nvSpPr>
        <p:spPr/>
        <p:txBody>
          <a:bodyPr/>
          <a:lstStyle/>
          <a:p>
            <a:fld id="{FC86A65E-82A9-2E44-B623-2C55316353C7}" type="slidenum">
              <a:rPr lang="en-US" smtClean="0"/>
              <a:t>3</a:t>
            </a:fld>
            <a:endParaRPr lang="en-US" dirty="0"/>
          </a:p>
        </p:txBody>
      </p:sp>
      <p:sp>
        <p:nvSpPr>
          <p:cNvPr id="5" name="Title 4">
            <a:extLst>
              <a:ext uri="{FF2B5EF4-FFF2-40B4-BE49-F238E27FC236}">
                <a16:creationId xmlns:a16="http://schemas.microsoft.com/office/drawing/2014/main" id="{5F3CE4D8-AA61-D09D-915F-5FFF9E820FDF}"/>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Physical Setting</a:t>
            </a:r>
          </a:p>
        </p:txBody>
      </p:sp>
      <p:pic>
        <p:nvPicPr>
          <p:cNvPr id="6" name="Picture 5">
            <a:extLst>
              <a:ext uri="{FF2B5EF4-FFF2-40B4-BE49-F238E27FC236}">
                <a16:creationId xmlns:a16="http://schemas.microsoft.com/office/drawing/2014/main" id="{31182301-AC3A-1AE3-06D0-F84485F0CCB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29200" y="914400"/>
            <a:ext cx="5360579" cy="5208422"/>
          </a:xfrm>
          <a:prstGeom prst="rect">
            <a:avLst/>
          </a:prstGeom>
        </p:spPr>
      </p:pic>
      <p:grpSp>
        <p:nvGrpSpPr>
          <p:cNvPr id="49" name="Group 48">
            <a:extLst>
              <a:ext uri="{FF2B5EF4-FFF2-40B4-BE49-F238E27FC236}">
                <a16:creationId xmlns:a16="http://schemas.microsoft.com/office/drawing/2014/main" id="{FA6EE56D-C34E-18CC-E849-9F0D1ADB0A60}"/>
              </a:ext>
            </a:extLst>
          </p:cNvPr>
          <p:cNvGrpSpPr/>
          <p:nvPr/>
        </p:nvGrpSpPr>
        <p:grpSpPr>
          <a:xfrm>
            <a:off x="6787662" y="3667549"/>
            <a:ext cx="2049863" cy="2195664"/>
            <a:chOff x="6787662" y="3667549"/>
            <a:chExt cx="2049863" cy="2195664"/>
          </a:xfrm>
        </p:grpSpPr>
        <p:cxnSp>
          <p:nvCxnSpPr>
            <p:cNvPr id="10" name="Straight Connector 9">
              <a:extLst>
                <a:ext uri="{FF2B5EF4-FFF2-40B4-BE49-F238E27FC236}">
                  <a16:creationId xmlns:a16="http://schemas.microsoft.com/office/drawing/2014/main" id="{14962A31-7240-F0E2-5BA8-41720F851365}"/>
                </a:ext>
              </a:extLst>
            </p:cNvPr>
            <p:cNvCxnSpPr>
              <a:cxnSpLocks/>
            </p:cNvCxnSpPr>
            <p:nvPr/>
          </p:nvCxnSpPr>
          <p:spPr>
            <a:xfrm>
              <a:off x="6787662" y="3687745"/>
              <a:ext cx="0" cy="1678075"/>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6DEB8E7E-1964-F0A8-A103-BF1045616FED}"/>
                </a:ext>
              </a:extLst>
            </p:cNvPr>
            <p:cNvCxnSpPr/>
            <p:nvPr/>
          </p:nvCxnSpPr>
          <p:spPr>
            <a:xfrm>
              <a:off x="6807758" y="5370844"/>
              <a:ext cx="1391697" cy="492369"/>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Freeform: Shape 16">
              <a:extLst>
                <a:ext uri="{FF2B5EF4-FFF2-40B4-BE49-F238E27FC236}">
                  <a16:creationId xmlns:a16="http://schemas.microsoft.com/office/drawing/2014/main" id="{0E9769E5-14E0-5395-F5CA-0130A1D204DD}"/>
                </a:ext>
              </a:extLst>
            </p:cNvPr>
            <p:cNvSpPr/>
            <p:nvPr/>
          </p:nvSpPr>
          <p:spPr>
            <a:xfrm>
              <a:off x="6792686" y="3667549"/>
              <a:ext cx="2039815" cy="884354"/>
            </a:xfrm>
            <a:custGeom>
              <a:avLst/>
              <a:gdLst>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93919 h 884354"/>
                <a:gd name="connsiteX70" fmla="*/ 2009670 w 2039815"/>
                <a:gd name="connsiteY70" fmla="*/ 778847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2009670 w 2039815"/>
                <a:gd name="connsiteY70" fmla="*/ 778847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59828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59828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039815" h="884354">
                  <a:moveTo>
                    <a:pt x="0" y="25220"/>
                  </a:moveTo>
                  <a:lnTo>
                    <a:pt x="306474" y="35269"/>
                  </a:lnTo>
                  <a:cubicBezTo>
                    <a:pt x="420122" y="40283"/>
                    <a:pt x="215972" y="48671"/>
                    <a:pt x="417006" y="35269"/>
                  </a:cubicBezTo>
                  <a:cubicBezTo>
                    <a:pt x="430404" y="36944"/>
                    <a:pt x="443997" y="37464"/>
                    <a:pt x="457200" y="40293"/>
                  </a:cubicBezTo>
                  <a:cubicBezTo>
                    <a:pt x="467557" y="42512"/>
                    <a:pt x="476924" y="48446"/>
                    <a:pt x="487345" y="50341"/>
                  </a:cubicBezTo>
                  <a:cubicBezTo>
                    <a:pt x="532319" y="58518"/>
                    <a:pt x="579045" y="57880"/>
                    <a:pt x="622998" y="70438"/>
                  </a:cubicBezTo>
                  <a:cubicBezTo>
                    <a:pt x="634721" y="73787"/>
                    <a:pt x="646709" y="76319"/>
                    <a:pt x="658167" y="80486"/>
                  </a:cubicBezTo>
                  <a:cubicBezTo>
                    <a:pt x="715968" y="101505"/>
                    <a:pt x="641928" y="81452"/>
                    <a:pt x="698360" y="95559"/>
                  </a:cubicBezTo>
                  <a:cubicBezTo>
                    <a:pt x="703384" y="98908"/>
                    <a:pt x="708519" y="102097"/>
                    <a:pt x="713433" y="105607"/>
                  </a:cubicBezTo>
                  <a:cubicBezTo>
                    <a:pt x="720247" y="110474"/>
                    <a:pt x="725197" y="119847"/>
                    <a:pt x="733529" y="120680"/>
                  </a:cubicBezTo>
                  <a:cubicBezTo>
                    <a:pt x="744068" y="121734"/>
                    <a:pt x="753626" y="113981"/>
                    <a:pt x="763674" y="110631"/>
                  </a:cubicBezTo>
                  <a:cubicBezTo>
                    <a:pt x="765349" y="105607"/>
                    <a:pt x="767414" y="100697"/>
                    <a:pt x="768699" y="95559"/>
                  </a:cubicBezTo>
                  <a:cubicBezTo>
                    <a:pt x="771472" y="84467"/>
                    <a:pt x="769449" y="66118"/>
                    <a:pt x="783771" y="60389"/>
                  </a:cubicBezTo>
                  <a:cubicBezTo>
                    <a:pt x="796594" y="55260"/>
                    <a:pt x="810567" y="53690"/>
                    <a:pt x="823965" y="50341"/>
                  </a:cubicBezTo>
                  <a:cubicBezTo>
                    <a:pt x="830664" y="43642"/>
                    <a:pt x="842203" y="39534"/>
                    <a:pt x="844061" y="30244"/>
                  </a:cubicBezTo>
                  <a:cubicBezTo>
                    <a:pt x="846138" y="19858"/>
                    <a:pt x="823565" y="-1643"/>
                    <a:pt x="834013" y="99"/>
                  </a:cubicBezTo>
                  <a:lnTo>
                    <a:pt x="864158" y="5124"/>
                  </a:lnTo>
                  <a:cubicBezTo>
                    <a:pt x="872560" y="6652"/>
                    <a:pt x="880856" y="8744"/>
                    <a:pt x="889279" y="10148"/>
                  </a:cubicBezTo>
                  <a:cubicBezTo>
                    <a:pt x="900960" y="12095"/>
                    <a:pt x="912767" y="13225"/>
                    <a:pt x="924448" y="15172"/>
                  </a:cubicBezTo>
                  <a:cubicBezTo>
                    <a:pt x="932871" y="16576"/>
                    <a:pt x="941057" y="19506"/>
                    <a:pt x="949569" y="20196"/>
                  </a:cubicBezTo>
                  <a:cubicBezTo>
                    <a:pt x="1003089" y="24535"/>
                    <a:pt x="1056752" y="26895"/>
                    <a:pt x="1110343" y="30244"/>
                  </a:cubicBezTo>
                  <a:cubicBezTo>
                    <a:pt x="1118716" y="31919"/>
                    <a:pt x="1127179" y="33198"/>
                    <a:pt x="1135463" y="35269"/>
                  </a:cubicBezTo>
                  <a:cubicBezTo>
                    <a:pt x="1140601" y="36554"/>
                    <a:pt x="1145366" y="39144"/>
                    <a:pt x="1150536" y="40293"/>
                  </a:cubicBezTo>
                  <a:cubicBezTo>
                    <a:pt x="1160480" y="42503"/>
                    <a:pt x="1170633" y="43642"/>
                    <a:pt x="1180681" y="45317"/>
                  </a:cubicBezTo>
                  <a:cubicBezTo>
                    <a:pt x="1220887" y="23618"/>
                    <a:pt x="1267983" y="44935"/>
                    <a:pt x="1311310" y="40293"/>
                  </a:cubicBezTo>
                  <a:cubicBezTo>
                    <a:pt x="1316020" y="39788"/>
                    <a:pt x="1317296" y="32681"/>
                    <a:pt x="1321358" y="30244"/>
                  </a:cubicBezTo>
                  <a:cubicBezTo>
                    <a:pt x="1325899" y="27519"/>
                    <a:pt x="1331406" y="26895"/>
                    <a:pt x="1336430" y="25220"/>
                  </a:cubicBezTo>
                  <a:cubicBezTo>
                    <a:pt x="1343230" y="32020"/>
                    <a:pt x="1357651" y="42805"/>
                    <a:pt x="1361551" y="55365"/>
                  </a:cubicBezTo>
                  <a:cubicBezTo>
                    <a:pt x="1365451" y="67925"/>
                    <a:pt x="1365372" y="89494"/>
                    <a:pt x="1359828" y="100583"/>
                  </a:cubicBezTo>
                  <a:cubicBezTo>
                    <a:pt x="1368862" y="114134"/>
                    <a:pt x="1358752" y="116493"/>
                    <a:pt x="1361551" y="130728"/>
                  </a:cubicBezTo>
                  <a:cubicBezTo>
                    <a:pt x="1364350" y="144963"/>
                    <a:pt x="1365624" y="172794"/>
                    <a:pt x="1376624" y="185994"/>
                  </a:cubicBezTo>
                  <a:cubicBezTo>
                    <a:pt x="1380014" y="190062"/>
                    <a:pt x="1386672" y="189343"/>
                    <a:pt x="1391696" y="191018"/>
                  </a:cubicBezTo>
                  <a:cubicBezTo>
                    <a:pt x="1395046" y="207765"/>
                    <a:pt x="1392271" y="227049"/>
                    <a:pt x="1401745" y="241260"/>
                  </a:cubicBezTo>
                  <a:cubicBezTo>
                    <a:pt x="1407620" y="250073"/>
                    <a:pt x="1431890" y="251308"/>
                    <a:pt x="1431890" y="251308"/>
                  </a:cubicBezTo>
                  <a:cubicBezTo>
                    <a:pt x="1436293" y="277727"/>
                    <a:pt x="1439986" y="307693"/>
                    <a:pt x="1451987" y="331695"/>
                  </a:cubicBezTo>
                  <a:cubicBezTo>
                    <a:pt x="1454687" y="337096"/>
                    <a:pt x="1462035" y="338394"/>
                    <a:pt x="1467059" y="341743"/>
                  </a:cubicBezTo>
                  <a:cubicBezTo>
                    <a:pt x="1471525" y="348443"/>
                    <a:pt x="1481014" y="366864"/>
                    <a:pt x="1492180" y="366864"/>
                  </a:cubicBezTo>
                  <a:cubicBezTo>
                    <a:pt x="1498218" y="366864"/>
                    <a:pt x="1502228" y="360165"/>
                    <a:pt x="1507252" y="356816"/>
                  </a:cubicBezTo>
                  <a:cubicBezTo>
                    <a:pt x="1508927" y="350117"/>
                    <a:pt x="1508447" y="342464"/>
                    <a:pt x="1512277" y="336719"/>
                  </a:cubicBezTo>
                  <a:cubicBezTo>
                    <a:pt x="1519216" y="326310"/>
                    <a:pt x="1537362" y="324168"/>
                    <a:pt x="1547446" y="321647"/>
                  </a:cubicBezTo>
                  <a:cubicBezTo>
                    <a:pt x="1554145" y="324996"/>
                    <a:pt x="1561789" y="326900"/>
                    <a:pt x="1567543" y="331695"/>
                  </a:cubicBezTo>
                  <a:cubicBezTo>
                    <a:pt x="1580501" y="342493"/>
                    <a:pt x="1577179" y="352367"/>
                    <a:pt x="1582615" y="366864"/>
                  </a:cubicBezTo>
                  <a:cubicBezTo>
                    <a:pt x="1585245" y="373877"/>
                    <a:pt x="1589713" y="380077"/>
                    <a:pt x="1592663" y="386961"/>
                  </a:cubicBezTo>
                  <a:cubicBezTo>
                    <a:pt x="1597192" y="397528"/>
                    <a:pt x="1606253" y="433941"/>
                    <a:pt x="1607736" y="437203"/>
                  </a:cubicBezTo>
                  <a:cubicBezTo>
                    <a:pt x="1611201" y="444826"/>
                    <a:pt x="1617785" y="450600"/>
                    <a:pt x="1622809" y="457299"/>
                  </a:cubicBezTo>
                  <a:cubicBezTo>
                    <a:pt x="1634857" y="493445"/>
                    <a:pt x="1620238" y="448300"/>
                    <a:pt x="1632857" y="492469"/>
                  </a:cubicBezTo>
                  <a:cubicBezTo>
                    <a:pt x="1634312" y="497561"/>
                    <a:pt x="1636426" y="502449"/>
                    <a:pt x="1637881" y="507541"/>
                  </a:cubicBezTo>
                  <a:cubicBezTo>
                    <a:pt x="1639778" y="514180"/>
                    <a:pt x="1640185" y="521291"/>
                    <a:pt x="1642905" y="527638"/>
                  </a:cubicBezTo>
                  <a:cubicBezTo>
                    <a:pt x="1645284" y="533188"/>
                    <a:pt x="1649604" y="537686"/>
                    <a:pt x="1652954" y="542710"/>
                  </a:cubicBezTo>
                  <a:cubicBezTo>
                    <a:pt x="1664355" y="576917"/>
                    <a:pt x="1650007" y="534853"/>
                    <a:pt x="1668026" y="582904"/>
                  </a:cubicBezTo>
                  <a:cubicBezTo>
                    <a:pt x="1669885" y="587863"/>
                    <a:pt x="1671190" y="593017"/>
                    <a:pt x="1673050" y="597976"/>
                  </a:cubicBezTo>
                  <a:cubicBezTo>
                    <a:pt x="1676217" y="606421"/>
                    <a:pt x="1680247" y="614541"/>
                    <a:pt x="1683099" y="623097"/>
                  </a:cubicBezTo>
                  <a:cubicBezTo>
                    <a:pt x="1685283" y="629648"/>
                    <a:pt x="1686226" y="636555"/>
                    <a:pt x="1688123" y="643194"/>
                  </a:cubicBezTo>
                  <a:cubicBezTo>
                    <a:pt x="1689578" y="648286"/>
                    <a:pt x="1691754" y="653157"/>
                    <a:pt x="1693147" y="658266"/>
                  </a:cubicBezTo>
                  <a:cubicBezTo>
                    <a:pt x="1696781" y="671590"/>
                    <a:pt x="1701482" y="684756"/>
                    <a:pt x="1703195" y="698460"/>
                  </a:cubicBezTo>
                  <a:cubicBezTo>
                    <a:pt x="1704870" y="711858"/>
                    <a:pt x="1702181" y="726577"/>
                    <a:pt x="1708219" y="738653"/>
                  </a:cubicBezTo>
                  <a:cubicBezTo>
                    <a:pt x="1714574" y="751363"/>
                    <a:pt x="1728316" y="758749"/>
                    <a:pt x="1738365" y="768798"/>
                  </a:cubicBezTo>
                  <a:lnTo>
                    <a:pt x="1748413" y="778847"/>
                  </a:lnTo>
                  <a:cubicBezTo>
                    <a:pt x="1753389" y="793777"/>
                    <a:pt x="1756565" y="812119"/>
                    <a:pt x="1768510" y="824064"/>
                  </a:cubicBezTo>
                  <a:cubicBezTo>
                    <a:pt x="1772780" y="828334"/>
                    <a:pt x="1778558" y="830763"/>
                    <a:pt x="1783582" y="834113"/>
                  </a:cubicBezTo>
                  <a:cubicBezTo>
                    <a:pt x="1786931" y="839137"/>
                    <a:pt x="1790120" y="844272"/>
                    <a:pt x="1793630" y="849185"/>
                  </a:cubicBezTo>
                  <a:cubicBezTo>
                    <a:pt x="1798497" y="855999"/>
                    <a:pt x="1804548" y="862012"/>
                    <a:pt x="1808703" y="869282"/>
                  </a:cubicBezTo>
                  <a:cubicBezTo>
                    <a:pt x="1811330" y="873880"/>
                    <a:pt x="1812052" y="879330"/>
                    <a:pt x="1813727" y="884354"/>
                  </a:cubicBezTo>
                  <a:cubicBezTo>
                    <a:pt x="1820426" y="882679"/>
                    <a:pt x="1829810" y="884949"/>
                    <a:pt x="1833824" y="879330"/>
                  </a:cubicBezTo>
                  <a:cubicBezTo>
                    <a:pt x="1839745" y="871041"/>
                    <a:pt x="1837026" y="859208"/>
                    <a:pt x="1838848" y="849185"/>
                  </a:cubicBezTo>
                  <a:cubicBezTo>
                    <a:pt x="1840376" y="840783"/>
                    <a:pt x="1840508" y="831913"/>
                    <a:pt x="1843872" y="824064"/>
                  </a:cubicBezTo>
                  <a:cubicBezTo>
                    <a:pt x="1849247" y="811523"/>
                    <a:pt x="1863256" y="811682"/>
                    <a:pt x="1874017" y="808992"/>
                  </a:cubicBezTo>
                  <a:cubicBezTo>
                    <a:pt x="1880716" y="798944"/>
                    <a:pt x="1886700" y="788380"/>
                    <a:pt x="1894114" y="778847"/>
                  </a:cubicBezTo>
                  <a:cubicBezTo>
                    <a:pt x="1898476" y="773238"/>
                    <a:pt x="1901651" y="766268"/>
                    <a:pt x="1909187" y="763774"/>
                  </a:cubicBezTo>
                  <a:cubicBezTo>
                    <a:pt x="1916723" y="761280"/>
                    <a:pt x="1937617" y="761597"/>
                    <a:pt x="1939332" y="763884"/>
                  </a:cubicBezTo>
                  <a:cubicBezTo>
                    <a:pt x="1939672" y="763853"/>
                    <a:pt x="1970412" y="740494"/>
                    <a:pt x="1982972" y="738801"/>
                  </a:cubicBezTo>
                  <a:cubicBezTo>
                    <a:pt x="1995532" y="737108"/>
                    <a:pt x="2008570" y="754588"/>
                    <a:pt x="2014694" y="753726"/>
                  </a:cubicBezTo>
                  <a:cubicBezTo>
                    <a:pt x="2020818" y="752864"/>
                    <a:pt x="2014835" y="738512"/>
                    <a:pt x="2019718" y="733629"/>
                  </a:cubicBezTo>
                  <a:cubicBezTo>
                    <a:pt x="2024601" y="728746"/>
                    <a:pt x="2039815" y="728605"/>
                    <a:pt x="2039815" y="728605"/>
                  </a:cubicBezTo>
                </a:path>
              </a:pathLst>
            </a:cu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B09ABF24-E30C-2674-8E9F-326EAA3752DB}"/>
                </a:ext>
              </a:extLst>
            </p:cNvPr>
            <p:cNvCxnSpPr/>
            <p:nvPr/>
          </p:nvCxnSpPr>
          <p:spPr>
            <a:xfrm>
              <a:off x="8837525" y="4368682"/>
              <a:ext cx="0" cy="1248346"/>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DE940959-4F3B-BAEC-C663-88E6A46AF8B0}"/>
                </a:ext>
              </a:extLst>
            </p:cNvPr>
            <p:cNvCxnSpPr/>
            <p:nvPr/>
          </p:nvCxnSpPr>
          <p:spPr>
            <a:xfrm>
              <a:off x="8335108" y="5617028"/>
              <a:ext cx="497393" cy="0"/>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13AD8974-AAD7-DB21-0811-D213E2D042CE}"/>
                </a:ext>
              </a:extLst>
            </p:cNvPr>
            <p:cNvCxnSpPr/>
            <p:nvPr/>
          </p:nvCxnSpPr>
          <p:spPr>
            <a:xfrm>
              <a:off x="8340132" y="5617028"/>
              <a:ext cx="0" cy="170823"/>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C92A485E-9F4E-F86A-5B4D-916D6A66E17C}"/>
                </a:ext>
              </a:extLst>
            </p:cNvPr>
            <p:cNvCxnSpPr/>
            <p:nvPr/>
          </p:nvCxnSpPr>
          <p:spPr>
            <a:xfrm>
              <a:off x="8199455" y="5802923"/>
              <a:ext cx="135653" cy="0"/>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FEBC3404-01CF-C850-F2BB-E5D68F135F9C}"/>
                </a:ext>
              </a:extLst>
            </p:cNvPr>
            <p:cNvCxnSpPr/>
            <p:nvPr/>
          </p:nvCxnSpPr>
          <p:spPr>
            <a:xfrm>
              <a:off x="8199455" y="5787851"/>
              <a:ext cx="0" cy="75362"/>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BB510EAF-903D-8F71-45AB-AB9AEB7877BB}"/>
                </a:ext>
              </a:extLst>
            </p:cNvPr>
            <p:cNvCxnSpPr/>
            <p:nvPr/>
          </p:nvCxnSpPr>
          <p:spPr>
            <a:xfrm>
              <a:off x="6787662" y="4966447"/>
              <a:ext cx="1547446" cy="0"/>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C15D8510-48BC-2DAD-7303-04419CA0850E}"/>
                </a:ext>
              </a:extLst>
            </p:cNvPr>
            <p:cNvCxnSpPr/>
            <p:nvPr/>
          </p:nvCxnSpPr>
          <p:spPr>
            <a:xfrm>
              <a:off x="8335108" y="4960471"/>
              <a:ext cx="497393" cy="0"/>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A6545922-735A-498D-62E6-1B052113B17E}"/>
                </a:ext>
              </a:extLst>
            </p:cNvPr>
            <p:cNvCxnSpPr/>
            <p:nvPr/>
          </p:nvCxnSpPr>
          <p:spPr>
            <a:xfrm>
              <a:off x="7596094" y="4303059"/>
              <a:ext cx="0" cy="663388"/>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3A1CCF4B-1DEE-B840-4435-BD3EBD7A0E37}"/>
                </a:ext>
              </a:extLst>
            </p:cNvPr>
            <p:cNvCxnSpPr/>
            <p:nvPr/>
          </p:nvCxnSpPr>
          <p:spPr>
            <a:xfrm>
              <a:off x="7691718" y="4368682"/>
              <a:ext cx="370541" cy="0"/>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50496BED-BE1F-B4C9-EA04-4E612E337B8C}"/>
                </a:ext>
              </a:extLst>
            </p:cNvPr>
            <p:cNvCxnSpPr/>
            <p:nvPr/>
          </p:nvCxnSpPr>
          <p:spPr>
            <a:xfrm>
              <a:off x="8032376" y="4153647"/>
              <a:ext cx="0" cy="215035"/>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EC7C8ED1-C904-CBF2-A6C5-07EB04EAB5D1}"/>
                </a:ext>
              </a:extLst>
            </p:cNvPr>
            <p:cNvCxnSpPr>
              <a:endCxn id="17" idx="45"/>
            </p:cNvCxnSpPr>
            <p:nvPr/>
          </p:nvCxnSpPr>
          <p:spPr>
            <a:xfrm>
              <a:off x="8062259" y="4153647"/>
              <a:ext cx="363284" cy="6371"/>
            </a:xfrm>
            <a:prstGeom prst="line">
              <a:avLst/>
            </a:prstGeom>
            <a:ln w="19050" cap="flat" cmpd="sng" algn="ctr">
              <a:solidFill>
                <a:schemeClr val="accent2">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42" name="Freeform: Shape 41">
              <a:extLst>
                <a:ext uri="{FF2B5EF4-FFF2-40B4-BE49-F238E27FC236}">
                  <a16:creationId xmlns:a16="http://schemas.microsoft.com/office/drawing/2014/main" id="{AA0FCC8D-299F-2832-51BF-202975BCB228}"/>
                </a:ext>
              </a:extLst>
            </p:cNvPr>
            <p:cNvSpPr/>
            <p:nvPr/>
          </p:nvSpPr>
          <p:spPr>
            <a:xfrm>
              <a:off x="7596094" y="4303059"/>
              <a:ext cx="89695" cy="59765"/>
            </a:xfrm>
            <a:custGeom>
              <a:avLst/>
              <a:gdLst>
                <a:gd name="connsiteX0" fmla="*/ 0 w 89695"/>
                <a:gd name="connsiteY0" fmla="*/ 0 h 59765"/>
                <a:gd name="connsiteX1" fmla="*/ 47812 w 89695"/>
                <a:gd name="connsiteY1" fmla="*/ 29882 h 59765"/>
                <a:gd name="connsiteX2" fmla="*/ 71718 w 89695"/>
                <a:gd name="connsiteY2" fmla="*/ 47812 h 59765"/>
                <a:gd name="connsiteX3" fmla="*/ 89647 w 89695"/>
                <a:gd name="connsiteY3" fmla="*/ 59765 h 59765"/>
              </a:gdLst>
              <a:ahLst/>
              <a:cxnLst>
                <a:cxn ang="0">
                  <a:pos x="connsiteX0" y="connsiteY0"/>
                </a:cxn>
                <a:cxn ang="0">
                  <a:pos x="connsiteX1" y="connsiteY1"/>
                </a:cxn>
                <a:cxn ang="0">
                  <a:pos x="connsiteX2" y="connsiteY2"/>
                </a:cxn>
                <a:cxn ang="0">
                  <a:pos x="connsiteX3" y="connsiteY3"/>
                </a:cxn>
              </a:cxnLst>
              <a:rect l="l" t="t" r="r" b="b"/>
              <a:pathLst>
                <a:path w="89695" h="59765">
                  <a:moveTo>
                    <a:pt x="0" y="0"/>
                  </a:moveTo>
                  <a:cubicBezTo>
                    <a:pt x="17440" y="10464"/>
                    <a:pt x="31719" y="18387"/>
                    <a:pt x="47812" y="29882"/>
                  </a:cubicBezTo>
                  <a:cubicBezTo>
                    <a:pt x="55918" y="35672"/>
                    <a:pt x="63070" y="42870"/>
                    <a:pt x="71718" y="47812"/>
                  </a:cubicBezTo>
                  <a:cubicBezTo>
                    <a:pt x="91537" y="59137"/>
                    <a:pt x="89647" y="45996"/>
                    <a:pt x="89647" y="59765"/>
                  </a:cubicBezTo>
                </a:path>
              </a:pathLst>
            </a:custGeom>
            <a:noFill/>
            <a:ln w="19050">
              <a:solidFill>
                <a:schemeClr val="accent2">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Freeform: Shape 44">
              <a:extLst>
                <a:ext uri="{FF2B5EF4-FFF2-40B4-BE49-F238E27FC236}">
                  <a16:creationId xmlns:a16="http://schemas.microsoft.com/office/drawing/2014/main" id="{8EB1969C-ABE3-255A-639C-23BA88879072}"/>
                </a:ext>
              </a:extLst>
            </p:cNvPr>
            <p:cNvSpPr/>
            <p:nvPr/>
          </p:nvSpPr>
          <p:spPr>
            <a:xfrm>
              <a:off x="7600950" y="4305300"/>
              <a:ext cx="85725" cy="66696"/>
            </a:xfrm>
            <a:custGeom>
              <a:avLst/>
              <a:gdLst>
                <a:gd name="connsiteX0" fmla="*/ 0 w 85725"/>
                <a:gd name="connsiteY0" fmla="*/ 0 h 66696"/>
                <a:gd name="connsiteX1" fmla="*/ 28575 w 85725"/>
                <a:gd name="connsiteY1" fmla="*/ 4763 h 66696"/>
                <a:gd name="connsiteX2" fmla="*/ 57150 w 85725"/>
                <a:gd name="connsiteY2" fmla="*/ 33338 h 66696"/>
                <a:gd name="connsiteX3" fmla="*/ 71438 w 85725"/>
                <a:gd name="connsiteY3" fmla="*/ 47625 h 66696"/>
                <a:gd name="connsiteX4" fmla="*/ 85725 w 85725"/>
                <a:gd name="connsiteY4" fmla="*/ 66675 h 66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66696">
                  <a:moveTo>
                    <a:pt x="0" y="0"/>
                  </a:moveTo>
                  <a:cubicBezTo>
                    <a:pt x="9525" y="1588"/>
                    <a:pt x="20850" y="-1031"/>
                    <a:pt x="28575" y="4763"/>
                  </a:cubicBezTo>
                  <a:cubicBezTo>
                    <a:pt x="82378" y="45115"/>
                    <a:pt x="-2234" y="18490"/>
                    <a:pt x="57150" y="33338"/>
                  </a:cubicBezTo>
                  <a:cubicBezTo>
                    <a:pt x="61913" y="38100"/>
                    <a:pt x="67523" y="42144"/>
                    <a:pt x="71438" y="47625"/>
                  </a:cubicBezTo>
                  <a:cubicBezTo>
                    <a:pt x="86060" y="68095"/>
                    <a:pt x="72883" y="66675"/>
                    <a:pt x="85725" y="66675"/>
                  </a:cubicBezTo>
                </a:path>
              </a:pathLst>
            </a:custGeom>
            <a:noFill/>
            <a:ln w="19050">
              <a:solidFill>
                <a:schemeClr val="accent2">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7" name="Content Placeholder 46">
            <a:extLst>
              <a:ext uri="{FF2B5EF4-FFF2-40B4-BE49-F238E27FC236}">
                <a16:creationId xmlns:a16="http://schemas.microsoft.com/office/drawing/2014/main" id="{EBD87B2B-4C70-9CAE-5C33-3DEE7F579ACF}"/>
              </a:ext>
            </a:extLst>
          </p:cNvPr>
          <p:cNvSpPr>
            <a:spLocks noGrp="1"/>
          </p:cNvSpPr>
          <p:nvPr>
            <p:ph sz="quarter" idx="13"/>
          </p:nvPr>
        </p:nvSpPr>
        <p:spPr>
          <a:xfrm>
            <a:off x="516936" y="1616281"/>
            <a:ext cx="5354999" cy="4511040"/>
          </a:xfrm>
        </p:spPr>
        <p:txBody>
          <a:bodyPr/>
          <a:lstStyle/>
          <a:p>
            <a:r>
              <a:rPr lang="en-US" dirty="0"/>
              <a:t>80% of the population (6.1M) lives in three counties</a:t>
            </a:r>
          </a:p>
          <a:p>
            <a:pPr lvl="1"/>
            <a:r>
              <a:rPr lang="en-US" dirty="0"/>
              <a:t>Pima, Pinal &amp; Maricopa</a:t>
            </a:r>
          </a:p>
        </p:txBody>
      </p:sp>
      <p:sp>
        <p:nvSpPr>
          <p:cNvPr id="50" name="TextBox 49">
            <a:extLst>
              <a:ext uri="{FF2B5EF4-FFF2-40B4-BE49-F238E27FC236}">
                <a16:creationId xmlns:a16="http://schemas.microsoft.com/office/drawing/2014/main" id="{8E03C1CA-C0D1-F9A0-8477-BB49B9878BD9}"/>
              </a:ext>
            </a:extLst>
          </p:cNvPr>
          <p:cNvSpPr txBox="1"/>
          <p:nvPr/>
        </p:nvSpPr>
        <p:spPr>
          <a:xfrm>
            <a:off x="6793095" y="4078640"/>
            <a:ext cx="938077" cy="261610"/>
          </a:xfrm>
          <a:prstGeom prst="rect">
            <a:avLst/>
          </a:prstGeom>
          <a:noFill/>
        </p:spPr>
        <p:txBody>
          <a:bodyPr wrap="none" rtlCol="0">
            <a:spAutoFit/>
          </a:bodyPr>
          <a:lstStyle/>
          <a:p>
            <a:r>
              <a:rPr lang="en-US" sz="1100" dirty="0"/>
              <a:t>MARICOPA</a:t>
            </a:r>
          </a:p>
        </p:txBody>
      </p:sp>
      <p:sp>
        <p:nvSpPr>
          <p:cNvPr id="51" name="TextBox 50">
            <a:extLst>
              <a:ext uri="{FF2B5EF4-FFF2-40B4-BE49-F238E27FC236}">
                <a16:creationId xmlns:a16="http://schemas.microsoft.com/office/drawing/2014/main" id="{E4BDF7EB-847C-DC2F-4D63-83ADB5AB76A8}"/>
              </a:ext>
            </a:extLst>
          </p:cNvPr>
          <p:cNvSpPr txBox="1"/>
          <p:nvPr/>
        </p:nvSpPr>
        <p:spPr>
          <a:xfrm>
            <a:off x="7749211" y="4595797"/>
            <a:ext cx="593432" cy="261610"/>
          </a:xfrm>
          <a:prstGeom prst="rect">
            <a:avLst/>
          </a:prstGeom>
          <a:noFill/>
        </p:spPr>
        <p:txBody>
          <a:bodyPr wrap="none" rtlCol="0">
            <a:spAutoFit/>
          </a:bodyPr>
          <a:lstStyle/>
          <a:p>
            <a:r>
              <a:rPr lang="en-US" sz="1100" dirty="0"/>
              <a:t>PINAL</a:t>
            </a:r>
          </a:p>
        </p:txBody>
      </p:sp>
      <p:sp>
        <p:nvSpPr>
          <p:cNvPr id="52" name="TextBox 51">
            <a:extLst>
              <a:ext uri="{FF2B5EF4-FFF2-40B4-BE49-F238E27FC236}">
                <a16:creationId xmlns:a16="http://schemas.microsoft.com/office/drawing/2014/main" id="{B51473B8-B6C6-90DB-4862-6E0E299471E4}"/>
              </a:ext>
            </a:extLst>
          </p:cNvPr>
          <p:cNvSpPr txBox="1"/>
          <p:nvPr/>
        </p:nvSpPr>
        <p:spPr>
          <a:xfrm>
            <a:off x="7566582" y="5111235"/>
            <a:ext cx="529312" cy="261610"/>
          </a:xfrm>
          <a:prstGeom prst="rect">
            <a:avLst/>
          </a:prstGeom>
          <a:noFill/>
        </p:spPr>
        <p:txBody>
          <a:bodyPr wrap="none" rtlCol="0">
            <a:spAutoFit/>
          </a:bodyPr>
          <a:lstStyle/>
          <a:p>
            <a:r>
              <a:rPr lang="en-US" sz="1100" dirty="0"/>
              <a:t>PIMA</a:t>
            </a:r>
          </a:p>
        </p:txBody>
      </p:sp>
    </p:spTree>
    <p:extLst>
      <p:ext uri="{BB962C8B-B14F-4D97-AF65-F5344CB8AC3E}">
        <p14:creationId xmlns:p14="http://schemas.microsoft.com/office/powerpoint/2010/main" val="2972528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E2D247F-747F-BA13-8C08-481EAB03408B}"/>
              </a:ext>
            </a:extLst>
          </p:cNvPr>
          <p:cNvSpPr>
            <a:spLocks noGrp="1"/>
          </p:cNvSpPr>
          <p:nvPr>
            <p:ph type="ftr" sz="quarter" idx="11"/>
          </p:nvPr>
        </p:nvSpPr>
        <p:spPr>
          <a:xfrm>
            <a:off x="932127" y="6193986"/>
            <a:ext cx="6817181"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8429912B-BCE6-D399-9F09-4EDBB02A2F12}"/>
              </a:ext>
            </a:extLst>
          </p:cNvPr>
          <p:cNvSpPr>
            <a:spLocks noGrp="1"/>
          </p:cNvSpPr>
          <p:nvPr>
            <p:ph type="sldNum" sz="quarter" idx="12"/>
          </p:nvPr>
        </p:nvSpPr>
        <p:spPr/>
        <p:txBody>
          <a:bodyPr/>
          <a:lstStyle/>
          <a:p>
            <a:fld id="{FC86A65E-82A9-2E44-B623-2C55316353C7}" type="slidenum">
              <a:rPr lang="en-US" smtClean="0"/>
              <a:t>4</a:t>
            </a:fld>
            <a:endParaRPr lang="en-US" dirty="0"/>
          </a:p>
        </p:txBody>
      </p:sp>
      <p:sp>
        <p:nvSpPr>
          <p:cNvPr id="5" name="Title 4">
            <a:extLst>
              <a:ext uri="{FF2B5EF4-FFF2-40B4-BE49-F238E27FC236}">
                <a16:creationId xmlns:a16="http://schemas.microsoft.com/office/drawing/2014/main" id="{5F3CE4D8-AA61-D09D-915F-5FFF9E820FDF}"/>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Physical Setting</a:t>
            </a:r>
          </a:p>
        </p:txBody>
      </p:sp>
      <p:pic>
        <p:nvPicPr>
          <p:cNvPr id="7" name="Picture 6">
            <a:extLst>
              <a:ext uri="{FF2B5EF4-FFF2-40B4-BE49-F238E27FC236}">
                <a16:creationId xmlns:a16="http://schemas.microsoft.com/office/drawing/2014/main" id="{128F6873-7B54-F024-F25D-DD89ACEB86FC}"/>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29201" y="914400"/>
            <a:ext cx="5360579" cy="5208422"/>
          </a:xfrm>
          <a:prstGeom prst="rect">
            <a:avLst/>
          </a:prstGeom>
        </p:spPr>
      </p:pic>
      <p:pic>
        <p:nvPicPr>
          <p:cNvPr id="8" name="Picture 7">
            <a:extLst>
              <a:ext uri="{FF2B5EF4-FFF2-40B4-BE49-F238E27FC236}">
                <a16:creationId xmlns:a16="http://schemas.microsoft.com/office/drawing/2014/main" id="{3A123DEF-FA2A-413C-8FA5-4BE8B7F7E413}"/>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29201" y="914400"/>
            <a:ext cx="5360579" cy="5208422"/>
          </a:xfrm>
          <a:prstGeom prst="rect">
            <a:avLst/>
          </a:prstGeom>
        </p:spPr>
      </p:pic>
      <p:pic>
        <p:nvPicPr>
          <p:cNvPr id="9" name="Picture 8">
            <a:extLst>
              <a:ext uri="{FF2B5EF4-FFF2-40B4-BE49-F238E27FC236}">
                <a16:creationId xmlns:a16="http://schemas.microsoft.com/office/drawing/2014/main" id="{425BF2D3-19D0-F18E-1C58-34C8BD540165}"/>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29200" y="914400"/>
            <a:ext cx="5360579" cy="5208422"/>
          </a:xfrm>
          <a:prstGeom prst="rect">
            <a:avLst/>
          </a:prstGeom>
        </p:spPr>
      </p:pic>
      <p:pic>
        <p:nvPicPr>
          <p:cNvPr id="10" name="Picture 9">
            <a:extLst>
              <a:ext uri="{FF2B5EF4-FFF2-40B4-BE49-F238E27FC236}">
                <a16:creationId xmlns:a16="http://schemas.microsoft.com/office/drawing/2014/main" id="{70113679-BF6A-0E56-EEB1-AC9859608CD6}"/>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29199" y="914400"/>
            <a:ext cx="5360579" cy="5208422"/>
          </a:xfrm>
          <a:prstGeom prst="rect">
            <a:avLst/>
          </a:prstGeom>
        </p:spPr>
      </p:pic>
      <p:sp>
        <p:nvSpPr>
          <p:cNvPr id="11" name="Freeform 2">
            <a:extLst>
              <a:ext uri="{FF2B5EF4-FFF2-40B4-BE49-F238E27FC236}">
                <a16:creationId xmlns:a16="http://schemas.microsoft.com/office/drawing/2014/main" id="{532C507C-0541-83AC-5B64-70584F208F48}"/>
              </a:ext>
            </a:extLst>
          </p:cNvPr>
          <p:cNvSpPr/>
          <p:nvPr/>
        </p:nvSpPr>
        <p:spPr>
          <a:xfrm>
            <a:off x="6350693" y="1212728"/>
            <a:ext cx="250519" cy="1353787"/>
          </a:xfrm>
          <a:custGeom>
            <a:avLst/>
            <a:gdLst>
              <a:gd name="connsiteX0" fmla="*/ 131256 w 250519"/>
              <a:gd name="connsiteY0" fmla="*/ 0 h 1383475"/>
              <a:gd name="connsiteX1" fmla="*/ 160944 w 250519"/>
              <a:gd name="connsiteY1" fmla="*/ 160317 h 1383475"/>
              <a:gd name="connsiteX2" fmla="*/ 184695 w 250519"/>
              <a:gd name="connsiteY2" fmla="*/ 314696 h 1383475"/>
              <a:gd name="connsiteX3" fmla="*/ 172820 w 250519"/>
              <a:gd name="connsiteY3" fmla="*/ 492826 h 1383475"/>
              <a:gd name="connsiteX4" fmla="*/ 137194 w 250519"/>
              <a:gd name="connsiteY4" fmla="*/ 629392 h 1383475"/>
              <a:gd name="connsiteX5" fmla="*/ 42191 w 250519"/>
              <a:gd name="connsiteY5" fmla="*/ 777834 h 1383475"/>
              <a:gd name="connsiteX6" fmla="*/ 627 w 250519"/>
              <a:gd name="connsiteY6" fmla="*/ 855023 h 1383475"/>
              <a:gd name="connsiteX7" fmla="*/ 18440 w 250519"/>
              <a:gd name="connsiteY7" fmla="*/ 944088 h 1383475"/>
              <a:gd name="connsiteX8" fmla="*/ 36253 w 250519"/>
              <a:gd name="connsiteY8" fmla="*/ 1003465 h 1383475"/>
              <a:gd name="connsiteX9" fmla="*/ 71879 w 250519"/>
              <a:gd name="connsiteY9" fmla="*/ 1110343 h 1383475"/>
              <a:gd name="connsiteX10" fmla="*/ 166882 w 250519"/>
              <a:gd name="connsiteY10" fmla="*/ 1264722 h 1383475"/>
              <a:gd name="connsiteX11" fmla="*/ 238134 w 250519"/>
              <a:gd name="connsiteY11" fmla="*/ 1353787 h 1383475"/>
              <a:gd name="connsiteX12" fmla="*/ 250009 w 250519"/>
              <a:gd name="connsiteY12" fmla="*/ 1383475 h 1383475"/>
              <a:gd name="connsiteX0" fmla="*/ 137194 w 250519"/>
              <a:gd name="connsiteY0" fmla="*/ 0 h 1353787"/>
              <a:gd name="connsiteX1" fmla="*/ 160944 w 250519"/>
              <a:gd name="connsiteY1" fmla="*/ 130629 h 1353787"/>
              <a:gd name="connsiteX2" fmla="*/ 184695 w 250519"/>
              <a:gd name="connsiteY2" fmla="*/ 285008 h 1353787"/>
              <a:gd name="connsiteX3" fmla="*/ 172820 w 250519"/>
              <a:gd name="connsiteY3" fmla="*/ 463138 h 1353787"/>
              <a:gd name="connsiteX4" fmla="*/ 137194 w 250519"/>
              <a:gd name="connsiteY4" fmla="*/ 599704 h 1353787"/>
              <a:gd name="connsiteX5" fmla="*/ 42191 w 250519"/>
              <a:gd name="connsiteY5" fmla="*/ 748146 h 1353787"/>
              <a:gd name="connsiteX6" fmla="*/ 627 w 250519"/>
              <a:gd name="connsiteY6" fmla="*/ 825335 h 1353787"/>
              <a:gd name="connsiteX7" fmla="*/ 18440 w 250519"/>
              <a:gd name="connsiteY7" fmla="*/ 914400 h 1353787"/>
              <a:gd name="connsiteX8" fmla="*/ 36253 w 250519"/>
              <a:gd name="connsiteY8" fmla="*/ 973777 h 1353787"/>
              <a:gd name="connsiteX9" fmla="*/ 71879 w 250519"/>
              <a:gd name="connsiteY9" fmla="*/ 1080655 h 1353787"/>
              <a:gd name="connsiteX10" fmla="*/ 166882 w 250519"/>
              <a:gd name="connsiteY10" fmla="*/ 1235034 h 1353787"/>
              <a:gd name="connsiteX11" fmla="*/ 238134 w 250519"/>
              <a:gd name="connsiteY11" fmla="*/ 1324099 h 1353787"/>
              <a:gd name="connsiteX12" fmla="*/ 250009 w 250519"/>
              <a:gd name="connsiteY12" fmla="*/ 1353787 h 135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519" h="1353787">
                <a:moveTo>
                  <a:pt x="137194" y="0"/>
                </a:moveTo>
                <a:cubicBezTo>
                  <a:pt x="147585" y="53934"/>
                  <a:pt x="153027" y="83128"/>
                  <a:pt x="160944" y="130629"/>
                </a:cubicBezTo>
                <a:cubicBezTo>
                  <a:pt x="168861" y="178130"/>
                  <a:pt x="182716" y="229590"/>
                  <a:pt x="184695" y="285008"/>
                </a:cubicBezTo>
                <a:cubicBezTo>
                  <a:pt x="186674" y="340426"/>
                  <a:pt x="180737" y="410689"/>
                  <a:pt x="172820" y="463138"/>
                </a:cubicBezTo>
                <a:cubicBezTo>
                  <a:pt x="164903" y="515587"/>
                  <a:pt x="158965" y="552203"/>
                  <a:pt x="137194" y="599704"/>
                </a:cubicBezTo>
                <a:cubicBezTo>
                  <a:pt x="115423" y="647205"/>
                  <a:pt x="64952" y="710541"/>
                  <a:pt x="42191" y="748146"/>
                </a:cubicBezTo>
                <a:cubicBezTo>
                  <a:pt x="19430" y="785751"/>
                  <a:pt x="4585" y="797626"/>
                  <a:pt x="627" y="825335"/>
                </a:cubicBezTo>
                <a:cubicBezTo>
                  <a:pt x="-3331" y="853044"/>
                  <a:pt x="12502" y="889660"/>
                  <a:pt x="18440" y="914400"/>
                </a:cubicBezTo>
                <a:cubicBezTo>
                  <a:pt x="24378" y="939140"/>
                  <a:pt x="27346" y="946068"/>
                  <a:pt x="36253" y="973777"/>
                </a:cubicBezTo>
                <a:cubicBezTo>
                  <a:pt x="45159" y="1001486"/>
                  <a:pt x="50108" y="1037112"/>
                  <a:pt x="71879" y="1080655"/>
                </a:cubicBezTo>
                <a:cubicBezTo>
                  <a:pt x="93650" y="1124198"/>
                  <a:pt x="139173" y="1194460"/>
                  <a:pt x="166882" y="1235034"/>
                </a:cubicBezTo>
                <a:cubicBezTo>
                  <a:pt x="194591" y="1275608"/>
                  <a:pt x="224280" y="1304307"/>
                  <a:pt x="238134" y="1324099"/>
                </a:cubicBezTo>
                <a:cubicBezTo>
                  <a:pt x="251988" y="1343891"/>
                  <a:pt x="250998" y="1348839"/>
                  <a:pt x="250009" y="1353787"/>
                </a:cubicBezTo>
              </a:path>
            </a:pathLst>
          </a:cu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5">
            <a:extLst>
              <a:ext uri="{FF2B5EF4-FFF2-40B4-BE49-F238E27FC236}">
                <a16:creationId xmlns:a16="http://schemas.microsoft.com/office/drawing/2014/main" id="{F6A3B986-DD4B-578A-DD6D-9EED29A89948}"/>
              </a:ext>
            </a:extLst>
          </p:cNvPr>
          <p:cNvSpPr/>
          <p:nvPr/>
        </p:nvSpPr>
        <p:spPr>
          <a:xfrm>
            <a:off x="6600702" y="2560577"/>
            <a:ext cx="3152899" cy="1253372"/>
          </a:xfrm>
          <a:custGeom>
            <a:avLst/>
            <a:gdLst>
              <a:gd name="connsiteX0" fmla="*/ 0 w 3152899"/>
              <a:gd name="connsiteY0" fmla="*/ 0 h 1253372"/>
              <a:gd name="connsiteX1" fmla="*/ 124691 w 3152899"/>
              <a:gd name="connsiteY1" fmla="*/ 29688 h 1253372"/>
              <a:gd name="connsiteX2" fmla="*/ 243444 w 3152899"/>
              <a:gd name="connsiteY2" fmla="*/ 35626 h 1253372"/>
              <a:gd name="connsiteX3" fmla="*/ 320634 w 3152899"/>
              <a:gd name="connsiteY3" fmla="*/ 71252 h 1253372"/>
              <a:gd name="connsiteX4" fmla="*/ 350322 w 3152899"/>
              <a:gd name="connsiteY4" fmla="*/ 77189 h 1253372"/>
              <a:gd name="connsiteX5" fmla="*/ 463138 w 3152899"/>
              <a:gd name="connsiteY5" fmla="*/ 89065 h 1253372"/>
              <a:gd name="connsiteX6" fmla="*/ 558141 w 3152899"/>
              <a:gd name="connsiteY6" fmla="*/ 112815 h 1253372"/>
              <a:gd name="connsiteX7" fmla="*/ 635330 w 3152899"/>
              <a:gd name="connsiteY7" fmla="*/ 190005 h 1253372"/>
              <a:gd name="connsiteX8" fmla="*/ 718457 w 3152899"/>
              <a:gd name="connsiteY8" fmla="*/ 249381 h 1253372"/>
              <a:gd name="connsiteX9" fmla="*/ 754083 w 3152899"/>
              <a:gd name="connsiteY9" fmla="*/ 261257 h 1253372"/>
              <a:gd name="connsiteX10" fmla="*/ 795647 w 3152899"/>
              <a:gd name="connsiteY10" fmla="*/ 320633 h 1253372"/>
              <a:gd name="connsiteX11" fmla="*/ 866899 w 3152899"/>
              <a:gd name="connsiteY11" fmla="*/ 344384 h 1253372"/>
              <a:gd name="connsiteX12" fmla="*/ 1027216 w 3152899"/>
              <a:gd name="connsiteY12" fmla="*/ 356259 h 1253372"/>
              <a:gd name="connsiteX13" fmla="*/ 1163782 w 3152899"/>
              <a:gd name="connsiteY13" fmla="*/ 368135 h 1253372"/>
              <a:gd name="connsiteX14" fmla="*/ 1300348 w 3152899"/>
              <a:gd name="connsiteY14" fmla="*/ 427511 h 1253372"/>
              <a:gd name="connsiteX15" fmla="*/ 1425039 w 3152899"/>
              <a:gd name="connsiteY15" fmla="*/ 540327 h 1253372"/>
              <a:gd name="connsiteX16" fmla="*/ 1520042 w 3152899"/>
              <a:gd name="connsiteY16" fmla="*/ 688768 h 1253372"/>
              <a:gd name="connsiteX17" fmla="*/ 1585356 w 3152899"/>
              <a:gd name="connsiteY17" fmla="*/ 754083 h 1253372"/>
              <a:gd name="connsiteX18" fmla="*/ 1626920 w 3152899"/>
              <a:gd name="connsiteY18" fmla="*/ 825335 h 1253372"/>
              <a:gd name="connsiteX19" fmla="*/ 1692234 w 3152899"/>
              <a:gd name="connsiteY19" fmla="*/ 878774 h 1253372"/>
              <a:gd name="connsiteX20" fmla="*/ 1775361 w 3152899"/>
              <a:gd name="connsiteY20" fmla="*/ 914400 h 1253372"/>
              <a:gd name="connsiteX21" fmla="*/ 1905990 w 3152899"/>
              <a:gd name="connsiteY21" fmla="*/ 938150 h 1253372"/>
              <a:gd name="connsiteX22" fmla="*/ 2006930 w 3152899"/>
              <a:gd name="connsiteY22" fmla="*/ 932213 h 1253372"/>
              <a:gd name="connsiteX23" fmla="*/ 2078182 w 3152899"/>
              <a:gd name="connsiteY23" fmla="*/ 944088 h 1253372"/>
              <a:gd name="connsiteX24" fmla="*/ 2179122 w 3152899"/>
              <a:gd name="connsiteY24" fmla="*/ 973776 h 1253372"/>
              <a:gd name="connsiteX25" fmla="*/ 2220686 w 3152899"/>
              <a:gd name="connsiteY25" fmla="*/ 985652 h 1253372"/>
              <a:gd name="connsiteX26" fmla="*/ 2291938 w 3152899"/>
              <a:gd name="connsiteY26" fmla="*/ 991589 h 1253372"/>
              <a:gd name="connsiteX27" fmla="*/ 2381003 w 3152899"/>
              <a:gd name="connsiteY27" fmla="*/ 1015340 h 1253372"/>
              <a:gd name="connsiteX28" fmla="*/ 2559133 w 3152899"/>
              <a:gd name="connsiteY28" fmla="*/ 1098467 h 1253372"/>
              <a:gd name="connsiteX29" fmla="*/ 2689761 w 3152899"/>
              <a:gd name="connsiteY29" fmla="*/ 1140031 h 1253372"/>
              <a:gd name="connsiteX30" fmla="*/ 2826328 w 3152899"/>
              <a:gd name="connsiteY30" fmla="*/ 1205345 h 1253372"/>
              <a:gd name="connsiteX31" fmla="*/ 2980707 w 3152899"/>
              <a:gd name="connsiteY31" fmla="*/ 1235033 h 1253372"/>
              <a:gd name="connsiteX32" fmla="*/ 3063834 w 3152899"/>
              <a:gd name="connsiteY32" fmla="*/ 1252846 h 1253372"/>
              <a:gd name="connsiteX33" fmla="*/ 3152899 w 3152899"/>
              <a:gd name="connsiteY33" fmla="*/ 1246909 h 125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152899" h="1253372">
                <a:moveTo>
                  <a:pt x="0" y="0"/>
                </a:moveTo>
                <a:cubicBezTo>
                  <a:pt x="42058" y="11875"/>
                  <a:pt x="84117" y="23750"/>
                  <a:pt x="124691" y="29688"/>
                </a:cubicBezTo>
                <a:cubicBezTo>
                  <a:pt x="165265" y="35626"/>
                  <a:pt x="210787" y="28699"/>
                  <a:pt x="243444" y="35626"/>
                </a:cubicBezTo>
                <a:cubicBezTo>
                  <a:pt x="276101" y="42553"/>
                  <a:pt x="302821" y="64325"/>
                  <a:pt x="320634" y="71252"/>
                </a:cubicBezTo>
                <a:cubicBezTo>
                  <a:pt x="338447" y="78179"/>
                  <a:pt x="326571" y="74220"/>
                  <a:pt x="350322" y="77189"/>
                </a:cubicBezTo>
                <a:cubicBezTo>
                  <a:pt x="374073" y="80158"/>
                  <a:pt x="428502" y="83127"/>
                  <a:pt x="463138" y="89065"/>
                </a:cubicBezTo>
                <a:cubicBezTo>
                  <a:pt x="497774" y="95003"/>
                  <a:pt x="529442" y="95992"/>
                  <a:pt x="558141" y="112815"/>
                </a:cubicBezTo>
                <a:cubicBezTo>
                  <a:pt x="586840" y="129638"/>
                  <a:pt x="608611" y="167244"/>
                  <a:pt x="635330" y="190005"/>
                </a:cubicBezTo>
                <a:cubicBezTo>
                  <a:pt x="662049" y="212766"/>
                  <a:pt x="698665" y="237506"/>
                  <a:pt x="718457" y="249381"/>
                </a:cubicBezTo>
                <a:cubicBezTo>
                  <a:pt x="738249" y="261256"/>
                  <a:pt x="741218" y="249382"/>
                  <a:pt x="754083" y="261257"/>
                </a:cubicBezTo>
                <a:cubicBezTo>
                  <a:pt x="766948" y="273132"/>
                  <a:pt x="776844" y="306778"/>
                  <a:pt x="795647" y="320633"/>
                </a:cubicBezTo>
                <a:cubicBezTo>
                  <a:pt x="814450" y="334488"/>
                  <a:pt x="828304" y="338446"/>
                  <a:pt x="866899" y="344384"/>
                </a:cubicBezTo>
                <a:cubicBezTo>
                  <a:pt x="905494" y="350322"/>
                  <a:pt x="1027216" y="356259"/>
                  <a:pt x="1027216" y="356259"/>
                </a:cubicBezTo>
                <a:cubicBezTo>
                  <a:pt x="1076696" y="360217"/>
                  <a:pt x="1118260" y="356260"/>
                  <a:pt x="1163782" y="368135"/>
                </a:cubicBezTo>
                <a:cubicBezTo>
                  <a:pt x="1209304" y="380010"/>
                  <a:pt x="1256805" y="398812"/>
                  <a:pt x="1300348" y="427511"/>
                </a:cubicBezTo>
                <a:cubicBezTo>
                  <a:pt x="1343891" y="456210"/>
                  <a:pt x="1388423" y="496784"/>
                  <a:pt x="1425039" y="540327"/>
                </a:cubicBezTo>
                <a:cubicBezTo>
                  <a:pt x="1461655" y="583870"/>
                  <a:pt x="1493323" y="653142"/>
                  <a:pt x="1520042" y="688768"/>
                </a:cubicBezTo>
                <a:cubicBezTo>
                  <a:pt x="1546761" y="724394"/>
                  <a:pt x="1567543" y="731322"/>
                  <a:pt x="1585356" y="754083"/>
                </a:cubicBezTo>
                <a:cubicBezTo>
                  <a:pt x="1603169" y="776844"/>
                  <a:pt x="1609107" y="804553"/>
                  <a:pt x="1626920" y="825335"/>
                </a:cubicBezTo>
                <a:cubicBezTo>
                  <a:pt x="1644733" y="846117"/>
                  <a:pt x="1667494" y="863930"/>
                  <a:pt x="1692234" y="878774"/>
                </a:cubicBezTo>
                <a:cubicBezTo>
                  <a:pt x="1716974" y="893618"/>
                  <a:pt x="1739735" y="904504"/>
                  <a:pt x="1775361" y="914400"/>
                </a:cubicBezTo>
                <a:cubicBezTo>
                  <a:pt x="1810987" y="924296"/>
                  <a:pt x="1867395" y="935181"/>
                  <a:pt x="1905990" y="938150"/>
                </a:cubicBezTo>
                <a:cubicBezTo>
                  <a:pt x="1944585" y="941119"/>
                  <a:pt x="1978231" y="931223"/>
                  <a:pt x="2006930" y="932213"/>
                </a:cubicBezTo>
                <a:cubicBezTo>
                  <a:pt x="2035629" y="933203"/>
                  <a:pt x="2049483" y="937161"/>
                  <a:pt x="2078182" y="944088"/>
                </a:cubicBezTo>
                <a:cubicBezTo>
                  <a:pt x="2106881" y="951015"/>
                  <a:pt x="2179122" y="973776"/>
                  <a:pt x="2179122" y="973776"/>
                </a:cubicBezTo>
                <a:cubicBezTo>
                  <a:pt x="2202873" y="980703"/>
                  <a:pt x="2201883" y="982683"/>
                  <a:pt x="2220686" y="985652"/>
                </a:cubicBezTo>
                <a:cubicBezTo>
                  <a:pt x="2239489" y="988621"/>
                  <a:pt x="2265219" y="986641"/>
                  <a:pt x="2291938" y="991589"/>
                </a:cubicBezTo>
                <a:cubicBezTo>
                  <a:pt x="2318657" y="996537"/>
                  <a:pt x="2336471" y="997527"/>
                  <a:pt x="2381003" y="1015340"/>
                </a:cubicBezTo>
                <a:cubicBezTo>
                  <a:pt x="2425535" y="1033153"/>
                  <a:pt x="2507673" y="1077685"/>
                  <a:pt x="2559133" y="1098467"/>
                </a:cubicBezTo>
                <a:cubicBezTo>
                  <a:pt x="2610593" y="1119249"/>
                  <a:pt x="2645229" y="1122218"/>
                  <a:pt x="2689761" y="1140031"/>
                </a:cubicBezTo>
                <a:cubicBezTo>
                  <a:pt x="2734293" y="1157844"/>
                  <a:pt x="2777837" y="1189511"/>
                  <a:pt x="2826328" y="1205345"/>
                </a:cubicBezTo>
                <a:cubicBezTo>
                  <a:pt x="2874819" y="1221179"/>
                  <a:pt x="2941123" y="1227116"/>
                  <a:pt x="2980707" y="1235033"/>
                </a:cubicBezTo>
                <a:cubicBezTo>
                  <a:pt x="3020291" y="1242950"/>
                  <a:pt x="3035135" y="1250867"/>
                  <a:pt x="3063834" y="1252846"/>
                </a:cubicBezTo>
                <a:cubicBezTo>
                  <a:pt x="3092533" y="1254825"/>
                  <a:pt x="3122716" y="1250867"/>
                  <a:pt x="3152899" y="1246909"/>
                </a:cubicBezTo>
              </a:path>
            </a:pathLst>
          </a:cu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a:extLst>
              <a:ext uri="{FF2B5EF4-FFF2-40B4-BE49-F238E27FC236}">
                <a16:creationId xmlns:a16="http://schemas.microsoft.com/office/drawing/2014/main" id="{D0D92A9E-6F41-C23D-C2D6-A5D2FC81A44F}"/>
              </a:ext>
            </a:extLst>
          </p:cNvPr>
          <p:cNvSpPr/>
          <p:nvPr/>
        </p:nvSpPr>
        <p:spPr>
          <a:xfrm>
            <a:off x="6593446" y="2537266"/>
            <a:ext cx="3189845" cy="2071804"/>
          </a:xfrm>
          <a:custGeom>
            <a:avLst/>
            <a:gdLst>
              <a:gd name="connsiteX0" fmla="*/ 0 w 3158837"/>
              <a:gd name="connsiteY0" fmla="*/ 0 h 1989117"/>
              <a:gd name="connsiteX1" fmla="*/ 65315 w 3158837"/>
              <a:gd name="connsiteY1" fmla="*/ 59376 h 1989117"/>
              <a:gd name="connsiteX2" fmla="*/ 106878 w 3158837"/>
              <a:gd name="connsiteY2" fmla="*/ 124691 h 1989117"/>
              <a:gd name="connsiteX3" fmla="*/ 124691 w 3158837"/>
              <a:gd name="connsiteY3" fmla="*/ 172192 h 1989117"/>
              <a:gd name="connsiteX4" fmla="*/ 136567 w 3158837"/>
              <a:gd name="connsiteY4" fmla="*/ 261257 h 1989117"/>
              <a:gd name="connsiteX5" fmla="*/ 231569 w 3158837"/>
              <a:gd name="connsiteY5" fmla="*/ 338446 h 1989117"/>
              <a:gd name="connsiteX6" fmla="*/ 279070 w 3158837"/>
              <a:gd name="connsiteY6" fmla="*/ 409698 h 1989117"/>
              <a:gd name="connsiteX7" fmla="*/ 285008 w 3158837"/>
              <a:gd name="connsiteY7" fmla="*/ 534389 h 1989117"/>
              <a:gd name="connsiteX8" fmla="*/ 255320 w 3158837"/>
              <a:gd name="connsiteY8" fmla="*/ 641267 h 1989117"/>
              <a:gd name="connsiteX9" fmla="*/ 231569 w 3158837"/>
              <a:gd name="connsiteY9" fmla="*/ 742207 h 1989117"/>
              <a:gd name="connsiteX10" fmla="*/ 255320 w 3158837"/>
              <a:gd name="connsiteY10" fmla="*/ 843148 h 1989117"/>
              <a:gd name="connsiteX11" fmla="*/ 338447 w 3158837"/>
              <a:gd name="connsiteY11" fmla="*/ 914400 h 1989117"/>
              <a:gd name="connsiteX12" fmla="*/ 492826 w 3158837"/>
              <a:gd name="connsiteY12" fmla="*/ 938150 h 1989117"/>
              <a:gd name="connsiteX13" fmla="*/ 623455 w 3158837"/>
              <a:gd name="connsiteY13" fmla="*/ 1015340 h 1989117"/>
              <a:gd name="connsiteX14" fmla="*/ 694707 w 3158837"/>
              <a:gd name="connsiteY14" fmla="*/ 1039091 h 1989117"/>
              <a:gd name="connsiteX15" fmla="*/ 777834 w 3158837"/>
              <a:gd name="connsiteY15" fmla="*/ 1050966 h 1989117"/>
              <a:gd name="connsiteX16" fmla="*/ 890650 w 3158837"/>
              <a:gd name="connsiteY16" fmla="*/ 1039091 h 1989117"/>
              <a:gd name="connsiteX17" fmla="*/ 979715 w 3158837"/>
              <a:gd name="connsiteY17" fmla="*/ 1003465 h 1989117"/>
              <a:gd name="connsiteX18" fmla="*/ 1056904 w 3158837"/>
              <a:gd name="connsiteY18" fmla="*/ 1015340 h 1989117"/>
              <a:gd name="connsiteX19" fmla="*/ 1151907 w 3158837"/>
              <a:gd name="connsiteY19" fmla="*/ 1116280 h 1989117"/>
              <a:gd name="connsiteX20" fmla="*/ 1169720 w 3158837"/>
              <a:gd name="connsiteY20" fmla="*/ 1223158 h 1989117"/>
              <a:gd name="connsiteX21" fmla="*/ 1187533 w 3158837"/>
              <a:gd name="connsiteY21" fmla="*/ 1335974 h 1989117"/>
              <a:gd name="connsiteX22" fmla="*/ 1246909 w 3158837"/>
              <a:gd name="connsiteY22" fmla="*/ 1460665 h 1989117"/>
              <a:gd name="connsiteX23" fmla="*/ 1383476 w 3158837"/>
              <a:gd name="connsiteY23" fmla="*/ 1579418 h 1989117"/>
              <a:gd name="connsiteX24" fmla="*/ 1567543 w 3158837"/>
              <a:gd name="connsiteY24" fmla="*/ 1591293 h 1989117"/>
              <a:gd name="connsiteX25" fmla="*/ 1674421 w 3158837"/>
              <a:gd name="connsiteY25" fmla="*/ 1620981 h 1989117"/>
              <a:gd name="connsiteX26" fmla="*/ 1775361 w 3158837"/>
              <a:gd name="connsiteY26" fmla="*/ 1686296 h 1989117"/>
              <a:gd name="connsiteX27" fmla="*/ 1822863 w 3158837"/>
              <a:gd name="connsiteY27" fmla="*/ 1840675 h 1989117"/>
              <a:gd name="connsiteX28" fmla="*/ 1983180 w 3158837"/>
              <a:gd name="connsiteY28" fmla="*/ 1947553 h 1989117"/>
              <a:gd name="connsiteX29" fmla="*/ 2054431 w 3158837"/>
              <a:gd name="connsiteY29" fmla="*/ 1882239 h 1989117"/>
              <a:gd name="connsiteX30" fmla="*/ 2131621 w 3158837"/>
              <a:gd name="connsiteY30" fmla="*/ 1757548 h 1989117"/>
              <a:gd name="connsiteX31" fmla="*/ 2196935 w 3158837"/>
              <a:gd name="connsiteY31" fmla="*/ 1698171 h 1989117"/>
              <a:gd name="connsiteX32" fmla="*/ 2345377 w 3158837"/>
              <a:gd name="connsiteY32" fmla="*/ 1704109 h 1989117"/>
              <a:gd name="connsiteX33" fmla="*/ 2452255 w 3158837"/>
              <a:gd name="connsiteY33" fmla="*/ 1769423 h 1989117"/>
              <a:gd name="connsiteX34" fmla="*/ 2565070 w 3158837"/>
              <a:gd name="connsiteY34" fmla="*/ 1846613 h 1989117"/>
              <a:gd name="connsiteX35" fmla="*/ 2689761 w 3158837"/>
              <a:gd name="connsiteY35" fmla="*/ 1911927 h 1989117"/>
              <a:gd name="connsiteX36" fmla="*/ 2790702 w 3158837"/>
              <a:gd name="connsiteY36" fmla="*/ 1977241 h 1989117"/>
              <a:gd name="connsiteX37" fmla="*/ 2879767 w 3158837"/>
              <a:gd name="connsiteY37" fmla="*/ 1947553 h 1989117"/>
              <a:gd name="connsiteX38" fmla="*/ 2951018 w 3158837"/>
              <a:gd name="connsiteY38" fmla="*/ 1876301 h 1989117"/>
              <a:gd name="connsiteX39" fmla="*/ 3016333 w 3158837"/>
              <a:gd name="connsiteY39" fmla="*/ 1852550 h 1989117"/>
              <a:gd name="connsiteX40" fmla="*/ 3158837 w 3158837"/>
              <a:gd name="connsiteY40" fmla="*/ 1989117 h 1989117"/>
              <a:gd name="connsiteX0" fmla="*/ 0 w 3182588"/>
              <a:gd name="connsiteY0" fmla="*/ 0 h 2030680"/>
              <a:gd name="connsiteX1" fmla="*/ 65315 w 3182588"/>
              <a:gd name="connsiteY1" fmla="*/ 59376 h 2030680"/>
              <a:gd name="connsiteX2" fmla="*/ 106878 w 3182588"/>
              <a:gd name="connsiteY2" fmla="*/ 124691 h 2030680"/>
              <a:gd name="connsiteX3" fmla="*/ 124691 w 3182588"/>
              <a:gd name="connsiteY3" fmla="*/ 172192 h 2030680"/>
              <a:gd name="connsiteX4" fmla="*/ 136567 w 3182588"/>
              <a:gd name="connsiteY4" fmla="*/ 261257 h 2030680"/>
              <a:gd name="connsiteX5" fmla="*/ 231569 w 3182588"/>
              <a:gd name="connsiteY5" fmla="*/ 338446 h 2030680"/>
              <a:gd name="connsiteX6" fmla="*/ 279070 w 3182588"/>
              <a:gd name="connsiteY6" fmla="*/ 409698 h 2030680"/>
              <a:gd name="connsiteX7" fmla="*/ 285008 w 3182588"/>
              <a:gd name="connsiteY7" fmla="*/ 534389 h 2030680"/>
              <a:gd name="connsiteX8" fmla="*/ 255320 w 3182588"/>
              <a:gd name="connsiteY8" fmla="*/ 641267 h 2030680"/>
              <a:gd name="connsiteX9" fmla="*/ 231569 w 3182588"/>
              <a:gd name="connsiteY9" fmla="*/ 742207 h 2030680"/>
              <a:gd name="connsiteX10" fmla="*/ 255320 w 3182588"/>
              <a:gd name="connsiteY10" fmla="*/ 843148 h 2030680"/>
              <a:gd name="connsiteX11" fmla="*/ 338447 w 3182588"/>
              <a:gd name="connsiteY11" fmla="*/ 914400 h 2030680"/>
              <a:gd name="connsiteX12" fmla="*/ 492826 w 3182588"/>
              <a:gd name="connsiteY12" fmla="*/ 938150 h 2030680"/>
              <a:gd name="connsiteX13" fmla="*/ 623455 w 3182588"/>
              <a:gd name="connsiteY13" fmla="*/ 1015340 h 2030680"/>
              <a:gd name="connsiteX14" fmla="*/ 694707 w 3182588"/>
              <a:gd name="connsiteY14" fmla="*/ 1039091 h 2030680"/>
              <a:gd name="connsiteX15" fmla="*/ 777834 w 3182588"/>
              <a:gd name="connsiteY15" fmla="*/ 1050966 h 2030680"/>
              <a:gd name="connsiteX16" fmla="*/ 890650 w 3182588"/>
              <a:gd name="connsiteY16" fmla="*/ 1039091 h 2030680"/>
              <a:gd name="connsiteX17" fmla="*/ 979715 w 3182588"/>
              <a:gd name="connsiteY17" fmla="*/ 1003465 h 2030680"/>
              <a:gd name="connsiteX18" fmla="*/ 1056904 w 3182588"/>
              <a:gd name="connsiteY18" fmla="*/ 1015340 h 2030680"/>
              <a:gd name="connsiteX19" fmla="*/ 1151907 w 3182588"/>
              <a:gd name="connsiteY19" fmla="*/ 1116280 h 2030680"/>
              <a:gd name="connsiteX20" fmla="*/ 1169720 w 3182588"/>
              <a:gd name="connsiteY20" fmla="*/ 1223158 h 2030680"/>
              <a:gd name="connsiteX21" fmla="*/ 1187533 w 3182588"/>
              <a:gd name="connsiteY21" fmla="*/ 1335974 h 2030680"/>
              <a:gd name="connsiteX22" fmla="*/ 1246909 w 3182588"/>
              <a:gd name="connsiteY22" fmla="*/ 1460665 h 2030680"/>
              <a:gd name="connsiteX23" fmla="*/ 1383476 w 3182588"/>
              <a:gd name="connsiteY23" fmla="*/ 1579418 h 2030680"/>
              <a:gd name="connsiteX24" fmla="*/ 1567543 w 3182588"/>
              <a:gd name="connsiteY24" fmla="*/ 1591293 h 2030680"/>
              <a:gd name="connsiteX25" fmla="*/ 1674421 w 3182588"/>
              <a:gd name="connsiteY25" fmla="*/ 1620981 h 2030680"/>
              <a:gd name="connsiteX26" fmla="*/ 1775361 w 3182588"/>
              <a:gd name="connsiteY26" fmla="*/ 1686296 h 2030680"/>
              <a:gd name="connsiteX27" fmla="*/ 1822863 w 3182588"/>
              <a:gd name="connsiteY27" fmla="*/ 1840675 h 2030680"/>
              <a:gd name="connsiteX28" fmla="*/ 1983180 w 3182588"/>
              <a:gd name="connsiteY28" fmla="*/ 1947553 h 2030680"/>
              <a:gd name="connsiteX29" fmla="*/ 2054431 w 3182588"/>
              <a:gd name="connsiteY29" fmla="*/ 1882239 h 2030680"/>
              <a:gd name="connsiteX30" fmla="*/ 2131621 w 3182588"/>
              <a:gd name="connsiteY30" fmla="*/ 1757548 h 2030680"/>
              <a:gd name="connsiteX31" fmla="*/ 2196935 w 3182588"/>
              <a:gd name="connsiteY31" fmla="*/ 1698171 h 2030680"/>
              <a:gd name="connsiteX32" fmla="*/ 2345377 w 3182588"/>
              <a:gd name="connsiteY32" fmla="*/ 1704109 h 2030680"/>
              <a:gd name="connsiteX33" fmla="*/ 2452255 w 3182588"/>
              <a:gd name="connsiteY33" fmla="*/ 1769423 h 2030680"/>
              <a:gd name="connsiteX34" fmla="*/ 2565070 w 3182588"/>
              <a:gd name="connsiteY34" fmla="*/ 1846613 h 2030680"/>
              <a:gd name="connsiteX35" fmla="*/ 2689761 w 3182588"/>
              <a:gd name="connsiteY35" fmla="*/ 1911927 h 2030680"/>
              <a:gd name="connsiteX36" fmla="*/ 2790702 w 3182588"/>
              <a:gd name="connsiteY36" fmla="*/ 1977241 h 2030680"/>
              <a:gd name="connsiteX37" fmla="*/ 2879767 w 3182588"/>
              <a:gd name="connsiteY37" fmla="*/ 1947553 h 2030680"/>
              <a:gd name="connsiteX38" fmla="*/ 2951018 w 3182588"/>
              <a:gd name="connsiteY38" fmla="*/ 1876301 h 2030680"/>
              <a:gd name="connsiteX39" fmla="*/ 3016333 w 3182588"/>
              <a:gd name="connsiteY39" fmla="*/ 1852550 h 2030680"/>
              <a:gd name="connsiteX40" fmla="*/ 3182588 w 3182588"/>
              <a:gd name="connsiteY40" fmla="*/ 2030680 h 2030680"/>
              <a:gd name="connsiteX0" fmla="*/ 0 w 3182588"/>
              <a:gd name="connsiteY0" fmla="*/ 0 h 2030680"/>
              <a:gd name="connsiteX1" fmla="*/ 65315 w 3182588"/>
              <a:gd name="connsiteY1" fmla="*/ 59376 h 2030680"/>
              <a:gd name="connsiteX2" fmla="*/ 106878 w 3182588"/>
              <a:gd name="connsiteY2" fmla="*/ 124691 h 2030680"/>
              <a:gd name="connsiteX3" fmla="*/ 124691 w 3182588"/>
              <a:gd name="connsiteY3" fmla="*/ 172192 h 2030680"/>
              <a:gd name="connsiteX4" fmla="*/ 136567 w 3182588"/>
              <a:gd name="connsiteY4" fmla="*/ 261257 h 2030680"/>
              <a:gd name="connsiteX5" fmla="*/ 231569 w 3182588"/>
              <a:gd name="connsiteY5" fmla="*/ 338446 h 2030680"/>
              <a:gd name="connsiteX6" fmla="*/ 279070 w 3182588"/>
              <a:gd name="connsiteY6" fmla="*/ 409698 h 2030680"/>
              <a:gd name="connsiteX7" fmla="*/ 285008 w 3182588"/>
              <a:gd name="connsiteY7" fmla="*/ 534389 h 2030680"/>
              <a:gd name="connsiteX8" fmla="*/ 255320 w 3182588"/>
              <a:gd name="connsiteY8" fmla="*/ 641267 h 2030680"/>
              <a:gd name="connsiteX9" fmla="*/ 231569 w 3182588"/>
              <a:gd name="connsiteY9" fmla="*/ 742207 h 2030680"/>
              <a:gd name="connsiteX10" fmla="*/ 255320 w 3182588"/>
              <a:gd name="connsiteY10" fmla="*/ 843148 h 2030680"/>
              <a:gd name="connsiteX11" fmla="*/ 338447 w 3182588"/>
              <a:gd name="connsiteY11" fmla="*/ 914400 h 2030680"/>
              <a:gd name="connsiteX12" fmla="*/ 492826 w 3182588"/>
              <a:gd name="connsiteY12" fmla="*/ 938150 h 2030680"/>
              <a:gd name="connsiteX13" fmla="*/ 623455 w 3182588"/>
              <a:gd name="connsiteY13" fmla="*/ 1015340 h 2030680"/>
              <a:gd name="connsiteX14" fmla="*/ 694707 w 3182588"/>
              <a:gd name="connsiteY14" fmla="*/ 1039091 h 2030680"/>
              <a:gd name="connsiteX15" fmla="*/ 777834 w 3182588"/>
              <a:gd name="connsiteY15" fmla="*/ 1050966 h 2030680"/>
              <a:gd name="connsiteX16" fmla="*/ 890650 w 3182588"/>
              <a:gd name="connsiteY16" fmla="*/ 1039091 h 2030680"/>
              <a:gd name="connsiteX17" fmla="*/ 979715 w 3182588"/>
              <a:gd name="connsiteY17" fmla="*/ 1003465 h 2030680"/>
              <a:gd name="connsiteX18" fmla="*/ 1056904 w 3182588"/>
              <a:gd name="connsiteY18" fmla="*/ 1015340 h 2030680"/>
              <a:gd name="connsiteX19" fmla="*/ 1151907 w 3182588"/>
              <a:gd name="connsiteY19" fmla="*/ 1116280 h 2030680"/>
              <a:gd name="connsiteX20" fmla="*/ 1169720 w 3182588"/>
              <a:gd name="connsiteY20" fmla="*/ 1223158 h 2030680"/>
              <a:gd name="connsiteX21" fmla="*/ 1187533 w 3182588"/>
              <a:gd name="connsiteY21" fmla="*/ 1335974 h 2030680"/>
              <a:gd name="connsiteX22" fmla="*/ 1246909 w 3182588"/>
              <a:gd name="connsiteY22" fmla="*/ 1460665 h 2030680"/>
              <a:gd name="connsiteX23" fmla="*/ 1383476 w 3182588"/>
              <a:gd name="connsiteY23" fmla="*/ 1579418 h 2030680"/>
              <a:gd name="connsiteX24" fmla="*/ 1567543 w 3182588"/>
              <a:gd name="connsiteY24" fmla="*/ 1591293 h 2030680"/>
              <a:gd name="connsiteX25" fmla="*/ 1674421 w 3182588"/>
              <a:gd name="connsiteY25" fmla="*/ 1620981 h 2030680"/>
              <a:gd name="connsiteX26" fmla="*/ 1775361 w 3182588"/>
              <a:gd name="connsiteY26" fmla="*/ 1686296 h 2030680"/>
              <a:gd name="connsiteX27" fmla="*/ 1822863 w 3182588"/>
              <a:gd name="connsiteY27" fmla="*/ 1840675 h 2030680"/>
              <a:gd name="connsiteX28" fmla="*/ 1983180 w 3182588"/>
              <a:gd name="connsiteY28" fmla="*/ 1947553 h 2030680"/>
              <a:gd name="connsiteX29" fmla="*/ 2054431 w 3182588"/>
              <a:gd name="connsiteY29" fmla="*/ 1882239 h 2030680"/>
              <a:gd name="connsiteX30" fmla="*/ 2131621 w 3182588"/>
              <a:gd name="connsiteY30" fmla="*/ 1757548 h 2030680"/>
              <a:gd name="connsiteX31" fmla="*/ 2196935 w 3182588"/>
              <a:gd name="connsiteY31" fmla="*/ 1698171 h 2030680"/>
              <a:gd name="connsiteX32" fmla="*/ 2345377 w 3182588"/>
              <a:gd name="connsiteY32" fmla="*/ 1704109 h 2030680"/>
              <a:gd name="connsiteX33" fmla="*/ 2452255 w 3182588"/>
              <a:gd name="connsiteY33" fmla="*/ 1769423 h 2030680"/>
              <a:gd name="connsiteX34" fmla="*/ 2565070 w 3182588"/>
              <a:gd name="connsiteY34" fmla="*/ 1846613 h 2030680"/>
              <a:gd name="connsiteX35" fmla="*/ 2677886 w 3182588"/>
              <a:gd name="connsiteY35" fmla="*/ 1935678 h 2030680"/>
              <a:gd name="connsiteX36" fmla="*/ 2790702 w 3182588"/>
              <a:gd name="connsiteY36" fmla="*/ 1977241 h 2030680"/>
              <a:gd name="connsiteX37" fmla="*/ 2879767 w 3182588"/>
              <a:gd name="connsiteY37" fmla="*/ 1947553 h 2030680"/>
              <a:gd name="connsiteX38" fmla="*/ 2951018 w 3182588"/>
              <a:gd name="connsiteY38" fmla="*/ 1876301 h 2030680"/>
              <a:gd name="connsiteX39" fmla="*/ 3016333 w 3182588"/>
              <a:gd name="connsiteY39" fmla="*/ 1852550 h 2030680"/>
              <a:gd name="connsiteX40" fmla="*/ 3182588 w 3182588"/>
              <a:gd name="connsiteY40" fmla="*/ 2030680 h 2030680"/>
              <a:gd name="connsiteX0" fmla="*/ 0 w 3182588"/>
              <a:gd name="connsiteY0" fmla="*/ 0 h 2030680"/>
              <a:gd name="connsiteX1" fmla="*/ 65315 w 3182588"/>
              <a:gd name="connsiteY1" fmla="*/ 59376 h 2030680"/>
              <a:gd name="connsiteX2" fmla="*/ 106878 w 3182588"/>
              <a:gd name="connsiteY2" fmla="*/ 124691 h 2030680"/>
              <a:gd name="connsiteX3" fmla="*/ 124691 w 3182588"/>
              <a:gd name="connsiteY3" fmla="*/ 172192 h 2030680"/>
              <a:gd name="connsiteX4" fmla="*/ 136567 w 3182588"/>
              <a:gd name="connsiteY4" fmla="*/ 261257 h 2030680"/>
              <a:gd name="connsiteX5" fmla="*/ 231569 w 3182588"/>
              <a:gd name="connsiteY5" fmla="*/ 338446 h 2030680"/>
              <a:gd name="connsiteX6" fmla="*/ 279070 w 3182588"/>
              <a:gd name="connsiteY6" fmla="*/ 409698 h 2030680"/>
              <a:gd name="connsiteX7" fmla="*/ 285008 w 3182588"/>
              <a:gd name="connsiteY7" fmla="*/ 534389 h 2030680"/>
              <a:gd name="connsiteX8" fmla="*/ 255320 w 3182588"/>
              <a:gd name="connsiteY8" fmla="*/ 641267 h 2030680"/>
              <a:gd name="connsiteX9" fmla="*/ 231569 w 3182588"/>
              <a:gd name="connsiteY9" fmla="*/ 742207 h 2030680"/>
              <a:gd name="connsiteX10" fmla="*/ 255320 w 3182588"/>
              <a:gd name="connsiteY10" fmla="*/ 843148 h 2030680"/>
              <a:gd name="connsiteX11" fmla="*/ 338447 w 3182588"/>
              <a:gd name="connsiteY11" fmla="*/ 914400 h 2030680"/>
              <a:gd name="connsiteX12" fmla="*/ 492826 w 3182588"/>
              <a:gd name="connsiteY12" fmla="*/ 938150 h 2030680"/>
              <a:gd name="connsiteX13" fmla="*/ 623455 w 3182588"/>
              <a:gd name="connsiteY13" fmla="*/ 1015340 h 2030680"/>
              <a:gd name="connsiteX14" fmla="*/ 694707 w 3182588"/>
              <a:gd name="connsiteY14" fmla="*/ 1039091 h 2030680"/>
              <a:gd name="connsiteX15" fmla="*/ 777834 w 3182588"/>
              <a:gd name="connsiteY15" fmla="*/ 1050966 h 2030680"/>
              <a:gd name="connsiteX16" fmla="*/ 890650 w 3182588"/>
              <a:gd name="connsiteY16" fmla="*/ 1039091 h 2030680"/>
              <a:gd name="connsiteX17" fmla="*/ 979715 w 3182588"/>
              <a:gd name="connsiteY17" fmla="*/ 1003465 h 2030680"/>
              <a:gd name="connsiteX18" fmla="*/ 1056904 w 3182588"/>
              <a:gd name="connsiteY18" fmla="*/ 1015340 h 2030680"/>
              <a:gd name="connsiteX19" fmla="*/ 1151907 w 3182588"/>
              <a:gd name="connsiteY19" fmla="*/ 1116280 h 2030680"/>
              <a:gd name="connsiteX20" fmla="*/ 1169720 w 3182588"/>
              <a:gd name="connsiteY20" fmla="*/ 1223158 h 2030680"/>
              <a:gd name="connsiteX21" fmla="*/ 1187533 w 3182588"/>
              <a:gd name="connsiteY21" fmla="*/ 1335974 h 2030680"/>
              <a:gd name="connsiteX22" fmla="*/ 1246909 w 3182588"/>
              <a:gd name="connsiteY22" fmla="*/ 1460665 h 2030680"/>
              <a:gd name="connsiteX23" fmla="*/ 1383476 w 3182588"/>
              <a:gd name="connsiteY23" fmla="*/ 1579418 h 2030680"/>
              <a:gd name="connsiteX24" fmla="*/ 1567543 w 3182588"/>
              <a:gd name="connsiteY24" fmla="*/ 1591293 h 2030680"/>
              <a:gd name="connsiteX25" fmla="*/ 1674421 w 3182588"/>
              <a:gd name="connsiteY25" fmla="*/ 1620981 h 2030680"/>
              <a:gd name="connsiteX26" fmla="*/ 1775361 w 3182588"/>
              <a:gd name="connsiteY26" fmla="*/ 1686296 h 2030680"/>
              <a:gd name="connsiteX27" fmla="*/ 1822863 w 3182588"/>
              <a:gd name="connsiteY27" fmla="*/ 1840675 h 2030680"/>
              <a:gd name="connsiteX28" fmla="*/ 1983180 w 3182588"/>
              <a:gd name="connsiteY28" fmla="*/ 1947553 h 2030680"/>
              <a:gd name="connsiteX29" fmla="*/ 2054431 w 3182588"/>
              <a:gd name="connsiteY29" fmla="*/ 1882239 h 2030680"/>
              <a:gd name="connsiteX30" fmla="*/ 2131621 w 3182588"/>
              <a:gd name="connsiteY30" fmla="*/ 1757548 h 2030680"/>
              <a:gd name="connsiteX31" fmla="*/ 2196935 w 3182588"/>
              <a:gd name="connsiteY31" fmla="*/ 1698171 h 2030680"/>
              <a:gd name="connsiteX32" fmla="*/ 2345377 w 3182588"/>
              <a:gd name="connsiteY32" fmla="*/ 1704109 h 2030680"/>
              <a:gd name="connsiteX33" fmla="*/ 2452255 w 3182588"/>
              <a:gd name="connsiteY33" fmla="*/ 1769423 h 2030680"/>
              <a:gd name="connsiteX34" fmla="*/ 2565070 w 3182588"/>
              <a:gd name="connsiteY34" fmla="*/ 1846613 h 2030680"/>
              <a:gd name="connsiteX35" fmla="*/ 2677886 w 3182588"/>
              <a:gd name="connsiteY35" fmla="*/ 1935678 h 2030680"/>
              <a:gd name="connsiteX36" fmla="*/ 2790702 w 3182588"/>
              <a:gd name="connsiteY36" fmla="*/ 1995054 h 2030680"/>
              <a:gd name="connsiteX37" fmla="*/ 2879767 w 3182588"/>
              <a:gd name="connsiteY37" fmla="*/ 1947553 h 2030680"/>
              <a:gd name="connsiteX38" fmla="*/ 2951018 w 3182588"/>
              <a:gd name="connsiteY38" fmla="*/ 1876301 h 2030680"/>
              <a:gd name="connsiteX39" fmla="*/ 3016333 w 3182588"/>
              <a:gd name="connsiteY39" fmla="*/ 1852550 h 2030680"/>
              <a:gd name="connsiteX40" fmla="*/ 3182588 w 3182588"/>
              <a:gd name="connsiteY40" fmla="*/ 2030680 h 2030680"/>
              <a:gd name="connsiteX0" fmla="*/ 0 w 3182588"/>
              <a:gd name="connsiteY0" fmla="*/ 0 h 2030680"/>
              <a:gd name="connsiteX1" fmla="*/ 65315 w 3182588"/>
              <a:gd name="connsiteY1" fmla="*/ 59376 h 2030680"/>
              <a:gd name="connsiteX2" fmla="*/ 106878 w 3182588"/>
              <a:gd name="connsiteY2" fmla="*/ 124691 h 2030680"/>
              <a:gd name="connsiteX3" fmla="*/ 124691 w 3182588"/>
              <a:gd name="connsiteY3" fmla="*/ 172192 h 2030680"/>
              <a:gd name="connsiteX4" fmla="*/ 136567 w 3182588"/>
              <a:gd name="connsiteY4" fmla="*/ 261257 h 2030680"/>
              <a:gd name="connsiteX5" fmla="*/ 231569 w 3182588"/>
              <a:gd name="connsiteY5" fmla="*/ 338446 h 2030680"/>
              <a:gd name="connsiteX6" fmla="*/ 279070 w 3182588"/>
              <a:gd name="connsiteY6" fmla="*/ 409698 h 2030680"/>
              <a:gd name="connsiteX7" fmla="*/ 285008 w 3182588"/>
              <a:gd name="connsiteY7" fmla="*/ 534389 h 2030680"/>
              <a:gd name="connsiteX8" fmla="*/ 255320 w 3182588"/>
              <a:gd name="connsiteY8" fmla="*/ 641267 h 2030680"/>
              <a:gd name="connsiteX9" fmla="*/ 231569 w 3182588"/>
              <a:gd name="connsiteY9" fmla="*/ 742207 h 2030680"/>
              <a:gd name="connsiteX10" fmla="*/ 255320 w 3182588"/>
              <a:gd name="connsiteY10" fmla="*/ 843148 h 2030680"/>
              <a:gd name="connsiteX11" fmla="*/ 338447 w 3182588"/>
              <a:gd name="connsiteY11" fmla="*/ 914400 h 2030680"/>
              <a:gd name="connsiteX12" fmla="*/ 492826 w 3182588"/>
              <a:gd name="connsiteY12" fmla="*/ 938150 h 2030680"/>
              <a:gd name="connsiteX13" fmla="*/ 623455 w 3182588"/>
              <a:gd name="connsiteY13" fmla="*/ 1015340 h 2030680"/>
              <a:gd name="connsiteX14" fmla="*/ 694707 w 3182588"/>
              <a:gd name="connsiteY14" fmla="*/ 1039091 h 2030680"/>
              <a:gd name="connsiteX15" fmla="*/ 777834 w 3182588"/>
              <a:gd name="connsiteY15" fmla="*/ 1050966 h 2030680"/>
              <a:gd name="connsiteX16" fmla="*/ 890650 w 3182588"/>
              <a:gd name="connsiteY16" fmla="*/ 1039091 h 2030680"/>
              <a:gd name="connsiteX17" fmla="*/ 979715 w 3182588"/>
              <a:gd name="connsiteY17" fmla="*/ 1003465 h 2030680"/>
              <a:gd name="connsiteX18" fmla="*/ 1056904 w 3182588"/>
              <a:gd name="connsiteY18" fmla="*/ 1015340 h 2030680"/>
              <a:gd name="connsiteX19" fmla="*/ 1151907 w 3182588"/>
              <a:gd name="connsiteY19" fmla="*/ 1116280 h 2030680"/>
              <a:gd name="connsiteX20" fmla="*/ 1169720 w 3182588"/>
              <a:gd name="connsiteY20" fmla="*/ 1223158 h 2030680"/>
              <a:gd name="connsiteX21" fmla="*/ 1187533 w 3182588"/>
              <a:gd name="connsiteY21" fmla="*/ 1335974 h 2030680"/>
              <a:gd name="connsiteX22" fmla="*/ 1246909 w 3182588"/>
              <a:gd name="connsiteY22" fmla="*/ 1460665 h 2030680"/>
              <a:gd name="connsiteX23" fmla="*/ 1383476 w 3182588"/>
              <a:gd name="connsiteY23" fmla="*/ 1579418 h 2030680"/>
              <a:gd name="connsiteX24" fmla="*/ 1561605 w 3182588"/>
              <a:gd name="connsiteY24" fmla="*/ 1626919 h 2030680"/>
              <a:gd name="connsiteX25" fmla="*/ 1674421 w 3182588"/>
              <a:gd name="connsiteY25" fmla="*/ 1620981 h 2030680"/>
              <a:gd name="connsiteX26" fmla="*/ 1775361 w 3182588"/>
              <a:gd name="connsiteY26" fmla="*/ 1686296 h 2030680"/>
              <a:gd name="connsiteX27" fmla="*/ 1822863 w 3182588"/>
              <a:gd name="connsiteY27" fmla="*/ 1840675 h 2030680"/>
              <a:gd name="connsiteX28" fmla="*/ 1983180 w 3182588"/>
              <a:gd name="connsiteY28" fmla="*/ 1947553 h 2030680"/>
              <a:gd name="connsiteX29" fmla="*/ 2054431 w 3182588"/>
              <a:gd name="connsiteY29" fmla="*/ 1882239 h 2030680"/>
              <a:gd name="connsiteX30" fmla="*/ 2131621 w 3182588"/>
              <a:gd name="connsiteY30" fmla="*/ 1757548 h 2030680"/>
              <a:gd name="connsiteX31" fmla="*/ 2196935 w 3182588"/>
              <a:gd name="connsiteY31" fmla="*/ 1698171 h 2030680"/>
              <a:gd name="connsiteX32" fmla="*/ 2345377 w 3182588"/>
              <a:gd name="connsiteY32" fmla="*/ 1704109 h 2030680"/>
              <a:gd name="connsiteX33" fmla="*/ 2452255 w 3182588"/>
              <a:gd name="connsiteY33" fmla="*/ 1769423 h 2030680"/>
              <a:gd name="connsiteX34" fmla="*/ 2565070 w 3182588"/>
              <a:gd name="connsiteY34" fmla="*/ 1846613 h 2030680"/>
              <a:gd name="connsiteX35" fmla="*/ 2677886 w 3182588"/>
              <a:gd name="connsiteY35" fmla="*/ 1935678 h 2030680"/>
              <a:gd name="connsiteX36" fmla="*/ 2790702 w 3182588"/>
              <a:gd name="connsiteY36" fmla="*/ 1995054 h 2030680"/>
              <a:gd name="connsiteX37" fmla="*/ 2879767 w 3182588"/>
              <a:gd name="connsiteY37" fmla="*/ 1947553 h 2030680"/>
              <a:gd name="connsiteX38" fmla="*/ 2951018 w 3182588"/>
              <a:gd name="connsiteY38" fmla="*/ 1876301 h 2030680"/>
              <a:gd name="connsiteX39" fmla="*/ 3016333 w 3182588"/>
              <a:gd name="connsiteY39" fmla="*/ 1852550 h 2030680"/>
              <a:gd name="connsiteX40" fmla="*/ 3182588 w 3182588"/>
              <a:gd name="connsiteY40" fmla="*/ 2030680 h 2030680"/>
              <a:gd name="connsiteX0" fmla="*/ 0 w 3175331"/>
              <a:gd name="connsiteY0" fmla="*/ 0 h 2054871"/>
              <a:gd name="connsiteX1" fmla="*/ 58058 w 3175331"/>
              <a:gd name="connsiteY1" fmla="*/ 83567 h 2054871"/>
              <a:gd name="connsiteX2" fmla="*/ 99621 w 3175331"/>
              <a:gd name="connsiteY2" fmla="*/ 148882 h 2054871"/>
              <a:gd name="connsiteX3" fmla="*/ 117434 w 3175331"/>
              <a:gd name="connsiteY3" fmla="*/ 196383 h 2054871"/>
              <a:gd name="connsiteX4" fmla="*/ 129310 w 3175331"/>
              <a:gd name="connsiteY4" fmla="*/ 285448 h 2054871"/>
              <a:gd name="connsiteX5" fmla="*/ 224312 w 3175331"/>
              <a:gd name="connsiteY5" fmla="*/ 362637 h 2054871"/>
              <a:gd name="connsiteX6" fmla="*/ 271813 w 3175331"/>
              <a:gd name="connsiteY6" fmla="*/ 433889 h 2054871"/>
              <a:gd name="connsiteX7" fmla="*/ 277751 w 3175331"/>
              <a:gd name="connsiteY7" fmla="*/ 558580 h 2054871"/>
              <a:gd name="connsiteX8" fmla="*/ 248063 w 3175331"/>
              <a:gd name="connsiteY8" fmla="*/ 665458 h 2054871"/>
              <a:gd name="connsiteX9" fmla="*/ 224312 w 3175331"/>
              <a:gd name="connsiteY9" fmla="*/ 766398 h 2054871"/>
              <a:gd name="connsiteX10" fmla="*/ 248063 w 3175331"/>
              <a:gd name="connsiteY10" fmla="*/ 867339 h 2054871"/>
              <a:gd name="connsiteX11" fmla="*/ 331190 w 3175331"/>
              <a:gd name="connsiteY11" fmla="*/ 938591 h 2054871"/>
              <a:gd name="connsiteX12" fmla="*/ 485569 w 3175331"/>
              <a:gd name="connsiteY12" fmla="*/ 962341 h 2054871"/>
              <a:gd name="connsiteX13" fmla="*/ 616198 w 3175331"/>
              <a:gd name="connsiteY13" fmla="*/ 1039531 h 2054871"/>
              <a:gd name="connsiteX14" fmla="*/ 687450 w 3175331"/>
              <a:gd name="connsiteY14" fmla="*/ 1063282 h 2054871"/>
              <a:gd name="connsiteX15" fmla="*/ 770577 w 3175331"/>
              <a:gd name="connsiteY15" fmla="*/ 1075157 h 2054871"/>
              <a:gd name="connsiteX16" fmla="*/ 883393 w 3175331"/>
              <a:gd name="connsiteY16" fmla="*/ 1063282 h 2054871"/>
              <a:gd name="connsiteX17" fmla="*/ 972458 w 3175331"/>
              <a:gd name="connsiteY17" fmla="*/ 1027656 h 2054871"/>
              <a:gd name="connsiteX18" fmla="*/ 1049647 w 3175331"/>
              <a:gd name="connsiteY18" fmla="*/ 1039531 h 2054871"/>
              <a:gd name="connsiteX19" fmla="*/ 1144650 w 3175331"/>
              <a:gd name="connsiteY19" fmla="*/ 1140471 h 2054871"/>
              <a:gd name="connsiteX20" fmla="*/ 1162463 w 3175331"/>
              <a:gd name="connsiteY20" fmla="*/ 1247349 h 2054871"/>
              <a:gd name="connsiteX21" fmla="*/ 1180276 w 3175331"/>
              <a:gd name="connsiteY21" fmla="*/ 1360165 h 2054871"/>
              <a:gd name="connsiteX22" fmla="*/ 1239652 w 3175331"/>
              <a:gd name="connsiteY22" fmla="*/ 1484856 h 2054871"/>
              <a:gd name="connsiteX23" fmla="*/ 1376219 w 3175331"/>
              <a:gd name="connsiteY23" fmla="*/ 1603609 h 2054871"/>
              <a:gd name="connsiteX24" fmla="*/ 1554348 w 3175331"/>
              <a:gd name="connsiteY24" fmla="*/ 1651110 h 2054871"/>
              <a:gd name="connsiteX25" fmla="*/ 1667164 w 3175331"/>
              <a:gd name="connsiteY25" fmla="*/ 1645172 h 2054871"/>
              <a:gd name="connsiteX26" fmla="*/ 1768104 w 3175331"/>
              <a:gd name="connsiteY26" fmla="*/ 1710487 h 2054871"/>
              <a:gd name="connsiteX27" fmla="*/ 1815606 w 3175331"/>
              <a:gd name="connsiteY27" fmla="*/ 1864866 h 2054871"/>
              <a:gd name="connsiteX28" fmla="*/ 1975923 w 3175331"/>
              <a:gd name="connsiteY28" fmla="*/ 1971744 h 2054871"/>
              <a:gd name="connsiteX29" fmla="*/ 2047174 w 3175331"/>
              <a:gd name="connsiteY29" fmla="*/ 1906430 h 2054871"/>
              <a:gd name="connsiteX30" fmla="*/ 2124364 w 3175331"/>
              <a:gd name="connsiteY30" fmla="*/ 1781739 h 2054871"/>
              <a:gd name="connsiteX31" fmla="*/ 2189678 w 3175331"/>
              <a:gd name="connsiteY31" fmla="*/ 1722362 h 2054871"/>
              <a:gd name="connsiteX32" fmla="*/ 2338120 w 3175331"/>
              <a:gd name="connsiteY32" fmla="*/ 1728300 h 2054871"/>
              <a:gd name="connsiteX33" fmla="*/ 2444998 w 3175331"/>
              <a:gd name="connsiteY33" fmla="*/ 1793614 h 2054871"/>
              <a:gd name="connsiteX34" fmla="*/ 2557813 w 3175331"/>
              <a:gd name="connsiteY34" fmla="*/ 1870804 h 2054871"/>
              <a:gd name="connsiteX35" fmla="*/ 2670629 w 3175331"/>
              <a:gd name="connsiteY35" fmla="*/ 1959869 h 2054871"/>
              <a:gd name="connsiteX36" fmla="*/ 2783445 w 3175331"/>
              <a:gd name="connsiteY36" fmla="*/ 2019245 h 2054871"/>
              <a:gd name="connsiteX37" fmla="*/ 2872510 w 3175331"/>
              <a:gd name="connsiteY37" fmla="*/ 1971744 h 2054871"/>
              <a:gd name="connsiteX38" fmla="*/ 2943761 w 3175331"/>
              <a:gd name="connsiteY38" fmla="*/ 1900492 h 2054871"/>
              <a:gd name="connsiteX39" fmla="*/ 3009076 w 3175331"/>
              <a:gd name="connsiteY39" fmla="*/ 1876741 h 2054871"/>
              <a:gd name="connsiteX40" fmla="*/ 3175331 w 3175331"/>
              <a:gd name="connsiteY40" fmla="*/ 2054871 h 2054871"/>
              <a:gd name="connsiteX0" fmla="*/ 0 w 3175331"/>
              <a:gd name="connsiteY0" fmla="*/ 0 h 2054871"/>
              <a:gd name="connsiteX1" fmla="*/ 58058 w 3175331"/>
              <a:gd name="connsiteY1" fmla="*/ 83567 h 2054871"/>
              <a:gd name="connsiteX2" fmla="*/ 99621 w 3175331"/>
              <a:gd name="connsiteY2" fmla="*/ 148882 h 2054871"/>
              <a:gd name="connsiteX3" fmla="*/ 117434 w 3175331"/>
              <a:gd name="connsiteY3" fmla="*/ 196383 h 2054871"/>
              <a:gd name="connsiteX4" fmla="*/ 129310 w 3175331"/>
              <a:gd name="connsiteY4" fmla="*/ 285448 h 2054871"/>
              <a:gd name="connsiteX5" fmla="*/ 224312 w 3175331"/>
              <a:gd name="connsiteY5" fmla="*/ 362637 h 2054871"/>
              <a:gd name="connsiteX6" fmla="*/ 271813 w 3175331"/>
              <a:gd name="connsiteY6" fmla="*/ 433889 h 2054871"/>
              <a:gd name="connsiteX7" fmla="*/ 277751 w 3175331"/>
              <a:gd name="connsiteY7" fmla="*/ 558580 h 2054871"/>
              <a:gd name="connsiteX8" fmla="*/ 248063 w 3175331"/>
              <a:gd name="connsiteY8" fmla="*/ 665458 h 2054871"/>
              <a:gd name="connsiteX9" fmla="*/ 224312 w 3175331"/>
              <a:gd name="connsiteY9" fmla="*/ 766398 h 2054871"/>
              <a:gd name="connsiteX10" fmla="*/ 248063 w 3175331"/>
              <a:gd name="connsiteY10" fmla="*/ 867339 h 2054871"/>
              <a:gd name="connsiteX11" fmla="*/ 331190 w 3175331"/>
              <a:gd name="connsiteY11" fmla="*/ 938591 h 2054871"/>
              <a:gd name="connsiteX12" fmla="*/ 485569 w 3175331"/>
              <a:gd name="connsiteY12" fmla="*/ 962341 h 2054871"/>
              <a:gd name="connsiteX13" fmla="*/ 616198 w 3175331"/>
              <a:gd name="connsiteY13" fmla="*/ 1039531 h 2054871"/>
              <a:gd name="connsiteX14" fmla="*/ 687450 w 3175331"/>
              <a:gd name="connsiteY14" fmla="*/ 1063282 h 2054871"/>
              <a:gd name="connsiteX15" fmla="*/ 770577 w 3175331"/>
              <a:gd name="connsiteY15" fmla="*/ 1075157 h 2054871"/>
              <a:gd name="connsiteX16" fmla="*/ 883393 w 3175331"/>
              <a:gd name="connsiteY16" fmla="*/ 1063282 h 2054871"/>
              <a:gd name="connsiteX17" fmla="*/ 972458 w 3175331"/>
              <a:gd name="connsiteY17" fmla="*/ 1027656 h 2054871"/>
              <a:gd name="connsiteX18" fmla="*/ 1049647 w 3175331"/>
              <a:gd name="connsiteY18" fmla="*/ 1039531 h 2054871"/>
              <a:gd name="connsiteX19" fmla="*/ 1144650 w 3175331"/>
              <a:gd name="connsiteY19" fmla="*/ 1140471 h 2054871"/>
              <a:gd name="connsiteX20" fmla="*/ 1162463 w 3175331"/>
              <a:gd name="connsiteY20" fmla="*/ 1247349 h 2054871"/>
              <a:gd name="connsiteX21" fmla="*/ 1180276 w 3175331"/>
              <a:gd name="connsiteY21" fmla="*/ 1360165 h 2054871"/>
              <a:gd name="connsiteX22" fmla="*/ 1239652 w 3175331"/>
              <a:gd name="connsiteY22" fmla="*/ 1484856 h 2054871"/>
              <a:gd name="connsiteX23" fmla="*/ 1376219 w 3175331"/>
              <a:gd name="connsiteY23" fmla="*/ 1603609 h 2054871"/>
              <a:gd name="connsiteX24" fmla="*/ 1554348 w 3175331"/>
              <a:gd name="connsiteY24" fmla="*/ 1651110 h 2054871"/>
              <a:gd name="connsiteX25" fmla="*/ 1667164 w 3175331"/>
              <a:gd name="connsiteY25" fmla="*/ 1645172 h 2054871"/>
              <a:gd name="connsiteX26" fmla="*/ 1768104 w 3175331"/>
              <a:gd name="connsiteY26" fmla="*/ 1710487 h 2054871"/>
              <a:gd name="connsiteX27" fmla="*/ 1815606 w 3175331"/>
              <a:gd name="connsiteY27" fmla="*/ 1864866 h 2054871"/>
              <a:gd name="connsiteX28" fmla="*/ 1975923 w 3175331"/>
              <a:gd name="connsiteY28" fmla="*/ 1971744 h 2054871"/>
              <a:gd name="connsiteX29" fmla="*/ 2047174 w 3175331"/>
              <a:gd name="connsiteY29" fmla="*/ 1906430 h 2054871"/>
              <a:gd name="connsiteX30" fmla="*/ 2124364 w 3175331"/>
              <a:gd name="connsiteY30" fmla="*/ 1781739 h 2054871"/>
              <a:gd name="connsiteX31" fmla="*/ 2189678 w 3175331"/>
              <a:gd name="connsiteY31" fmla="*/ 1722362 h 2054871"/>
              <a:gd name="connsiteX32" fmla="*/ 2338120 w 3175331"/>
              <a:gd name="connsiteY32" fmla="*/ 1728300 h 2054871"/>
              <a:gd name="connsiteX33" fmla="*/ 2444998 w 3175331"/>
              <a:gd name="connsiteY33" fmla="*/ 1793614 h 2054871"/>
              <a:gd name="connsiteX34" fmla="*/ 2557813 w 3175331"/>
              <a:gd name="connsiteY34" fmla="*/ 1870804 h 2054871"/>
              <a:gd name="connsiteX35" fmla="*/ 2670629 w 3175331"/>
              <a:gd name="connsiteY35" fmla="*/ 1959869 h 2054871"/>
              <a:gd name="connsiteX36" fmla="*/ 2783445 w 3175331"/>
              <a:gd name="connsiteY36" fmla="*/ 2019245 h 2054871"/>
              <a:gd name="connsiteX37" fmla="*/ 2872510 w 3175331"/>
              <a:gd name="connsiteY37" fmla="*/ 1971744 h 2054871"/>
              <a:gd name="connsiteX38" fmla="*/ 2943761 w 3175331"/>
              <a:gd name="connsiteY38" fmla="*/ 1900492 h 2054871"/>
              <a:gd name="connsiteX39" fmla="*/ 3009076 w 3175331"/>
              <a:gd name="connsiteY39" fmla="*/ 1876741 h 2054871"/>
              <a:gd name="connsiteX40" fmla="*/ 3175331 w 3175331"/>
              <a:gd name="connsiteY40" fmla="*/ 2054871 h 2054871"/>
              <a:gd name="connsiteX0" fmla="*/ 0 w 3189845"/>
              <a:gd name="connsiteY0" fmla="*/ 0 h 2071804"/>
              <a:gd name="connsiteX1" fmla="*/ 72572 w 3189845"/>
              <a:gd name="connsiteY1" fmla="*/ 100500 h 2071804"/>
              <a:gd name="connsiteX2" fmla="*/ 114135 w 3189845"/>
              <a:gd name="connsiteY2" fmla="*/ 165815 h 2071804"/>
              <a:gd name="connsiteX3" fmla="*/ 131948 w 3189845"/>
              <a:gd name="connsiteY3" fmla="*/ 213316 h 2071804"/>
              <a:gd name="connsiteX4" fmla="*/ 143824 w 3189845"/>
              <a:gd name="connsiteY4" fmla="*/ 302381 h 2071804"/>
              <a:gd name="connsiteX5" fmla="*/ 238826 w 3189845"/>
              <a:gd name="connsiteY5" fmla="*/ 379570 h 2071804"/>
              <a:gd name="connsiteX6" fmla="*/ 286327 w 3189845"/>
              <a:gd name="connsiteY6" fmla="*/ 450822 h 2071804"/>
              <a:gd name="connsiteX7" fmla="*/ 292265 w 3189845"/>
              <a:gd name="connsiteY7" fmla="*/ 575513 h 2071804"/>
              <a:gd name="connsiteX8" fmla="*/ 262577 w 3189845"/>
              <a:gd name="connsiteY8" fmla="*/ 682391 h 2071804"/>
              <a:gd name="connsiteX9" fmla="*/ 238826 w 3189845"/>
              <a:gd name="connsiteY9" fmla="*/ 783331 h 2071804"/>
              <a:gd name="connsiteX10" fmla="*/ 262577 w 3189845"/>
              <a:gd name="connsiteY10" fmla="*/ 884272 h 2071804"/>
              <a:gd name="connsiteX11" fmla="*/ 345704 w 3189845"/>
              <a:gd name="connsiteY11" fmla="*/ 955524 h 2071804"/>
              <a:gd name="connsiteX12" fmla="*/ 500083 w 3189845"/>
              <a:gd name="connsiteY12" fmla="*/ 979274 h 2071804"/>
              <a:gd name="connsiteX13" fmla="*/ 630712 w 3189845"/>
              <a:gd name="connsiteY13" fmla="*/ 1056464 h 2071804"/>
              <a:gd name="connsiteX14" fmla="*/ 701964 w 3189845"/>
              <a:gd name="connsiteY14" fmla="*/ 1080215 h 2071804"/>
              <a:gd name="connsiteX15" fmla="*/ 785091 w 3189845"/>
              <a:gd name="connsiteY15" fmla="*/ 1092090 h 2071804"/>
              <a:gd name="connsiteX16" fmla="*/ 897907 w 3189845"/>
              <a:gd name="connsiteY16" fmla="*/ 1080215 h 2071804"/>
              <a:gd name="connsiteX17" fmla="*/ 986972 w 3189845"/>
              <a:gd name="connsiteY17" fmla="*/ 1044589 h 2071804"/>
              <a:gd name="connsiteX18" fmla="*/ 1064161 w 3189845"/>
              <a:gd name="connsiteY18" fmla="*/ 1056464 h 2071804"/>
              <a:gd name="connsiteX19" fmla="*/ 1159164 w 3189845"/>
              <a:gd name="connsiteY19" fmla="*/ 1157404 h 2071804"/>
              <a:gd name="connsiteX20" fmla="*/ 1176977 w 3189845"/>
              <a:gd name="connsiteY20" fmla="*/ 1264282 h 2071804"/>
              <a:gd name="connsiteX21" fmla="*/ 1194790 w 3189845"/>
              <a:gd name="connsiteY21" fmla="*/ 1377098 h 2071804"/>
              <a:gd name="connsiteX22" fmla="*/ 1254166 w 3189845"/>
              <a:gd name="connsiteY22" fmla="*/ 1501789 h 2071804"/>
              <a:gd name="connsiteX23" fmla="*/ 1390733 w 3189845"/>
              <a:gd name="connsiteY23" fmla="*/ 1620542 h 2071804"/>
              <a:gd name="connsiteX24" fmla="*/ 1568862 w 3189845"/>
              <a:gd name="connsiteY24" fmla="*/ 1668043 h 2071804"/>
              <a:gd name="connsiteX25" fmla="*/ 1681678 w 3189845"/>
              <a:gd name="connsiteY25" fmla="*/ 1662105 h 2071804"/>
              <a:gd name="connsiteX26" fmla="*/ 1782618 w 3189845"/>
              <a:gd name="connsiteY26" fmla="*/ 1727420 h 2071804"/>
              <a:gd name="connsiteX27" fmla="*/ 1830120 w 3189845"/>
              <a:gd name="connsiteY27" fmla="*/ 1881799 h 2071804"/>
              <a:gd name="connsiteX28" fmla="*/ 1990437 w 3189845"/>
              <a:gd name="connsiteY28" fmla="*/ 1988677 h 2071804"/>
              <a:gd name="connsiteX29" fmla="*/ 2061688 w 3189845"/>
              <a:gd name="connsiteY29" fmla="*/ 1923363 h 2071804"/>
              <a:gd name="connsiteX30" fmla="*/ 2138878 w 3189845"/>
              <a:gd name="connsiteY30" fmla="*/ 1798672 h 2071804"/>
              <a:gd name="connsiteX31" fmla="*/ 2204192 w 3189845"/>
              <a:gd name="connsiteY31" fmla="*/ 1739295 h 2071804"/>
              <a:gd name="connsiteX32" fmla="*/ 2352634 w 3189845"/>
              <a:gd name="connsiteY32" fmla="*/ 1745233 h 2071804"/>
              <a:gd name="connsiteX33" fmla="*/ 2459512 w 3189845"/>
              <a:gd name="connsiteY33" fmla="*/ 1810547 h 2071804"/>
              <a:gd name="connsiteX34" fmla="*/ 2572327 w 3189845"/>
              <a:gd name="connsiteY34" fmla="*/ 1887737 h 2071804"/>
              <a:gd name="connsiteX35" fmla="*/ 2685143 w 3189845"/>
              <a:gd name="connsiteY35" fmla="*/ 1976802 h 2071804"/>
              <a:gd name="connsiteX36" fmla="*/ 2797959 w 3189845"/>
              <a:gd name="connsiteY36" fmla="*/ 2036178 h 2071804"/>
              <a:gd name="connsiteX37" fmla="*/ 2887024 w 3189845"/>
              <a:gd name="connsiteY37" fmla="*/ 1988677 h 2071804"/>
              <a:gd name="connsiteX38" fmla="*/ 2958275 w 3189845"/>
              <a:gd name="connsiteY38" fmla="*/ 1917425 h 2071804"/>
              <a:gd name="connsiteX39" fmla="*/ 3023590 w 3189845"/>
              <a:gd name="connsiteY39" fmla="*/ 1893674 h 2071804"/>
              <a:gd name="connsiteX40" fmla="*/ 3189845 w 3189845"/>
              <a:gd name="connsiteY40" fmla="*/ 2071804 h 207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89845" h="2071804">
                <a:moveTo>
                  <a:pt x="0" y="0"/>
                </a:moveTo>
                <a:cubicBezTo>
                  <a:pt x="9236" y="26554"/>
                  <a:pt x="53550" y="72864"/>
                  <a:pt x="72572" y="100500"/>
                </a:cubicBezTo>
                <a:cubicBezTo>
                  <a:pt x="91595" y="128136"/>
                  <a:pt x="104239" y="147012"/>
                  <a:pt x="114135" y="165815"/>
                </a:cubicBezTo>
                <a:cubicBezTo>
                  <a:pt x="124031" y="184618"/>
                  <a:pt x="127000" y="190555"/>
                  <a:pt x="131948" y="213316"/>
                </a:cubicBezTo>
                <a:cubicBezTo>
                  <a:pt x="136896" y="236077"/>
                  <a:pt x="126011" y="274672"/>
                  <a:pt x="143824" y="302381"/>
                </a:cubicBezTo>
                <a:cubicBezTo>
                  <a:pt x="161637" y="330090"/>
                  <a:pt x="215076" y="354830"/>
                  <a:pt x="238826" y="379570"/>
                </a:cubicBezTo>
                <a:cubicBezTo>
                  <a:pt x="262576" y="404310"/>
                  <a:pt x="277421" y="418165"/>
                  <a:pt x="286327" y="450822"/>
                </a:cubicBezTo>
                <a:cubicBezTo>
                  <a:pt x="295234" y="483479"/>
                  <a:pt x="296223" y="536918"/>
                  <a:pt x="292265" y="575513"/>
                </a:cubicBezTo>
                <a:cubicBezTo>
                  <a:pt x="288307" y="614108"/>
                  <a:pt x="271484" y="647755"/>
                  <a:pt x="262577" y="682391"/>
                </a:cubicBezTo>
                <a:cubicBezTo>
                  <a:pt x="253670" y="717027"/>
                  <a:pt x="238826" y="749684"/>
                  <a:pt x="238826" y="783331"/>
                </a:cubicBezTo>
                <a:cubicBezTo>
                  <a:pt x="238826" y="816978"/>
                  <a:pt x="244764" y="855573"/>
                  <a:pt x="262577" y="884272"/>
                </a:cubicBezTo>
                <a:cubicBezTo>
                  <a:pt x="280390" y="912971"/>
                  <a:pt x="306120" y="939690"/>
                  <a:pt x="345704" y="955524"/>
                </a:cubicBezTo>
                <a:cubicBezTo>
                  <a:pt x="385288" y="971358"/>
                  <a:pt x="452582" y="962451"/>
                  <a:pt x="500083" y="979274"/>
                </a:cubicBezTo>
                <a:cubicBezTo>
                  <a:pt x="547584" y="996097"/>
                  <a:pt x="597065" y="1039641"/>
                  <a:pt x="630712" y="1056464"/>
                </a:cubicBezTo>
                <a:cubicBezTo>
                  <a:pt x="664359" y="1073287"/>
                  <a:pt x="676234" y="1074277"/>
                  <a:pt x="701964" y="1080215"/>
                </a:cubicBezTo>
                <a:cubicBezTo>
                  <a:pt x="727694" y="1086153"/>
                  <a:pt x="752434" y="1092090"/>
                  <a:pt x="785091" y="1092090"/>
                </a:cubicBezTo>
                <a:cubicBezTo>
                  <a:pt x="817748" y="1092090"/>
                  <a:pt x="864260" y="1088132"/>
                  <a:pt x="897907" y="1080215"/>
                </a:cubicBezTo>
                <a:cubicBezTo>
                  <a:pt x="931554" y="1072298"/>
                  <a:pt x="959263" y="1048547"/>
                  <a:pt x="986972" y="1044589"/>
                </a:cubicBezTo>
                <a:cubicBezTo>
                  <a:pt x="1014681" y="1040631"/>
                  <a:pt x="1035462" y="1037661"/>
                  <a:pt x="1064161" y="1056464"/>
                </a:cubicBezTo>
                <a:cubicBezTo>
                  <a:pt x="1092860" y="1075267"/>
                  <a:pt x="1140361" y="1122768"/>
                  <a:pt x="1159164" y="1157404"/>
                </a:cubicBezTo>
                <a:cubicBezTo>
                  <a:pt x="1177967" y="1192040"/>
                  <a:pt x="1171039" y="1227666"/>
                  <a:pt x="1176977" y="1264282"/>
                </a:cubicBezTo>
                <a:cubicBezTo>
                  <a:pt x="1182915" y="1300898"/>
                  <a:pt x="1181925" y="1337514"/>
                  <a:pt x="1194790" y="1377098"/>
                </a:cubicBezTo>
                <a:cubicBezTo>
                  <a:pt x="1207655" y="1416682"/>
                  <a:pt x="1221509" y="1461215"/>
                  <a:pt x="1254166" y="1501789"/>
                </a:cubicBezTo>
                <a:cubicBezTo>
                  <a:pt x="1286823" y="1542363"/>
                  <a:pt x="1338284" y="1592833"/>
                  <a:pt x="1390733" y="1620542"/>
                </a:cubicBezTo>
                <a:cubicBezTo>
                  <a:pt x="1443182" y="1648251"/>
                  <a:pt x="1520371" y="1661116"/>
                  <a:pt x="1568862" y="1668043"/>
                </a:cubicBezTo>
                <a:cubicBezTo>
                  <a:pt x="1617353" y="1674970"/>
                  <a:pt x="1646052" y="1652209"/>
                  <a:pt x="1681678" y="1662105"/>
                </a:cubicBezTo>
                <a:cubicBezTo>
                  <a:pt x="1717304" y="1672001"/>
                  <a:pt x="1757878" y="1690804"/>
                  <a:pt x="1782618" y="1727420"/>
                </a:cubicBezTo>
                <a:cubicBezTo>
                  <a:pt x="1807358" y="1764036"/>
                  <a:pt x="1795484" y="1838256"/>
                  <a:pt x="1830120" y="1881799"/>
                </a:cubicBezTo>
                <a:cubicBezTo>
                  <a:pt x="1864756" y="1925342"/>
                  <a:pt x="1951842" y="1981750"/>
                  <a:pt x="1990437" y="1988677"/>
                </a:cubicBezTo>
                <a:cubicBezTo>
                  <a:pt x="2029032" y="1995604"/>
                  <a:pt x="2036948" y="1955031"/>
                  <a:pt x="2061688" y="1923363"/>
                </a:cubicBezTo>
                <a:cubicBezTo>
                  <a:pt x="2086428" y="1891696"/>
                  <a:pt x="2115127" y="1829350"/>
                  <a:pt x="2138878" y="1798672"/>
                </a:cubicBezTo>
                <a:cubicBezTo>
                  <a:pt x="2162629" y="1767994"/>
                  <a:pt x="2168566" y="1748201"/>
                  <a:pt x="2204192" y="1739295"/>
                </a:cubicBezTo>
                <a:cubicBezTo>
                  <a:pt x="2239818" y="1730389"/>
                  <a:pt x="2310081" y="1733358"/>
                  <a:pt x="2352634" y="1745233"/>
                </a:cubicBezTo>
                <a:cubicBezTo>
                  <a:pt x="2395187" y="1757108"/>
                  <a:pt x="2422896" y="1786796"/>
                  <a:pt x="2459512" y="1810547"/>
                </a:cubicBezTo>
                <a:cubicBezTo>
                  <a:pt x="2496128" y="1834298"/>
                  <a:pt x="2534722" y="1860028"/>
                  <a:pt x="2572327" y="1887737"/>
                </a:cubicBezTo>
                <a:cubicBezTo>
                  <a:pt x="2609932" y="1915446"/>
                  <a:pt x="2647538" y="1952062"/>
                  <a:pt x="2685143" y="1976802"/>
                </a:cubicBezTo>
                <a:cubicBezTo>
                  <a:pt x="2722748" y="2001542"/>
                  <a:pt x="2764312" y="2034199"/>
                  <a:pt x="2797959" y="2036178"/>
                </a:cubicBezTo>
                <a:cubicBezTo>
                  <a:pt x="2831606" y="2038157"/>
                  <a:pt x="2860305" y="2008469"/>
                  <a:pt x="2887024" y="1988677"/>
                </a:cubicBezTo>
                <a:cubicBezTo>
                  <a:pt x="2913743" y="1968885"/>
                  <a:pt x="2935514" y="1933259"/>
                  <a:pt x="2958275" y="1917425"/>
                </a:cubicBezTo>
                <a:cubicBezTo>
                  <a:pt x="2981036" y="1901591"/>
                  <a:pt x="2984995" y="1867944"/>
                  <a:pt x="3023590" y="1893674"/>
                </a:cubicBezTo>
                <a:cubicBezTo>
                  <a:pt x="3062185" y="1919404"/>
                  <a:pt x="3135911" y="2012922"/>
                  <a:pt x="3189845" y="2071804"/>
                </a:cubicBezTo>
              </a:path>
            </a:pathLst>
          </a:cu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0737A6E-4010-DD09-D1E2-5501B42A3EFC}"/>
              </a:ext>
            </a:extLst>
          </p:cNvPr>
          <p:cNvSpPr/>
          <p:nvPr/>
        </p:nvSpPr>
        <p:spPr>
          <a:xfrm rot="1964960">
            <a:off x="6905130" y="3357833"/>
            <a:ext cx="2721993" cy="584775"/>
          </a:xfrm>
          <a:prstGeom prst="rect">
            <a:avLst/>
          </a:prstGeom>
          <a:noFill/>
        </p:spPr>
        <p:txBody>
          <a:bodyPr wrap="square" lIns="91440" tIns="45720" rIns="91440" bIns="45720">
            <a:spAutoFit/>
          </a:bodyPr>
          <a:lstStyle/>
          <a:p>
            <a:pPr algn="ctr"/>
            <a:r>
              <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Verdana" panose="020B0604030504040204" pitchFamily="34" charset="0"/>
                <a:ea typeface="Verdana" panose="020B0604030504040204" pitchFamily="34" charset="0"/>
                <a:cs typeface="Verdana" panose="020B0604030504040204" pitchFamily="34" charset="0"/>
              </a:rPr>
              <a:t>Salt &amp; Verde </a:t>
            </a:r>
          </a:p>
          <a:p>
            <a:pPr algn="ctr"/>
            <a:r>
              <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Verdana" panose="020B0604030504040204" pitchFamily="34" charset="0"/>
                <a:ea typeface="Verdana" panose="020B0604030504040204" pitchFamily="34" charset="0"/>
                <a:cs typeface="Verdana" panose="020B0604030504040204" pitchFamily="34" charset="0"/>
              </a:rPr>
              <a:t>River Watershed</a:t>
            </a:r>
          </a:p>
        </p:txBody>
      </p:sp>
      <p:grpSp>
        <p:nvGrpSpPr>
          <p:cNvPr id="33" name="Group 32">
            <a:extLst>
              <a:ext uri="{FF2B5EF4-FFF2-40B4-BE49-F238E27FC236}">
                <a16:creationId xmlns:a16="http://schemas.microsoft.com/office/drawing/2014/main" id="{38935E28-B441-AB42-BADA-BF7962F906B0}"/>
              </a:ext>
            </a:extLst>
          </p:cNvPr>
          <p:cNvGrpSpPr/>
          <p:nvPr/>
        </p:nvGrpSpPr>
        <p:grpSpPr>
          <a:xfrm>
            <a:off x="6787662" y="3667549"/>
            <a:ext cx="2049863" cy="2195664"/>
            <a:chOff x="6787662" y="3667549"/>
            <a:chExt cx="2049863" cy="2195664"/>
          </a:xfrm>
        </p:grpSpPr>
        <p:cxnSp>
          <p:nvCxnSpPr>
            <p:cNvPr id="34" name="Straight Connector 33">
              <a:extLst>
                <a:ext uri="{FF2B5EF4-FFF2-40B4-BE49-F238E27FC236}">
                  <a16:creationId xmlns:a16="http://schemas.microsoft.com/office/drawing/2014/main" id="{1ED7CE2A-69AD-A417-401E-CE5F4BB4BC10}"/>
                </a:ext>
              </a:extLst>
            </p:cNvPr>
            <p:cNvCxnSpPr>
              <a:cxnSpLocks/>
            </p:cNvCxnSpPr>
            <p:nvPr/>
          </p:nvCxnSpPr>
          <p:spPr>
            <a:xfrm>
              <a:off x="6787662" y="3687745"/>
              <a:ext cx="0" cy="1678075"/>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CB8C8EB4-28F7-4C50-B0A1-08F2E769AA58}"/>
                </a:ext>
              </a:extLst>
            </p:cNvPr>
            <p:cNvCxnSpPr/>
            <p:nvPr/>
          </p:nvCxnSpPr>
          <p:spPr>
            <a:xfrm>
              <a:off x="6807758" y="5370844"/>
              <a:ext cx="1391697" cy="492369"/>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6" name="Freeform: Shape 35">
              <a:extLst>
                <a:ext uri="{FF2B5EF4-FFF2-40B4-BE49-F238E27FC236}">
                  <a16:creationId xmlns:a16="http://schemas.microsoft.com/office/drawing/2014/main" id="{6B29F3A7-B9F7-35DE-8391-154F7754CA84}"/>
                </a:ext>
              </a:extLst>
            </p:cNvPr>
            <p:cNvSpPr/>
            <p:nvPr/>
          </p:nvSpPr>
          <p:spPr>
            <a:xfrm>
              <a:off x="6792686" y="3667549"/>
              <a:ext cx="2039815" cy="884354"/>
            </a:xfrm>
            <a:custGeom>
              <a:avLst/>
              <a:gdLst>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93919 h 884354"/>
                <a:gd name="connsiteX70" fmla="*/ 2009670 w 2039815"/>
                <a:gd name="connsiteY70" fmla="*/ 778847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2009670 w 2039815"/>
                <a:gd name="connsiteY70" fmla="*/ 778847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59828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59828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039815" h="884354">
                  <a:moveTo>
                    <a:pt x="0" y="25220"/>
                  </a:moveTo>
                  <a:lnTo>
                    <a:pt x="306474" y="35269"/>
                  </a:lnTo>
                  <a:cubicBezTo>
                    <a:pt x="420122" y="40283"/>
                    <a:pt x="215972" y="48671"/>
                    <a:pt x="417006" y="35269"/>
                  </a:cubicBezTo>
                  <a:cubicBezTo>
                    <a:pt x="430404" y="36944"/>
                    <a:pt x="443997" y="37464"/>
                    <a:pt x="457200" y="40293"/>
                  </a:cubicBezTo>
                  <a:cubicBezTo>
                    <a:pt x="467557" y="42512"/>
                    <a:pt x="476924" y="48446"/>
                    <a:pt x="487345" y="50341"/>
                  </a:cubicBezTo>
                  <a:cubicBezTo>
                    <a:pt x="532319" y="58518"/>
                    <a:pt x="579045" y="57880"/>
                    <a:pt x="622998" y="70438"/>
                  </a:cubicBezTo>
                  <a:cubicBezTo>
                    <a:pt x="634721" y="73787"/>
                    <a:pt x="646709" y="76319"/>
                    <a:pt x="658167" y="80486"/>
                  </a:cubicBezTo>
                  <a:cubicBezTo>
                    <a:pt x="715968" y="101505"/>
                    <a:pt x="641928" y="81452"/>
                    <a:pt x="698360" y="95559"/>
                  </a:cubicBezTo>
                  <a:cubicBezTo>
                    <a:pt x="703384" y="98908"/>
                    <a:pt x="708519" y="102097"/>
                    <a:pt x="713433" y="105607"/>
                  </a:cubicBezTo>
                  <a:cubicBezTo>
                    <a:pt x="720247" y="110474"/>
                    <a:pt x="725197" y="119847"/>
                    <a:pt x="733529" y="120680"/>
                  </a:cubicBezTo>
                  <a:cubicBezTo>
                    <a:pt x="744068" y="121734"/>
                    <a:pt x="753626" y="113981"/>
                    <a:pt x="763674" y="110631"/>
                  </a:cubicBezTo>
                  <a:cubicBezTo>
                    <a:pt x="765349" y="105607"/>
                    <a:pt x="767414" y="100697"/>
                    <a:pt x="768699" y="95559"/>
                  </a:cubicBezTo>
                  <a:cubicBezTo>
                    <a:pt x="771472" y="84467"/>
                    <a:pt x="769449" y="66118"/>
                    <a:pt x="783771" y="60389"/>
                  </a:cubicBezTo>
                  <a:cubicBezTo>
                    <a:pt x="796594" y="55260"/>
                    <a:pt x="810567" y="53690"/>
                    <a:pt x="823965" y="50341"/>
                  </a:cubicBezTo>
                  <a:cubicBezTo>
                    <a:pt x="830664" y="43642"/>
                    <a:pt x="842203" y="39534"/>
                    <a:pt x="844061" y="30244"/>
                  </a:cubicBezTo>
                  <a:cubicBezTo>
                    <a:pt x="846138" y="19858"/>
                    <a:pt x="823565" y="-1643"/>
                    <a:pt x="834013" y="99"/>
                  </a:cubicBezTo>
                  <a:lnTo>
                    <a:pt x="864158" y="5124"/>
                  </a:lnTo>
                  <a:cubicBezTo>
                    <a:pt x="872560" y="6652"/>
                    <a:pt x="880856" y="8744"/>
                    <a:pt x="889279" y="10148"/>
                  </a:cubicBezTo>
                  <a:cubicBezTo>
                    <a:pt x="900960" y="12095"/>
                    <a:pt x="912767" y="13225"/>
                    <a:pt x="924448" y="15172"/>
                  </a:cubicBezTo>
                  <a:cubicBezTo>
                    <a:pt x="932871" y="16576"/>
                    <a:pt x="941057" y="19506"/>
                    <a:pt x="949569" y="20196"/>
                  </a:cubicBezTo>
                  <a:cubicBezTo>
                    <a:pt x="1003089" y="24535"/>
                    <a:pt x="1056752" y="26895"/>
                    <a:pt x="1110343" y="30244"/>
                  </a:cubicBezTo>
                  <a:cubicBezTo>
                    <a:pt x="1118716" y="31919"/>
                    <a:pt x="1127179" y="33198"/>
                    <a:pt x="1135463" y="35269"/>
                  </a:cubicBezTo>
                  <a:cubicBezTo>
                    <a:pt x="1140601" y="36554"/>
                    <a:pt x="1145366" y="39144"/>
                    <a:pt x="1150536" y="40293"/>
                  </a:cubicBezTo>
                  <a:cubicBezTo>
                    <a:pt x="1160480" y="42503"/>
                    <a:pt x="1170633" y="43642"/>
                    <a:pt x="1180681" y="45317"/>
                  </a:cubicBezTo>
                  <a:cubicBezTo>
                    <a:pt x="1220887" y="23618"/>
                    <a:pt x="1267983" y="44935"/>
                    <a:pt x="1311310" y="40293"/>
                  </a:cubicBezTo>
                  <a:cubicBezTo>
                    <a:pt x="1316020" y="39788"/>
                    <a:pt x="1317296" y="32681"/>
                    <a:pt x="1321358" y="30244"/>
                  </a:cubicBezTo>
                  <a:cubicBezTo>
                    <a:pt x="1325899" y="27519"/>
                    <a:pt x="1331406" y="26895"/>
                    <a:pt x="1336430" y="25220"/>
                  </a:cubicBezTo>
                  <a:cubicBezTo>
                    <a:pt x="1343230" y="32020"/>
                    <a:pt x="1357651" y="42805"/>
                    <a:pt x="1361551" y="55365"/>
                  </a:cubicBezTo>
                  <a:cubicBezTo>
                    <a:pt x="1365451" y="67925"/>
                    <a:pt x="1365372" y="89494"/>
                    <a:pt x="1359828" y="100583"/>
                  </a:cubicBezTo>
                  <a:cubicBezTo>
                    <a:pt x="1368862" y="114134"/>
                    <a:pt x="1358752" y="116493"/>
                    <a:pt x="1361551" y="130728"/>
                  </a:cubicBezTo>
                  <a:cubicBezTo>
                    <a:pt x="1364350" y="144963"/>
                    <a:pt x="1365624" y="172794"/>
                    <a:pt x="1376624" y="185994"/>
                  </a:cubicBezTo>
                  <a:cubicBezTo>
                    <a:pt x="1380014" y="190062"/>
                    <a:pt x="1386672" y="189343"/>
                    <a:pt x="1391696" y="191018"/>
                  </a:cubicBezTo>
                  <a:cubicBezTo>
                    <a:pt x="1395046" y="207765"/>
                    <a:pt x="1392271" y="227049"/>
                    <a:pt x="1401745" y="241260"/>
                  </a:cubicBezTo>
                  <a:cubicBezTo>
                    <a:pt x="1407620" y="250073"/>
                    <a:pt x="1431890" y="251308"/>
                    <a:pt x="1431890" y="251308"/>
                  </a:cubicBezTo>
                  <a:cubicBezTo>
                    <a:pt x="1436293" y="277727"/>
                    <a:pt x="1439986" y="307693"/>
                    <a:pt x="1451987" y="331695"/>
                  </a:cubicBezTo>
                  <a:cubicBezTo>
                    <a:pt x="1454687" y="337096"/>
                    <a:pt x="1462035" y="338394"/>
                    <a:pt x="1467059" y="341743"/>
                  </a:cubicBezTo>
                  <a:cubicBezTo>
                    <a:pt x="1471525" y="348443"/>
                    <a:pt x="1481014" y="366864"/>
                    <a:pt x="1492180" y="366864"/>
                  </a:cubicBezTo>
                  <a:cubicBezTo>
                    <a:pt x="1498218" y="366864"/>
                    <a:pt x="1502228" y="360165"/>
                    <a:pt x="1507252" y="356816"/>
                  </a:cubicBezTo>
                  <a:cubicBezTo>
                    <a:pt x="1508927" y="350117"/>
                    <a:pt x="1508447" y="342464"/>
                    <a:pt x="1512277" y="336719"/>
                  </a:cubicBezTo>
                  <a:cubicBezTo>
                    <a:pt x="1519216" y="326310"/>
                    <a:pt x="1537362" y="324168"/>
                    <a:pt x="1547446" y="321647"/>
                  </a:cubicBezTo>
                  <a:cubicBezTo>
                    <a:pt x="1554145" y="324996"/>
                    <a:pt x="1561789" y="326900"/>
                    <a:pt x="1567543" y="331695"/>
                  </a:cubicBezTo>
                  <a:cubicBezTo>
                    <a:pt x="1580501" y="342493"/>
                    <a:pt x="1577179" y="352367"/>
                    <a:pt x="1582615" y="366864"/>
                  </a:cubicBezTo>
                  <a:cubicBezTo>
                    <a:pt x="1585245" y="373877"/>
                    <a:pt x="1589713" y="380077"/>
                    <a:pt x="1592663" y="386961"/>
                  </a:cubicBezTo>
                  <a:cubicBezTo>
                    <a:pt x="1597192" y="397528"/>
                    <a:pt x="1606253" y="433941"/>
                    <a:pt x="1607736" y="437203"/>
                  </a:cubicBezTo>
                  <a:cubicBezTo>
                    <a:pt x="1611201" y="444826"/>
                    <a:pt x="1617785" y="450600"/>
                    <a:pt x="1622809" y="457299"/>
                  </a:cubicBezTo>
                  <a:cubicBezTo>
                    <a:pt x="1634857" y="493445"/>
                    <a:pt x="1620238" y="448300"/>
                    <a:pt x="1632857" y="492469"/>
                  </a:cubicBezTo>
                  <a:cubicBezTo>
                    <a:pt x="1634312" y="497561"/>
                    <a:pt x="1636426" y="502449"/>
                    <a:pt x="1637881" y="507541"/>
                  </a:cubicBezTo>
                  <a:cubicBezTo>
                    <a:pt x="1639778" y="514180"/>
                    <a:pt x="1640185" y="521291"/>
                    <a:pt x="1642905" y="527638"/>
                  </a:cubicBezTo>
                  <a:cubicBezTo>
                    <a:pt x="1645284" y="533188"/>
                    <a:pt x="1649604" y="537686"/>
                    <a:pt x="1652954" y="542710"/>
                  </a:cubicBezTo>
                  <a:cubicBezTo>
                    <a:pt x="1664355" y="576917"/>
                    <a:pt x="1650007" y="534853"/>
                    <a:pt x="1668026" y="582904"/>
                  </a:cubicBezTo>
                  <a:cubicBezTo>
                    <a:pt x="1669885" y="587863"/>
                    <a:pt x="1671190" y="593017"/>
                    <a:pt x="1673050" y="597976"/>
                  </a:cubicBezTo>
                  <a:cubicBezTo>
                    <a:pt x="1676217" y="606421"/>
                    <a:pt x="1680247" y="614541"/>
                    <a:pt x="1683099" y="623097"/>
                  </a:cubicBezTo>
                  <a:cubicBezTo>
                    <a:pt x="1685283" y="629648"/>
                    <a:pt x="1686226" y="636555"/>
                    <a:pt x="1688123" y="643194"/>
                  </a:cubicBezTo>
                  <a:cubicBezTo>
                    <a:pt x="1689578" y="648286"/>
                    <a:pt x="1691754" y="653157"/>
                    <a:pt x="1693147" y="658266"/>
                  </a:cubicBezTo>
                  <a:cubicBezTo>
                    <a:pt x="1696781" y="671590"/>
                    <a:pt x="1701482" y="684756"/>
                    <a:pt x="1703195" y="698460"/>
                  </a:cubicBezTo>
                  <a:cubicBezTo>
                    <a:pt x="1704870" y="711858"/>
                    <a:pt x="1702181" y="726577"/>
                    <a:pt x="1708219" y="738653"/>
                  </a:cubicBezTo>
                  <a:cubicBezTo>
                    <a:pt x="1714574" y="751363"/>
                    <a:pt x="1728316" y="758749"/>
                    <a:pt x="1738365" y="768798"/>
                  </a:cubicBezTo>
                  <a:lnTo>
                    <a:pt x="1748413" y="778847"/>
                  </a:lnTo>
                  <a:cubicBezTo>
                    <a:pt x="1753389" y="793777"/>
                    <a:pt x="1756565" y="812119"/>
                    <a:pt x="1768510" y="824064"/>
                  </a:cubicBezTo>
                  <a:cubicBezTo>
                    <a:pt x="1772780" y="828334"/>
                    <a:pt x="1778558" y="830763"/>
                    <a:pt x="1783582" y="834113"/>
                  </a:cubicBezTo>
                  <a:cubicBezTo>
                    <a:pt x="1786931" y="839137"/>
                    <a:pt x="1790120" y="844272"/>
                    <a:pt x="1793630" y="849185"/>
                  </a:cubicBezTo>
                  <a:cubicBezTo>
                    <a:pt x="1798497" y="855999"/>
                    <a:pt x="1804548" y="862012"/>
                    <a:pt x="1808703" y="869282"/>
                  </a:cubicBezTo>
                  <a:cubicBezTo>
                    <a:pt x="1811330" y="873880"/>
                    <a:pt x="1812052" y="879330"/>
                    <a:pt x="1813727" y="884354"/>
                  </a:cubicBezTo>
                  <a:cubicBezTo>
                    <a:pt x="1820426" y="882679"/>
                    <a:pt x="1829810" y="884949"/>
                    <a:pt x="1833824" y="879330"/>
                  </a:cubicBezTo>
                  <a:cubicBezTo>
                    <a:pt x="1839745" y="871041"/>
                    <a:pt x="1837026" y="859208"/>
                    <a:pt x="1838848" y="849185"/>
                  </a:cubicBezTo>
                  <a:cubicBezTo>
                    <a:pt x="1840376" y="840783"/>
                    <a:pt x="1840508" y="831913"/>
                    <a:pt x="1843872" y="824064"/>
                  </a:cubicBezTo>
                  <a:cubicBezTo>
                    <a:pt x="1849247" y="811523"/>
                    <a:pt x="1863256" y="811682"/>
                    <a:pt x="1874017" y="808992"/>
                  </a:cubicBezTo>
                  <a:cubicBezTo>
                    <a:pt x="1880716" y="798944"/>
                    <a:pt x="1886700" y="788380"/>
                    <a:pt x="1894114" y="778847"/>
                  </a:cubicBezTo>
                  <a:cubicBezTo>
                    <a:pt x="1898476" y="773238"/>
                    <a:pt x="1901651" y="766268"/>
                    <a:pt x="1909187" y="763774"/>
                  </a:cubicBezTo>
                  <a:cubicBezTo>
                    <a:pt x="1916723" y="761280"/>
                    <a:pt x="1937617" y="761597"/>
                    <a:pt x="1939332" y="763884"/>
                  </a:cubicBezTo>
                  <a:cubicBezTo>
                    <a:pt x="1939672" y="763853"/>
                    <a:pt x="1970412" y="740494"/>
                    <a:pt x="1982972" y="738801"/>
                  </a:cubicBezTo>
                  <a:cubicBezTo>
                    <a:pt x="1995532" y="737108"/>
                    <a:pt x="2008570" y="754588"/>
                    <a:pt x="2014694" y="753726"/>
                  </a:cubicBezTo>
                  <a:cubicBezTo>
                    <a:pt x="2020818" y="752864"/>
                    <a:pt x="2014835" y="738512"/>
                    <a:pt x="2019718" y="733629"/>
                  </a:cubicBezTo>
                  <a:cubicBezTo>
                    <a:pt x="2024601" y="728746"/>
                    <a:pt x="2039815" y="728605"/>
                    <a:pt x="2039815" y="728605"/>
                  </a:cubicBezTo>
                </a:path>
              </a:pathLst>
            </a:cu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71C744AD-A320-86D9-DD52-A686756280E3}"/>
                </a:ext>
              </a:extLst>
            </p:cNvPr>
            <p:cNvCxnSpPr/>
            <p:nvPr/>
          </p:nvCxnSpPr>
          <p:spPr>
            <a:xfrm>
              <a:off x="8837525" y="4368682"/>
              <a:ext cx="0" cy="1248346"/>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B1947FC2-32CD-CDCE-0C9D-77E3B068F8FC}"/>
                </a:ext>
              </a:extLst>
            </p:cNvPr>
            <p:cNvCxnSpPr/>
            <p:nvPr/>
          </p:nvCxnSpPr>
          <p:spPr>
            <a:xfrm>
              <a:off x="8335108" y="5617028"/>
              <a:ext cx="497393"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2ADAC5AF-22EF-6B85-9EA4-A2DA0B8EFD57}"/>
                </a:ext>
              </a:extLst>
            </p:cNvPr>
            <p:cNvCxnSpPr/>
            <p:nvPr/>
          </p:nvCxnSpPr>
          <p:spPr>
            <a:xfrm>
              <a:off x="8340132" y="5617028"/>
              <a:ext cx="0" cy="170823"/>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CCBF69EE-062E-A571-2BD4-1BDD623DA35F}"/>
                </a:ext>
              </a:extLst>
            </p:cNvPr>
            <p:cNvCxnSpPr/>
            <p:nvPr/>
          </p:nvCxnSpPr>
          <p:spPr>
            <a:xfrm>
              <a:off x="8199455" y="5802923"/>
              <a:ext cx="135653"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40007E9D-6CD8-570D-81A2-9F06D1AA5468}"/>
                </a:ext>
              </a:extLst>
            </p:cNvPr>
            <p:cNvCxnSpPr/>
            <p:nvPr/>
          </p:nvCxnSpPr>
          <p:spPr>
            <a:xfrm>
              <a:off x="8199455" y="5787851"/>
              <a:ext cx="0" cy="75362"/>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C165EF87-D463-5A12-0CEB-DD7064C0B00B}"/>
                </a:ext>
              </a:extLst>
            </p:cNvPr>
            <p:cNvCxnSpPr/>
            <p:nvPr/>
          </p:nvCxnSpPr>
          <p:spPr>
            <a:xfrm>
              <a:off x="6787662" y="4966447"/>
              <a:ext cx="1547446"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4D89958D-8954-63CF-CD3A-14C32AA44AEB}"/>
                </a:ext>
              </a:extLst>
            </p:cNvPr>
            <p:cNvCxnSpPr/>
            <p:nvPr/>
          </p:nvCxnSpPr>
          <p:spPr>
            <a:xfrm>
              <a:off x="8335108" y="4960471"/>
              <a:ext cx="497393"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215601B7-C7CD-EB45-5CFF-F15BC0116B3C}"/>
                </a:ext>
              </a:extLst>
            </p:cNvPr>
            <p:cNvCxnSpPr/>
            <p:nvPr/>
          </p:nvCxnSpPr>
          <p:spPr>
            <a:xfrm>
              <a:off x="7596094" y="4303059"/>
              <a:ext cx="0" cy="663388"/>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5" name="Straight Connector 44">
              <a:extLst>
                <a:ext uri="{FF2B5EF4-FFF2-40B4-BE49-F238E27FC236}">
                  <a16:creationId xmlns:a16="http://schemas.microsoft.com/office/drawing/2014/main" id="{C8FC4A77-429C-C947-0215-F757DBD0C36C}"/>
                </a:ext>
              </a:extLst>
            </p:cNvPr>
            <p:cNvCxnSpPr/>
            <p:nvPr/>
          </p:nvCxnSpPr>
          <p:spPr>
            <a:xfrm>
              <a:off x="7691718" y="4368682"/>
              <a:ext cx="370541"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99238681-CA2A-F70A-34F2-0E0B8D9B1C07}"/>
                </a:ext>
              </a:extLst>
            </p:cNvPr>
            <p:cNvCxnSpPr/>
            <p:nvPr/>
          </p:nvCxnSpPr>
          <p:spPr>
            <a:xfrm>
              <a:off x="8032376" y="4153647"/>
              <a:ext cx="0" cy="215035"/>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43768CD0-7C50-0200-AF9C-410C77DFE15B}"/>
                </a:ext>
              </a:extLst>
            </p:cNvPr>
            <p:cNvCxnSpPr>
              <a:endCxn id="36" idx="45"/>
            </p:cNvCxnSpPr>
            <p:nvPr/>
          </p:nvCxnSpPr>
          <p:spPr>
            <a:xfrm>
              <a:off x="8062259" y="4153647"/>
              <a:ext cx="363284" cy="6371"/>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48" name="Freeform: Shape 47">
              <a:extLst>
                <a:ext uri="{FF2B5EF4-FFF2-40B4-BE49-F238E27FC236}">
                  <a16:creationId xmlns:a16="http://schemas.microsoft.com/office/drawing/2014/main" id="{501A48A3-8F28-4B77-BECA-772C719D5595}"/>
                </a:ext>
              </a:extLst>
            </p:cNvPr>
            <p:cNvSpPr/>
            <p:nvPr/>
          </p:nvSpPr>
          <p:spPr>
            <a:xfrm>
              <a:off x="7596094" y="4303059"/>
              <a:ext cx="89695" cy="59765"/>
            </a:xfrm>
            <a:custGeom>
              <a:avLst/>
              <a:gdLst>
                <a:gd name="connsiteX0" fmla="*/ 0 w 89695"/>
                <a:gd name="connsiteY0" fmla="*/ 0 h 59765"/>
                <a:gd name="connsiteX1" fmla="*/ 47812 w 89695"/>
                <a:gd name="connsiteY1" fmla="*/ 29882 h 59765"/>
                <a:gd name="connsiteX2" fmla="*/ 71718 w 89695"/>
                <a:gd name="connsiteY2" fmla="*/ 47812 h 59765"/>
                <a:gd name="connsiteX3" fmla="*/ 89647 w 89695"/>
                <a:gd name="connsiteY3" fmla="*/ 59765 h 59765"/>
              </a:gdLst>
              <a:ahLst/>
              <a:cxnLst>
                <a:cxn ang="0">
                  <a:pos x="connsiteX0" y="connsiteY0"/>
                </a:cxn>
                <a:cxn ang="0">
                  <a:pos x="connsiteX1" y="connsiteY1"/>
                </a:cxn>
                <a:cxn ang="0">
                  <a:pos x="connsiteX2" y="connsiteY2"/>
                </a:cxn>
                <a:cxn ang="0">
                  <a:pos x="connsiteX3" y="connsiteY3"/>
                </a:cxn>
              </a:cxnLst>
              <a:rect l="l" t="t" r="r" b="b"/>
              <a:pathLst>
                <a:path w="89695" h="59765">
                  <a:moveTo>
                    <a:pt x="0" y="0"/>
                  </a:moveTo>
                  <a:cubicBezTo>
                    <a:pt x="17440" y="10464"/>
                    <a:pt x="31719" y="18387"/>
                    <a:pt x="47812" y="29882"/>
                  </a:cubicBezTo>
                  <a:cubicBezTo>
                    <a:pt x="55918" y="35672"/>
                    <a:pt x="63070" y="42870"/>
                    <a:pt x="71718" y="47812"/>
                  </a:cubicBezTo>
                  <a:cubicBezTo>
                    <a:pt x="91537" y="59137"/>
                    <a:pt x="89647" y="45996"/>
                    <a:pt x="89647" y="59765"/>
                  </a:cubicBezTo>
                </a:path>
              </a:pathLst>
            </a:custGeom>
            <a:noFill/>
            <a:ln w="19050">
              <a:solidFill>
                <a:schemeClr val="accent6">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reeform: Shape 48">
              <a:extLst>
                <a:ext uri="{FF2B5EF4-FFF2-40B4-BE49-F238E27FC236}">
                  <a16:creationId xmlns:a16="http://schemas.microsoft.com/office/drawing/2014/main" id="{77A02D91-7A9F-6C66-2DA4-ACBDF79A1901}"/>
                </a:ext>
              </a:extLst>
            </p:cNvPr>
            <p:cNvSpPr/>
            <p:nvPr/>
          </p:nvSpPr>
          <p:spPr>
            <a:xfrm>
              <a:off x="7600950" y="4305300"/>
              <a:ext cx="85725" cy="66696"/>
            </a:xfrm>
            <a:custGeom>
              <a:avLst/>
              <a:gdLst>
                <a:gd name="connsiteX0" fmla="*/ 0 w 85725"/>
                <a:gd name="connsiteY0" fmla="*/ 0 h 66696"/>
                <a:gd name="connsiteX1" fmla="*/ 28575 w 85725"/>
                <a:gd name="connsiteY1" fmla="*/ 4763 h 66696"/>
                <a:gd name="connsiteX2" fmla="*/ 57150 w 85725"/>
                <a:gd name="connsiteY2" fmla="*/ 33338 h 66696"/>
                <a:gd name="connsiteX3" fmla="*/ 71438 w 85725"/>
                <a:gd name="connsiteY3" fmla="*/ 47625 h 66696"/>
                <a:gd name="connsiteX4" fmla="*/ 85725 w 85725"/>
                <a:gd name="connsiteY4" fmla="*/ 66675 h 66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66696">
                  <a:moveTo>
                    <a:pt x="0" y="0"/>
                  </a:moveTo>
                  <a:cubicBezTo>
                    <a:pt x="9525" y="1588"/>
                    <a:pt x="20850" y="-1031"/>
                    <a:pt x="28575" y="4763"/>
                  </a:cubicBezTo>
                  <a:cubicBezTo>
                    <a:pt x="82378" y="45115"/>
                    <a:pt x="-2234" y="18490"/>
                    <a:pt x="57150" y="33338"/>
                  </a:cubicBezTo>
                  <a:cubicBezTo>
                    <a:pt x="61913" y="38100"/>
                    <a:pt x="67523" y="42144"/>
                    <a:pt x="71438" y="47625"/>
                  </a:cubicBezTo>
                  <a:cubicBezTo>
                    <a:pt x="86060" y="68095"/>
                    <a:pt x="72883" y="66675"/>
                    <a:pt x="85725" y="66675"/>
                  </a:cubicBezTo>
                </a:path>
              </a:pathLst>
            </a:custGeom>
            <a:noFill/>
            <a:ln w="19050">
              <a:solidFill>
                <a:schemeClr val="accent6">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 name="Speech Bubble: Rectangle 14">
            <a:extLst>
              <a:ext uri="{FF2B5EF4-FFF2-40B4-BE49-F238E27FC236}">
                <a16:creationId xmlns:a16="http://schemas.microsoft.com/office/drawing/2014/main" id="{7E6B7A02-803D-C35F-328F-5D617D69744E}"/>
              </a:ext>
            </a:extLst>
          </p:cNvPr>
          <p:cNvSpPr/>
          <p:nvPr/>
        </p:nvSpPr>
        <p:spPr>
          <a:xfrm>
            <a:off x="6161049" y="3518611"/>
            <a:ext cx="1183907" cy="537584"/>
          </a:xfrm>
          <a:prstGeom prst="wedgeRectCallout">
            <a:avLst>
              <a:gd name="adj1" fmla="val 72035"/>
              <a:gd name="adj2" fmla="val 696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Salt River Project Lands</a:t>
            </a:r>
          </a:p>
        </p:txBody>
      </p:sp>
      <p:sp>
        <p:nvSpPr>
          <p:cNvPr id="50" name="Content Placeholder 46">
            <a:extLst>
              <a:ext uri="{FF2B5EF4-FFF2-40B4-BE49-F238E27FC236}">
                <a16:creationId xmlns:a16="http://schemas.microsoft.com/office/drawing/2014/main" id="{4AAC7CB5-E60F-62F5-FB6F-BB10C69B0375}"/>
              </a:ext>
            </a:extLst>
          </p:cNvPr>
          <p:cNvSpPr>
            <a:spLocks noGrp="1"/>
          </p:cNvSpPr>
          <p:nvPr>
            <p:ph sz="quarter" idx="13"/>
          </p:nvPr>
        </p:nvSpPr>
        <p:spPr>
          <a:xfrm>
            <a:off x="516936" y="1616281"/>
            <a:ext cx="5354999" cy="4511040"/>
          </a:xfrm>
        </p:spPr>
        <p:txBody>
          <a:bodyPr/>
          <a:lstStyle/>
          <a:p>
            <a:r>
              <a:rPr lang="en-US" dirty="0"/>
              <a:t>80% of the population (6.1M) lives in three counties</a:t>
            </a:r>
          </a:p>
          <a:p>
            <a:pPr lvl="1"/>
            <a:r>
              <a:rPr lang="en-US" dirty="0"/>
              <a:t>Pima, Pinal &amp; Maricopa</a:t>
            </a:r>
          </a:p>
          <a:p>
            <a:pPr lvl="2"/>
            <a:endParaRPr lang="en-US" sz="800" dirty="0"/>
          </a:p>
          <a:p>
            <a:r>
              <a:rPr lang="en-US" dirty="0"/>
              <a:t>Three major water supplies</a:t>
            </a:r>
          </a:p>
          <a:p>
            <a:pPr lvl="1"/>
            <a:r>
              <a:rPr lang="en-US" dirty="0"/>
              <a:t>Surface water</a:t>
            </a:r>
          </a:p>
        </p:txBody>
      </p:sp>
    </p:spTree>
    <p:extLst>
      <p:ext uri="{BB962C8B-B14F-4D97-AF65-F5344CB8AC3E}">
        <p14:creationId xmlns:p14="http://schemas.microsoft.com/office/powerpoint/2010/main" val="7983126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E2D247F-747F-BA13-8C08-481EAB03408B}"/>
              </a:ext>
            </a:extLst>
          </p:cNvPr>
          <p:cNvSpPr>
            <a:spLocks noGrp="1"/>
          </p:cNvSpPr>
          <p:nvPr>
            <p:ph type="ftr" sz="quarter" idx="11"/>
          </p:nvPr>
        </p:nvSpPr>
        <p:spPr>
          <a:xfrm>
            <a:off x="932127" y="6193986"/>
            <a:ext cx="6817181"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8429912B-BCE6-D399-9F09-4EDBB02A2F12}"/>
              </a:ext>
            </a:extLst>
          </p:cNvPr>
          <p:cNvSpPr>
            <a:spLocks noGrp="1"/>
          </p:cNvSpPr>
          <p:nvPr>
            <p:ph type="sldNum" sz="quarter" idx="12"/>
          </p:nvPr>
        </p:nvSpPr>
        <p:spPr/>
        <p:txBody>
          <a:bodyPr/>
          <a:lstStyle/>
          <a:p>
            <a:fld id="{FC86A65E-82A9-2E44-B623-2C55316353C7}" type="slidenum">
              <a:rPr lang="en-US" smtClean="0"/>
              <a:t>5</a:t>
            </a:fld>
            <a:endParaRPr lang="en-US" dirty="0"/>
          </a:p>
        </p:txBody>
      </p:sp>
      <p:sp>
        <p:nvSpPr>
          <p:cNvPr id="5" name="Title 4">
            <a:extLst>
              <a:ext uri="{FF2B5EF4-FFF2-40B4-BE49-F238E27FC236}">
                <a16:creationId xmlns:a16="http://schemas.microsoft.com/office/drawing/2014/main" id="{5F3CE4D8-AA61-D09D-915F-5FFF9E820FDF}"/>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Physical Setting</a:t>
            </a:r>
          </a:p>
        </p:txBody>
      </p:sp>
      <p:pic>
        <p:nvPicPr>
          <p:cNvPr id="7" name="Picture 6">
            <a:extLst>
              <a:ext uri="{FF2B5EF4-FFF2-40B4-BE49-F238E27FC236}">
                <a16:creationId xmlns:a16="http://schemas.microsoft.com/office/drawing/2014/main" id="{7E3A2EDD-D4D1-E9F3-B837-881704D57AB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29200" y="914400"/>
            <a:ext cx="5360579" cy="5208422"/>
          </a:xfrm>
          <a:prstGeom prst="rect">
            <a:avLst/>
          </a:prstGeom>
        </p:spPr>
      </p:pic>
      <p:pic>
        <p:nvPicPr>
          <p:cNvPr id="8" name="Picture 7">
            <a:extLst>
              <a:ext uri="{FF2B5EF4-FFF2-40B4-BE49-F238E27FC236}">
                <a16:creationId xmlns:a16="http://schemas.microsoft.com/office/drawing/2014/main" id="{0D48173B-6EFE-57ED-6E27-F649AA1F0000}"/>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29201" y="914400"/>
            <a:ext cx="5360579" cy="5208422"/>
          </a:xfrm>
          <a:prstGeom prst="rect">
            <a:avLst/>
          </a:prstGeom>
        </p:spPr>
      </p:pic>
      <p:sp>
        <p:nvSpPr>
          <p:cNvPr id="9" name="Freeform 2">
            <a:extLst>
              <a:ext uri="{FF2B5EF4-FFF2-40B4-BE49-F238E27FC236}">
                <a16:creationId xmlns:a16="http://schemas.microsoft.com/office/drawing/2014/main" id="{B9F88A2E-A863-6DF8-8C69-F0220B1ED1ED}"/>
              </a:ext>
            </a:extLst>
          </p:cNvPr>
          <p:cNvSpPr/>
          <p:nvPr/>
        </p:nvSpPr>
        <p:spPr>
          <a:xfrm>
            <a:off x="6350693" y="1212728"/>
            <a:ext cx="250519" cy="1353787"/>
          </a:xfrm>
          <a:custGeom>
            <a:avLst/>
            <a:gdLst>
              <a:gd name="connsiteX0" fmla="*/ 131256 w 250519"/>
              <a:gd name="connsiteY0" fmla="*/ 0 h 1383475"/>
              <a:gd name="connsiteX1" fmla="*/ 160944 w 250519"/>
              <a:gd name="connsiteY1" fmla="*/ 160317 h 1383475"/>
              <a:gd name="connsiteX2" fmla="*/ 184695 w 250519"/>
              <a:gd name="connsiteY2" fmla="*/ 314696 h 1383475"/>
              <a:gd name="connsiteX3" fmla="*/ 172820 w 250519"/>
              <a:gd name="connsiteY3" fmla="*/ 492826 h 1383475"/>
              <a:gd name="connsiteX4" fmla="*/ 137194 w 250519"/>
              <a:gd name="connsiteY4" fmla="*/ 629392 h 1383475"/>
              <a:gd name="connsiteX5" fmla="*/ 42191 w 250519"/>
              <a:gd name="connsiteY5" fmla="*/ 777834 h 1383475"/>
              <a:gd name="connsiteX6" fmla="*/ 627 w 250519"/>
              <a:gd name="connsiteY6" fmla="*/ 855023 h 1383475"/>
              <a:gd name="connsiteX7" fmla="*/ 18440 w 250519"/>
              <a:gd name="connsiteY7" fmla="*/ 944088 h 1383475"/>
              <a:gd name="connsiteX8" fmla="*/ 36253 w 250519"/>
              <a:gd name="connsiteY8" fmla="*/ 1003465 h 1383475"/>
              <a:gd name="connsiteX9" fmla="*/ 71879 w 250519"/>
              <a:gd name="connsiteY9" fmla="*/ 1110343 h 1383475"/>
              <a:gd name="connsiteX10" fmla="*/ 166882 w 250519"/>
              <a:gd name="connsiteY10" fmla="*/ 1264722 h 1383475"/>
              <a:gd name="connsiteX11" fmla="*/ 238134 w 250519"/>
              <a:gd name="connsiteY11" fmla="*/ 1353787 h 1383475"/>
              <a:gd name="connsiteX12" fmla="*/ 250009 w 250519"/>
              <a:gd name="connsiteY12" fmla="*/ 1383475 h 1383475"/>
              <a:gd name="connsiteX0" fmla="*/ 137194 w 250519"/>
              <a:gd name="connsiteY0" fmla="*/ 0 h 1353787"/>
              <a:gd name="connsiteX1" fmla="*/ 160944 w 250519"/>
              <a:gd name="connsiteY1" fmla="*/ 130629 h 1353787"/>
              <a:gd name="connsiteX2" fmla="*/ 184695 w 250519"/>
              <a:gd name="connsiteY2" fmla="*/ 285008 h 1353787"/>
              <a:gd name="connsiteX3" fmla="*/ 172820 w 250519"/>
              <a:gd name="connsiteY3" fmla="*/ 463138 h 1353787"/>
              <a:gd name="connsiteX4" fmla="*/ 137194 w 250519"/>
              <a:gd name="connsiteY4" fmla="*/ 599704 h 1353787"/>
              <a:gd name="connsiteX5" fmla="*/ 42191 w 250519"/>
              <a:gd name="connsiteY5" fmla="*/ 748146 h 1353787"/>
              <a:gd name="connsiteX6" fmla="*/ 627 w 250519"/>
              <a:gd name="connsiteY6" fmla="*/ 825335 h 1353787"/>
              <a:gd name="connsiteX7" fmla="*/ 18440 w 250519"/>
              <a:gd name="connsiteY7" fmla="*/ 914400 h 1353787"/>
              <a:gd name="connsiteX8" fmla="*/ 36253 w 250519"/>
              <a:gd name="connsiteY8" fmla="*/ 973777 h 1353787"/>
              <a:gd name="connsiteX9" fmla="*/ 71879 w 250519"/>
              <a:gd name="connsiteY9" fmla="*/ 1080655 h 1353787"/>
              <a:gd name="connsiteX10" fmla="*/ 166882 w 250519"/>
              <a:gd name="connsiteY10" fmla="*/ 1235034 h 1353787"/>
              <a:gd name="connsiteX11" fmla="*/ 238134 w 250519"/>
              <a:gd name="connsiteY11" fmla="*/ 1324099 h 1353787"/>
              <a:gd name="connsiteX12" fmla="*/ 250009 w 250519"/>
              <a:gd name="connsiteY12" fmla="*/ 1353787 h 135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519" h="1353787">
                <a:moveTo>
                  <a:pt x="137194" y="0"/>
                </a:moveTo>
                <a:cubicBezTo>
                  <a:pt x="147585" y="53934"/>
                  <a:pt x="153027" y="83128"/>
                  <a:pt x="160944" y="130629"/>
                </a:cubicBezTo>
                <a:cubicBezTo>
                  <a:pt x="168861" y="178130"/>
                  <a:pt x="182716" y="229590"/>
                  <a:pt x="184695" y="285008"/>
                </a:cubicBezTo>
                <a:cubicBezTo>
                  <a:pt x="186674" y="340426"/>
                  <a:pt x="180737" y="410689"/>
                  <a:pt x="172820" y="463138"/>
                </a:cubicBezTo>
                <a:cubicBezTo>
                  <a:pt x="164903" y="515587"/>
                  <a:pt x="158965" y="552203"/>
                  <a:pt x="137194" y="599704"/>
                </a:cubicBezTo>
                <a:cubicBezTo>
                  <a:pt x="115423" y="647205"/>
                  <a:pt x="64952" y="710541"/>
                  <a:pt x="42191" y="748146"/>
                </a:cubicBezTo>
                <a:cubicBezTo>
                  <a:pt x="19430" y="785751"/>
                  <a:pt x="4585" y="797626"/>
                  <a:pt x="627" y="825335"/>
                </a:cubicBezTo>
                <a:cubicBezTo>
                  <a:pt x="-3331" y="853044"/>
                  <a:pt x="12502" y="889660"/>
                  <a:pt x="18440" y="914400"/>
                </a:cubicBezTo>
                <a:cubicBezTo>
                  <a:pt x="24378" y="939140"/>
                  <a:pt x="27346" y="946068"/>
                  <a:pt x="36253" y="973777"/>
                </a:cubicBezTo>
                <a:cubicBezTo>
                  <a:pt x="45159" y="1001486"/>
                  <a:pt x="50108" y="1037112"/>
                  <a:pt x="71879" y="1080655"/>
                </a:cubicBezTo>
                <a:cubicBezTo>
                  <a:pt x="93650" y="1124198"/>
                  <a:pt x="139173" y="1194460"/>
                  <a:pt x="166882" y="1235034"/>
                </a:cubicBezTo>
                <a:cubicBezTo>
                  <a:pt x="194591" y="1275608"/>
                  <a:pt x="224280" y="1304307"/>
                  <a:pt x="238134" y="1324099"/>
                </a:cubicBezTo>
                <a:cubicBezTo>
                  <a:pt x="251988" y="1343891"/>
                  <a:pt x="250998" y="1348839"/>
                  <a:pt x="250009" y="1353787"/>
                </a:cubicBezTo>
              </a:path>
            </a:pathLst>
          </a:cu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5">
            <a:extLst>
              <a:ext uri="{FF2B5EF4-FFF2-40B4-BE49-F238E27FC236}">
                <a16:creationId xmlns:a16="http://schemas.microsoft.com/office/drawing/2014/main" id="{6491C835-A5F6-FC6D-A91E-66497C62737C}"/>
              </a:ext>
            </a:extLst>
          </p:cNvPr>
          <p:cNvSpPr/>
          <p:nvPr/>
        </p:nvSpPr>
        <p:spPr>
          <a:xfrm>
            <a:off x="6600702" y="2560577"/>
            <a:ext cx="3152899" cy="1253372"/>
          </a:xfrm>
          <a:custGeom>
            <a:avLst/>
            <a:gdLst>
              <a:gd name="connsiteX0" fmla="*/ 0 w 3152899"/>
              <a:gd name="connsiteY0" fmla="*/ 0 h 1253372"/>
              <a:gd name="connsiteX1" fmla="*/ 124691 w 3152899"/>
              <a:gd name="connsiteY1" fmla="*/ 29688 h 1253372"/>
              <a:gd name="connsiteX2" fmla="*/ 243444 w 3152899"/>
              <a:gd name="connsiteY2" fmla="*/ 35626 h 1253372"/>
              <a:gd name="connsiteX3" fmla="*/ 320634 w 3152899"/>
              <a:gd name="connsiteY3" fmla="*/ 71252 h 1253372"/>
              <a:gd name="connsiteX4" fmla="*/ 350322 w 3152899"/>
              <a:gd name="connsiteY4" fmla="*/ 77189 h 1253372"/>
              <a:gd name="connsiteX5" fmla="*/ 463138 w 3152899"/>
              <a:gd name="connsiteY5" fmla="*/ 89065 h 1253372"/>
              <a:gd name="connsiteX6" fmla="*/ 558141 w 3152899"/>
              <a:gd name="connsiteY6" fmla="*/ 112815 h 1253372"/>
              <a:gd name="connsiteX7" fmla="*/ 635330 w 3152899"/>
              <a:gd name="connsiteY7" fmla="*/ 190005 h 1253372"/>
              <a:gd name="connsiteX8" fmla="*/ 718457 w 3152899"/>
              <a:gd name="connsiteY8" fmla="*/ 249381 h 1253372"/>
              <a:gd name="connsiteX9" fmla="*/ 754083 w 3152899"/>
              <a:gd name="connsiteY9" fmla="*/ 261257 h 1253372"/>
              <a:gd name="connsiteX10" fmla="*/ 795647 w 3152899"/>
              <a:gd name="connsiteY10" fmla="*/ 320633 h 1253372"/>
              <a:gd name="connsiteX11" fmla="*/ 866899 w 3152899"/>
              <a:gd name="connsiteY11" fmla="*/ 344384 h 1253372"/>
              <a:gd name="connsiteX12" fmla="*/ 1027216 w 3152899"/>
              <a:gd name="connsiteY12" fmla="*/ 356259 h 1253372"/>
              <a:gd name="connsiteX13" fmla="*/ 1163782 w 3152899"/>
              <a:gd name="connsiteY13" fmla="*/ 368135 h 1253372"/>
              <a:gd name="connsiteX14" fmla="*/ 1300348 w 3152899"/>
              <a:gd name="connsiteY14" fmla="*/ 427511 h 1253372"/>
              <a:gd name="connsiteX15" fmla="*/ 1425039 w 3152899"/>
              <a:gd name="connsiteY15" fmla="*/ 540327 h 1253372"/>
              <a:gd name="connsiteX16" fmla="*/ 1520042 w 3152899"/>
              <a:gd name="connsiteY16" fmla="*/ 688768 h 1253372"/>
              <a:gd name="connsiteX17" fmla="*/ 1585356 w 3152899"/>
              <a:gd name="connsiteY17" fmla="*/ 754083 h 1253372"/>
              <a:gd name="connsiteX18" fmla="*/ 1626920 w 3152899"/>
              <a:gd name="connsiteY18" fmla="*/ 825335 h 1253372"/>
              <a:gd name="connsiteX19" fmla="*/ 1692234 w 3152899"/>
              <a:gd name="connsiteY19" fmla="*/ 878774 h 1253372"/>
              <a:gd name="connsiteX20" fmla="*/ 1775361 w 3152899"/>
              <a:gd name="connsiteY20" fmla="*/ 914400 h 1253372"/>
              <a:gd name="connsiteX21" fmla="*/ 1905990 w 3152899"/>
              <a:gd name="connsiteY21" fmla="*/ 938150 h 1253372"/>
              <a:gd name="connsiteX22" fmla="*/ 2006930 w 3152899"/>
              <a:gd name="connsiteY22" fmla="*/ 932213 h 1253372"/>
              <a:gd name="connsiteX23" fmla="*/ 2078182 w 3152899"/>
              <a:gd name="connsiteY23" fmla="*/ 944088 h 1253372"/>
              <a:gd name="connsiteX24" fmla="*/ 2179122 w 3152899"/>
              <a:gd name="connsiteY24" fmla="*/ 973776 h 1253372"/>
              <a:gd name="connsiteX25" fmla="*/ 2220686 w 3152899"/>
              <a:gd name="connsiteY25" fmla="*/ 985652 h 1253372"/>
              <a:gd name="connsiteX26" fmla="*/ 2291938 w 3152899"/>
              <a:gd name="connsiteY26" fmla="*/ 991589 h 1253372"/>
              <a:gd name="connsiteX27" fmla="*/ 2381003 w 3152899"/>
              <a:gd name="connsiteY27" fmla="*/ 1015340 h 1253372"/>
              <a:gd name="connsiteX28" fmla="*/ 2559133 w 3152899"/>
              <a:gd name="connsiteY28" fmla="*/ 1098467 h 1253372"/>
              <a:gd name="connsiteX29" fmla="*/ 2689761 w 3152899"/>
              <a:gd name="connsiteY29" fmla="*/ 1140031 h 1253372"/>
              <a:gd name="connsiteX30" fmla="*/ 2826328 w 3152899"/>
              <a:gd name="connsiteY30" fmla="*/ 1205345 h 1253372"/>
              <a:gd name="connsiteX31" fmla="*/ 2980707 w 3152899"/>
              <a:gd name="connsiteY31" fmla="*/ 1235033 h 1253372"/>
              <a:gd name="connsiteX32" fmla="*/ 3063834 w 3152899"/>
              <a:gd name="connsiteY32" fmla="*/ 1252846 h 1253372"/>
              <a:gd name="connsiteX33" fmla="*/ 3152899 w 3152899"/>
              <a:gd name="connsiteY33" fmla="*/ 1246909 h 125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152899" h="1253372">
                <a:moveTo>
                  <a:pt x="0" y="0"/>
                </a:moveTo>
                <a:cubicBezTo>
                  <a:pt x="42058" y="11875"/>
                  <a:pt x="84117" y="23750"/>
                  <a:pt x="124691" y="29688"/>
                </a:cubicBezTo>
                <a:cubicBezTo>
                  <a:pt x="165265" y="35626"/>
                  <a:pt x="210787" y="28699"/>
                  <a:pt x="243444" y="35626"/>
                </a:cubicBezTo>
                <a:cubicBezTo>
                  <a:pt x="276101" y="42553"/>
                  <a:pt x="302821" y="64325"/>
                  <a:pt x="320634" y="71252"/>
                </a:cubicBezTo>
                <a:cubicBezTo>
                  <a:pt x="338447" y="78179"/>
                  <a:pt x="326571" y="74220"/>
                  <a:pt x="350322" y="77189"/>
                </a:cubicBezTo>
                <a:cubicBezTo>
                  <a:pt x="374073" y="80158"/>
                  <a:pt x="428502" y="83127"/>
                  <a:pt x="463138" y="89065"/>
                </a:cubicBezTo>
                <a:cubicBezTo>
                  <a:pt x="497774" y="95003"/>
                  <a:pt x="529442" y="95992"/>
                  <a:pt x="558141" y="112815"/>
                </a:cubicBezTo>
                <a:cubicBezTo>
                  <a:pt x="586840" y="129638"/>
                  <a:pt x="608611" y="167244"/>
                  <a:pt x="635330" y="190005"/>
                </a:cubicBezTo>
                <a:cubicBezTo>
                  <a:pt x="662049" y="212766"/>
                  <a:pt x="698665" y="237506"/>
                  <a:pt x="718457" y="249381"/>
                </a:cubicBezTo>
                <a:cubicBezTo>
                  <a:pt x="738249" y="261256"/>
                  <a:pt x="741218" y="249382"/>
                  <a:pt x="754083" y="261257"/>
                </a:cubicBezTo>
                <a:cubicBezTo>
                  <a:pt x="766948" y="273132"/>
                  <a:pt x="776844" y="306778"/>
                  <a:pt x="795647" y="320633"/>
                </a:cubicBezTo>
                <a:cubicBezTo>
                  <a:pt x="814450" y="334488"/>
                  <a:pt x="828304" y="338446"/>
                  <a:pt x="866899" y="344384"/>
                </a:cubicBezTo>
                <a:cubicBezTo>
                  <a:pt x="905494" y="350322"/>
                  <a:pt x="1027216" y="356259"/>
                  <a:pt x="1027216" y="356259"/>
                </a:cubicBezTo>
                <a:cubicBezTo>
                  <a:pt x="1076696" y="360217"/>
                  <a:pt x="1118260" y="356260"/>
                  <a:pt x="1163782" y="368135"/>
                </a:cubicBezTo>
                <a:cubicBezTo>
                  <a:pt x="1209304" y="380010"/>
                  <a:pt x="1256805" y="398812"/>
                  <a:pt x="1300348" y="427511"/>
                </a:cubicBezTo>
                <a:cubicBezTo>
                  <a:pt x="1343891" y="456210"/>
                  <a:pt x="1388423" y="496784"/>
                  <a:pt x="1425039" y="540327"/>
                </a:cubicBezTo>
                <a:cubicBezTo>
                  <a:pt x="1461655" y="583870"/>
                  <a:pt x="1493323" y="653142"/>
                  <a:pt x="1520042" y="688768"/>
                </a:cubicBezTo>
                <a:cubicBezTo>
                  <a:pt x="1546761" y="724394"/>
                  <a:pt x="1567543" y="731322"/>
                  <a:pt x="1585356" y="754083"/>
                </a:cubicBezTo>
                <a:cubicBezTo>
                  <a:pt x="1603169" y="776844"/>
                  <a:pt x="1609107" y="804553"/>
                  <a:pt x="1626920" y="825335"/>
                </a:cubicBezTo>
                <a:cubicBezTo>
                  <a:pt x="1644733" y="846117"/>
                  <a:pt x="1667494" y="863930"/>
                  <a:pt x="1692234" y="878774"/>
                </a:cubicBezTo>
                <a:cubicBezTo>
                  <a:pt x="1716974" y="893618"/>
                  <a:pt x="1739735" y="904504"/>
                  <a:pt x="1775361" y="914400"/>
                </a:cubicBezTo>
                <a:cubicBezTo>
                  <a:pt x="1810987" y="924296"/>
                  <a:pt x="1867395" y="935181"/>
                  <a:pt x="1905990" y="938150"/>
                </a:cubicBezTo>
                <a:cubicBezTo>
                  <a:pt x="1944585" y="941119"/>
                  <a:pt x="1978231" y="931223"/>
                  <a:pt x="2006930" y="932213"/>
                </a:cubicBezTo>
                <a:cubicBezTo>
                  <a:pt x="2035629" y="933203"/>
                  <a:pt x="2049483" y="937161"/>
                  <a:pt x="2078182" y="944088"/>
                </a:cubicBezTo>
                <a:cubicBezTo>
                  <a:pt x="2106881" y="951015"/>
                  <a:pt x="2179122" y="973776"/>
                  <a:pt x="2179122" y="973776"/>
                </a:cubicBezTo>
                <a:cubicBezTo>
                  <a:pt x="2202873" y="980703"/>
                  <a:pt x="2201883" y="982683"/>
                  <a:pt x="2220686" y="985652"/>
                </a:cubicBezTo>
                <a:cubicBezTo>
                  <a:pt x="2239489" y="988621"/>
                  <a:pt x="2265219" y="986641"/>
                  <a:pt x="2291938" y="991589"/>
                </a:cubicBezTo>
                <a:cubicBezTo>
                  <a:pt x="2318657" y="996537"/>
                  <a:pt x="2336471" y="997527"/>
                  <a:pt x="2381003" y="1015340"/>
                </a:cubicBezTo>
                <a:cubicBezTo>
                  <a:pt x="2425535" y="1033153"/>
                  <a:pt x="2507673" y="1077685"/>
                  <a:pt x="2559133" y="1098467"/>
                </a:cubicBezTo>
                <a:cubicBezTo>
                  <a:pt x="2610593" y="1119249"/>
                  <a:pt x="2645229" y="1122218"/>
                  <a:pt x="2689761" y="1140031"/>
                </a:cubicBezTo>
                <a:cubicBezTo>
                  <a:pt x="2734293" y="1157844"/>
                  <a:pt x="2777837" y="1189511"/>
                  <a:pt x="2826328" y="1205345"/>
                </a:cubicBezTo>
                <a:cubicBezTo>
                  <a:pt x="2874819" y="1221179"/>
                  <a:pt x="2941123" y="1227116"/>
                  <a:pt x="2980707" y="1235033"/>
                </a:cubicBezTo>
                <a:cubicBezTo>
                  <a:pt x="3020291" y="1242950"/>
                  <a:pt x="3035135" y="1250867"/>
                  <a:pt x="3063834" y="1252846"/>
                </a:cubicBezTo>
                <a:cubicBezTo>
                  <a:pt x="3092533" y="1254825"/>
                  <a:pt x="3122716" y="1250867"/>
                  <a:pt x="3152899" y="1246909"/>
                </a:cubicBezTo>
              </a:path>
            </a:pathLst>
          </a:cu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6">
            <a:extLst>
              <a:ext uri="{FF2B5EF4-FFF2-40B4-BE49-F238E27FC236}">
                <a16:creationId xmlns:a16="http://schemas.microsoft.com/office/drawing/2014/main" id="{41E5599D-8911-BB55-25A7-4709A7CB6766}"/>
              </a:ext>
            </a:extLst>
          </p:cNvPr>
          <p:cNvSpPr/>
          <p:nvPr/>
        </p:nvSpPr>
        <p:spPr>
          <a:xfrm>
            <a:off x="6593446" y="2537266"/>
            <a:ext cx="3189845" cy="2071804"/>
          </a:xfrm>
          <a:custGeom>
            <a:avLst/>
            <a:gdLst>
              <a:gd name="connsiteX0" fmla="*/ 0 w 3158837"/>
              <a:gd name="connsiteY0" fmla="*/ 0 h 1989117"/>
              <a:gd name="connsiteX1" fmla="*/ 65315 w 3158837"/>
              <a:gd name="connsiteY1" fmla="*/ 59376 h 1989117"/>
              <a:gd name="connsiteX2" fmla="*/ 106878 w 3158837"/>
              <a:gd name="connsiteY2" fmla="*/ 124691 h 1989117"/>
              <a:gd name="connsiteX3" fmla="*/ 124691 w 3158837"/>
              <a:gd name="connsiteY3" fmla="*/ 172192 h 1989117"/>
              <a:gd name="connsiteX4" fmla="*/ 136567 w 3158837"/>
              <a:gd name="connsiteY4" fmla="*/ 261257 h 1989117"/>
              <a:gd name="connsiteX5" fmla="*/ 231569 w 3158837"/>
              <a:gd name="connsiteY5" fmla="*/ 338446 h 1989117"/>
              <a:gd name="connsiteX6" fmla="*/ 279070 w 3158837"/>
              <a:gd name="connsiteY6" fmla="*/ 409698 h 1989117"/>
              <a:gd name="connsiteX7" fmla="*/ 285008 w 3158837"/>
              <a:gd name="connsiteY7" fmla="*/ 534389 h 1989117"/>
              <a:gd name="connsiteX8" fmla="*/ 255320 w 3158837"/>
              <a:gd name="connsiteY8" fmla="*/ 641267 h 1989117"/>
              <a:gd name="connsiteX9" fmla="*/ 231569 w 3158837"/>
              <a:gd name="connsiteY9" fmla="*/ 742207 h 1989117"/>
              <a:gd name="connsiteX10" fmla="*/ 255320 w 3158837"/>
              <a:gd name="connsiteY10" fmla="*/ 843148 h 1989117"/>
              <a:gd name="connsiteX11" fmla="*/ 338447 w 3158837"/>
              <a:gd name="connsiteY11" fmla="*/ 914400 h 1989117"/>
              <a:gd name="connsiteX12" fmla="*/ 492826 w 3158837"/>
              <a:gd name="connsiteY12" fmla="*/ 938150 h 1989117"/>
              <a:gd name="connsiteX13" fmla="*/ 623455 w 3158837"/>
              <a:gd name="connsiteY13" fmla="*/ 1015340 h 1989117"/>
              <a:gd name="connsiteX14" fmla="*/ 694707 w 3158837"/>
              <a:gd name="connsiteY14" fmla="*/ 1039091 h 1989117"/>
              <a:gd name="connsiteX15" fmla="*/ 777834 w 3158837"/>
              <a:gd name="connsiteY15" fmla="*/ 1050966 h 1989117"/>
              <a:gd name="connsiteX16" fmla="*/ 890650 w 3158837"/>
              <a:gd name="connsiteY16" fmla="*/ 1039091 h 1989117"/>
              <a:gd name="connsiteX17" fmla="*/ 979715 w 3158837"/>
              <a:gd name="connsiteY17" fmla="*/ 1003465 h 1989117"/>
              <a:gd name="connsiteX18" fmla="*/ 1056904 w 3158837"/>
              <a:gd name="connsiteY18" fmla="*/ 1015340 h 1989117"/>
              <a:gd name="connsiteX19" fmla="*/ 1151907 w 3158837"/>
              <a:gd name="connsiteY19" fmla="*/ 1116280 h 1989117"/>
              <a:gd name="connsiteX20" fmla="*/ 1169720 w 3158837"/>
              <a:gd name="connsiteY20" fmla="*/ 1223158 h 1989117"/>
              <a:gd name="connsiteX21" fmla="*/ 1187533 w 3158837"/>
              <a:gd name="connsiteY21" fmla="*/ 1335974 h 1989117"/>
              <a:gd name="connsiteX22" fmla="*/ 1246909 w 3158837"/>
              <a:gd name="connsiteY22" fmla="*/ 1460665 h 1989117"/>
              <a:gd name="connsiteX23" fmla="*/ 1383476 w 3158837"/>
              <a:gd name="connsiteY23" fmla="*/ 1579418 h 1989117"/>
              <a:gd name="connsiteX24" fmla="*/ 1567543 w 3158837"/>
              <a:gd name="connsiteY24" fmla="*/ 1591293 h 1989117"/>
              <a:gd name="connsiteX25" fmla="*/ 1674421 w 3158837"/>
              <a:gd name="connsiteY25" fmla="*/ 1620981 h 1989117"/>
              <a:gd name="connsiteX26" fmla="*/ 1775361 w 3158837"/>
              <a:gd name="connsiteY26" fmla="*/ 1686296 h 1989117"/>
              <a:gd name="connsiteX27" fmla="*/ 1822863 w 3158837"/>
              <a:gd name="connsiteY27" fmla="*/ 1840675 h 1989117"/>
              <a:gd name="connsiteX28" fmla="*/ 1983180 w 3158837"/>
              <a:gd name="connsiteY28" fmla="*/ 1947553 h 1989117"/>
              <a:gd name="connsiteX29" fmla="*/ 2054431 w 3158837"/>
              <a:gd name="connsiteY29" fmla="*/ 1882239 h 1989117"/>
              <a:gd name="connsiteX30" fmla="*/ 2131621 w 3158837"/>
              <a:gd name="connsiteY30" fmla="*/ 1757548 h 1989117"/>
              <a:gd name="connsiteX31" fmla="*/ 2196935 w 3158837"/>
              <a:gd name="connsiteY31" fmla="*/ 1698171 h 1989117"/>
              <a:gd name="connsiteX32" fmla="*/ 2345377 w 3158837"/>
              <a:gd name="connsiteY32" fmla="*/ 1704109 h 1989117"/>
              <a:gd name="connsiteX33" fmla="*/ 2452255 w 3158837"/>
              <a:gd name="connsiteY33" fmla="*/ 1769423 h 1989117"/>
              <a:gd name="connsiteX34" fmla="*/ 2565070 w 3158837"/>
              <a:gd name="connsiteY34" fmla="*/ 1846613 h 1989117"/>
              <a:gd name="connsiteX35" fmla="*/ 2689761 w 3158837"/>
              <a:gd name="connsiteY35" fmla="*/ 1911927 h 1989117"/>
              <a:gd name="connsiteX36" fmla="*/ 2790702 w 3158837"/>
              <a:gd name="connsiteY36" fmla="*/ 1977241 h 1989117"/>
              <a:gd name="connsiteX37" fmla="*/ 2879767 w 3158837"/>
              <a:gd name="connsiteY37" fmla="*/ 1947553 h 1989117"/>
              <a:gd name="connsiteX38" fmla="*/ 2951018 w 3158837"/>
              <a:gd name="connsiteY38" fmla="*/ 1876301 h 1989117"/>
              <a:gd name="connsiteX39" fmla="*/ 3016333 w 3158837"/>
              <a:gd name="connsiteY39" fmla="*/ 1852550 h 1989117"/>
              <a:gd name="connsiteX40" fmla="*/ 3158837 w 3158837"/>
              <a:gd name="connsiteY40" fmla="*/ 1989117 h 1989117"/>
              <a:gd name="connsiteX0" fmla="*/ 0 w 3182588"/>
              <a:gd name="connsiteY0" fmla="*/ 0 h 2030680"/>
              <a:gd name="connsiteX1" fmla="*/ 65315 w 3182588"/>
              <a:gd name="connsiteY1" fmla="*/ 59376 h 2030680"/>
              <a:gd name="connsiteX2" fmla="*/ 106878 w 3182588"/>
              <a:gd name="connsiteY2" fmla="*/ 124691 h 2030680"/>
              <a:gd name="connsiteX3" fmla="*/ 124691 w 3182588"/>
              <a:gd name="connsiteY3" fmla="*/ 172192 h 2030680"/>
              <a:gd name="connsiteX4" fmla="*/ 136567 w 3182588"/>
              <a:gd name="connsiteY4" fmla="*/ 261257 h 2030680"/>
              <a:gd name="connsiteX5" fmla="*/ 231569 w 3182588"/>
              <a:gd name="connsiteY5" fmla="*/ 338446 h 2030680"/>
              <a:gd name="connsiteX6" fmla="*/ 279070 w 3182588"/>
              <a:gd name="connsiteY6" fmla="*/ 409698 h 2030680"/>
              <a:gd name="connsiteX7" fmla="*/ 285008 w 3182588"/>
              <a:gd name="connsiteY7" fmla="*/ 534389 h 2030680"/>
              <a:gd name="connsiteX8" fmla="*/ 255320 w 3182588"/>
              <a:gd name="connsiteY8" fmla="*/ 641267 h 2030680"/>
              <a:gd name="connsiteX9" fmla="*/ 231569 w 3182588"/>
              <a:gd name="connsiteY9" fmla="*/ 742207 h 2030680"/>
              <a:gd name="connsiteX10" fmla="*/ 255320 w 3182588"/>
              <a:gd name="connsiteY10" fmla="*/ 843148 h 2030680"/>
              <a:gd name="connsiteX11" fmla="*/ 338447 w 3182588"/>
              <a:gd name="connsiteY11" fmla="*/ 914400 h 2030680"/>
              <a:gd name="connsiteX12" fmla="*/ 492826 w 3182588"/>
              <a:gd name="connsiteY12" fmla="*/ 938150 h 2030680"/>
              <a:gd name="connsiteX13" fmla="*/ 623455 w 3182588"/>
              <a:gd name="connsiteY13" fmla="*/ 1015340 h 2030680"/>
              <a:gd name="connsiteX14" fmla="*/ 694707 w 3182588"/>
              <a:gd name="connsiteY14" fmla="*/ 1039091 h 2030680"/>
              <a:gd name="connsiteX15" fmla="*/ 777834 w 3182588"/>
              <a:gd name="connsiteY15" fmla="*/ 1050966 h 2030680"/>
              <a:gd name="connsiteX16" fmla="*/ 890650 w 3182588"/>
              <a:gd name="connsiteY16" fmla="*/ 1039091 h 2030680"/>
              <a:gd name="connsiteX17" fmla="*/ 979715 w 3182588"/>
              <a:gd name="connsiteY17" fmla="*/ 1003465 h 2030680"/>
              <a:gd name="connsiteX18" fmla="*/ 1056904 w 3182588"/>
              <a:gd name="connsiteY18" fmla="*/ 1015340 h 2030680"/>
              <a:gd name="connsiteX19" fmla="*/ 1151907 w 3182588"/>
              <a:gd name="connsiteY19" fmla="*/ 1116280 h 2030680"/>
              <a:gd name="connsiteX20" fmla="*/ 1169720 w 3182588"/>
              <a:gd name="connsiteY20" fmla="*/ 1223158 h 2030680"/>
              <a:gd name="connsiteX21" fmla="*/ 1187533 w 3182588"/>
              <a:gd name="connsiteY21" fmla="*/ 1335974 h 2030680"/>
              <a:gd name="connsiteX22" fmla="*/ 1246909 w 3182588"/>
              <a:gd name="connsiteY22" fmla="*/ 1460665 h 2030680"/>
              <a:gd name="connsiteX23" fmla="*/ 1383476 w 3182588"/>
              <a:gd name="connsiteY23" fmla="*/ 1579418 h 2030680"/>
              <a:gd name="connsiteX24" fmla="*/ 1567543 w 3182588"/>
              <a:gd name="connsiteY24" fmla="*/ 1591293 h 2030680"/>
              <a:gd name="connsiteX25" fmla="*/ 1674421 w 3182588"/>
              <a:gd name="connsiteY25" fmla="*/ 1620981 h 2030680"/>
              <a:gd name="connsiteX26" fmla="*/ 1775361 w 3182588"/>
              <a:gd name="connsiteY26" fmla="*/ 1686296 h 2030680"/>
              <a:gd name="connsiteX27" fmla="*/ 1822863 w 3182588"/>
              <a:gd name="connsiteY27" fmla="*/ 1840675 h 2030680"/>
              <a:gd name="connsiteX28" fmla="*/ 1983180 w 3182588"/>
              <a:gd name="connsiteY28" fmla="*/ 1947553 h 2030680"/>
              <a:gd name="connsiteX29" fmla="*/ 2054431 w 3182588"/>
              <a:gd name="connsiteY29" fmla="*/ 1882239 h 2030680"/>
              <a:gd name="connsiteX30" fmla="*/ 2131621 w 3182588"/>
              <a:gd name="connsiteY30" fmla="*/ 1757548 h 2030680"/>
              <a:gd name="connsiteX31" fmla="*/ 2196935 w 3182588"/>
              <a:gd name="connsiteY31" fmla="*/ 1698171 h 2030680"/>
              <a:gd name="connsiteX32" fmla="*/ 2345377 w 3182588"/>
              <a:gd name="connsiteY32" fmla="*/ 1704109 h 2030680"/>
              <a:gd name="connsiteX33" fmla="*/ 2452255 w 3182588"/>
              <a:gd name="connsiteY33" fmla="*/ 1769423 h 2030680"/>
              <a:gd name="connsiteX34" fmla="*/ 2565070 w 3182588"/>
              <a:gd name="connsiteY34" fmla="*/ 1846613 h 2030680"/>
              <a:gd name="connsiteX35" fmla="*/ 2689761 w 3182588"/>
              <a:gd name="connsiteY35" fmla="*/ 1911927 h 2030680"/>
              <a:gd name="connsiteX36" fmla="*/ 2790702 w 3182588"/>
              <a:gd name="connsiteY36" fmla="*/ 1977241 h 2030680"/>
              <a:gd name="connsiteX37" fmla="*/ 2879767 w 3182588"/>
              <a:gd name="connsiteY37" fmla="*/ 1947553 h 2030680"/>
              <a:gd name="connsiteX38" fmla="*/ 2951018 w 3182588"/>
              <a:gd name="connsiteY38" fmla="*/ 1876301 h 2030680"/>
              <a:gd name="connsiteX39" fmla="*/ 3016333 w 3182588"/>
              <a:gd name="connsiteY39" fmla="*/ 1852550 h 2030680"/>
              <a:gd name="connsiteX40" fmla="*/ 3182588 w 3182588"/>
              <a:gd name="connsiteY40" fmla="*/ 2030680 h 2030680"/>
              <a:gd name="connsiteX0" fmla="*/ 0 w 3182588"/>
              <a:gd name="connsiteY0" fmla="*/ 0 h 2030680"/>
              <a:gd name="connsiteX1" fmla="*/ 65315 w 3182588"/>
              <a:gd name="connsiteY1" fmla="*/ 59376 h 2030680"/>
              <a:gd name="connsiteX2" fmla="*/ 106878 w 3182588"/>
              <a:gd name="connsiteY2" fmla="*/ 124691 h 2030680"/>
              <a:gd name="connsiteX3" fmla="*/ 124691 w 3182588"/>
              <a:gd name="connsiteY3" fmla="*/ 172192 h 2030680"/>
              <a:gd name="connsiteX4" fmla="*/ 136567 w 3182588"/>
              <a:gd name="connsiteY4" fmla="*/ 261257 h 2030680"/>
              <a:gd name="connsiteX5" fmla="*/ 231569 w 3182588"/>
              <a:gd name="connsiteY5" fmla="*/ 338446 h 2030680"/>
              <a:gd name="connsiteX6" fmla="*/ 279070 w 3182588"/>
              <a:gd name="connsiteY6" fmla="*/ 409698 h 2030680"/>
              <a:gd name="connsiteX7" fmla="*/ 285008 w 3182588"/>
              <a:gd name="connsiteY7" fmla="*/ 534389 h 2030680"/>
              <a:gd name="connsiteX8" fmla="*/ 255320 w 3182588"/>
              <a:gd name="connsiteY8" fmla="*/ 641267 h 2030680"/>
              <a:gd name="connsiteX9" fmla="*/ 231569 w 3182588"/>
              <a:gd name="connsiteY9" fmla="*/ 742207 h 2030680"/>
              <a:gd name="connsiteX10" fmla="*/ 255320 w 3182588"/>
              <a:gd name="connsiteY10" fmla="*/ 843148 h 2030680"/>
              <a:gd name="connsiteX11" fmla="*/ 338447 w 3182588"/>
              <a:gd name="connsiteY11" fmla="*/ 914400 h 2030680"/>
              <a:gd name="connsiteX12" fmla="*/ 492826 w 3182588"/>
              <a:gd name="connsiteY12" fmla="*/ 938150 h 2030680"/>
              <a:gd name="connsiteX13" fmla="*/ 623455 w 3182588"/>
              <a:gd name="connsiteY13" fmla="*/ 1015340 h 2030680"/>
              <a:gd name="connsiteX14" fmla="*/ 694707 w 3182588"/>
              <a:gd name="connsiteY14" fmla="*/ 1039091 h 2030680"/>
              <a:gd name="connsiteX15" fmla="*/ 777834 w 3182588"/>
              <a:gd name="connsiteY15" fmla="*/ 1050966 h 2030680"/>
              <a:gd name="connsiteX16" fmla="*/ 890650 w 3182588"/>
              <a:gd name="connsiteY16" fmla="*/ 1039091 h 2030680"/>
              <a:gd name="connsiteX17" fmla="*/ 979715 w 3182588"/>
              <a:gd name="connsiteY17" fmla="*/ 1003465 h 2030680"/>
              <a:gd name="connsiteX18" fmla="*/ 1056904 w 3182588"/>
              <a:gd name="connsiteY18" fmla="*/ 1015340 h 2030680"/>
              <a:gd name="connsiteX19" fmla="*/ 1151907 w 3182588"/>
              <a:gd name="connsiteY19" fmla="*/ 1116280 h 2030680"/>
              <a:gd name="connsiteX20" fmla="*/ 1169720 w 3182588"/>
              <a:gd name="connsiteY20" fmla="*/ 1223158 h 2030680"/>
              <a:gd name="connsiteX21" fmla="*/ 1187533 w 3182588"/>
              <a:gd name="connsiteY21" fmla="*/ 1335974 h 2030680"/>
              <a:gd name="connsiteX22" fmla="*/ 1246909 w 3182588"/>
              <a:gd name="connsiteY22" fmla="*/ 1460665 h 2030680"/>
              <a:gd name="connsiteX23" fmla="*/ 1383476 w 3182588"/>
              <a:gd name="connsiteY23" fmla="*/ 1579418 h 2030680"/>
              <a:gd name="connsiteX24" fmla="*/ 1567543 w 3182588"/>
              <a:gd name="connsiteY24" fmla="*/ 1591293 h 2030680"/>
              <a:gd name="connsiteX25" fmla="*/ 1674421 w 3182588"/>
              <a:gd name="connsiteY25" fmla="*/ 1620981 h 2030680"/>
              <a:gd name="connsiteX26" fmla="*/ 1775361 w 3182588"/>
              <a:gd name="connsiteY26" fmla="*/ 1686296 h 2030680"/>
              <a:gd name="connsiteX27" fmla="*/ 1822863 w 3182588"/>
              <a:gd name="connsiteY27" fmla="*/ 1840675 h 2030680"/>
              <a:gd name="connsiteX28" fmla="*/ 1983180 w 3182588"/>
              <a:gd name="connsiteY28" fmla="*/ 1947553 h 2030680"/>
              <a:gd name="connsiteX29" fmla="*/ 2054431 w 3182588"/>
              <a:gd name="connsiteY29" fmla="*/ 1882239 h 2030680"/>
              <a:gd name="connsiteX30" fmla="*/ 2131621 w 3182588"/>
              <a:gd name="connsiteY30" fmla="*/ 1757548 h 2030680"/>
              <a:gd name="connsiteX31" fmla="*/ 2196935 w 3182588"/>
              <a:gd name="connsiteY31" fmla="*/ 1698171 h 2030680"/>
              <a:gd name="connsiteX32" fmla="*/ 2345377 w 3182588"/>
              <a:gd name="connsiteY32" fmla="*/ 1704109 h 2030680"/>
              <a:gd name="connsiteX33" fmla="*/ 2452255 w 3182588"/>
              <a:gd name="connsiteY33" fmla="*/ 1769423 h 2030680"/>
              <a:gd name="connsiteX34" fmla="*/ 2565070 w 3182588"/>
              <a:gd name="connsiteY34" fmla="*/ 1846613 h 2030680"/>
              <a:gd name="connsiteX35" fmla="*/ 2677886 w 3182588"/>
              <a:gd name="connsiteY35" fmla="*/ 1935678 h 2030680"/>
              <a:gd name="connsiteX36" fmla="*/ 2790702 w 3182588"/>
              <a:gd name="connsiteY36" fmla="*/ 1977241 h 2030680"/>
              <a:gd name="connsiteX37" fmla="*/ 2879767 w 3182588"/>
              <a:gd name="connsiteY37" fmla="*/ 1947553 h 2030680"/>
              <a:gd name="connsiteX38" fmla="*/ 2951018 w 3182588"/>
              <a:gd name="connsiteY38" fmla="*/ 1876301 h 2030680"/>
              <a:gd name="connsiteX39" fmla="*/ 3016333 w 3182588"/>
              <a:gd name="connsiteY39" fmla="*/ 1852550 h 2030680"/>
              <a:gd name="connsiteX40" fmla="*/ 3182588 w 3182588"/>
              <a:gd name="connsiteY40" fmla="*/ 2030680 h 2030680"/>
              <a:gd name="connsiteX0" fmla="*/ 0 w 3182588"/>
              <a:gd name="connsiteY0" fmla="*/ 0 h 2030680"/>
              <a:gd name="connsiteX1" fmla="*/ 65315 w 3182588"/>
              <a:gd name="connsiteY1" fmla="*/ 59376 h 2030680"/>
              <a:gd name="connsiteX2" fmla="*/ 106878 w 3182588"/>
              <a:gd name="connsiteY2" fmla="*/ 124691 h 2030680"/>
              <a:gd name="connsiteX3" fmla="*/ 124691 w 3182588"/>
              <a:gd name="connsiteY3" fmla="*/ 172192 h 2030680"/>
              <a:gd name="connsiteX4" fmla="*/ 136567 w 3182588"/>
              <a:gd name="connsiteY4" fmla="*/ 261257 h 2030680"/>
              <a:gd name="connsiteX5" fmla="*/ 231569 w 3182588"/>
              <a:gd name="connsiteY5" fmla="*/ 338446 h 2030680"/>
              <a:gd name="connsiteX6" fmla="*/ 279070 w 3182588"/>
              <a:gd name="connsiteY6" fmla="*/ 409698 h 2030680"/>
              <a:gd name="connsiteX7" fmla="*/ 285008 w 3182588"/>
              <a:gd name="connsiteY7" fmla="*/ 534389 h 2030680"/>
              <a:gd name="connsiteX8" fmla="*/ 255320 w 3182588"/>
              <a:gd name="connsiteY8" fmla="*/ 641267 h 2030680"/>
              <a:gd name="connsiteX9" fmla="*/ 231569 w 3182588"/>
              <a:gd name="connsiteY9" fmla="*/ 742207 h 2030680"/>
              <a:gd name="connsiteX10" fmla="*/ 255320 w 3182588"/>
              <a:gd name="connsiteY10" fmla="*/ 843148 h 2030680"/>
              <a:gd name="connsiteX11" fmla="*/ 338447 w 3182588"/>
              <a:gd name="connsiteY11" fmla="*/ 914400 h 2030680"/>
              <a:gd name="connsiteX12" fmla="*/ 492826 w 3182588"/>
              <a:gd name="connsiteY12" fmla="*/ 938150 h 2030680"/>
              <a:gd name="connsiteX13" fmla="*/ 623455 w 3182588"/>
              <a:gd name="connsiteY13" fmla="*/ 1015340 h 2030680"/>
              <a:gd name="connsiteX14" fmla="*/ 694707 w 3182588"/>
              <a:gd name="connsiteY14" fmla="*/ 1039091 h 2030680"/>
              <a:gd name="connsiteX15" fmla="*/ 777834 w 3182588"/>
              <a:gd name="connsiteY15" fmla="*/ 1050966 h 2030680"/>
              <a:gd name="connsiteX16" fmla="*/ 890650 w 3182588"/>
              <a:gd name="connsiteY16" fmla="*/ 1039091 h 2030680"/>
              <a:gd name="connsiteX17" fmla="*/ 979715 w 3182588"/>
              <a:gd name="connsiteY17" fmla="*/ 1003465 h 2030680"/>
              <a:gd name="connsiteX18" fmla="*/ 1056904 w 3182588"/>
              <a:gd name="connsiteY18" fmla="*/ 1015340 h 2030680"/>
              <a:gd name="connsiteX19" fmla="*/ 1151907 w 3182588"/>
              <a:gd name="connsiteY19" fmla="*/ 1116280 h 2030680"/>
              <a:gd name="connsiteX20" fmla="*/ 1169720 w 3182588"/>
              <a:gd name="connsiteY20" fmla="*/ 1223158 h 2030680"/>
              <a:gd name="connsiteX21" fmla="*/ 1187533 w 3182588"/>
              <a:gd name="connsiteY21" fmla="*/ 1335974 h 2030680"/>
              <a:gd name="connsiteX22" fmla="*/ 1246909 w 3182588"/>
              <a:gd name="connsiteY22" fmla="*/ 1460665 h 2030680"/>
              <a:gd name="connsiteX23" fmla="*/ 1383476 w 3182588"/>
              <a:gd name="connsiteY23" fmla="*/ 1579418 h 2030680"/>
              <a:gd name="connsiteX24" fmla="*/ 1567543 w 3182588"/>
              <a:gd name="connsiteY24" fmla="*/ 1591293 h 2030680"/>
              <a:gd name="connsiteX25" fmla="*/ 1674421 w 3182588"/>
              <a:gd name="connsiteY25" fmla="*/ 1620981 h 2030680"/>
              <a:gd name="connsiteX26" fmla="*/ 1775361 w 3182588"/>
              <a:gd name="connsiteY26" fmla="*/ 1686296 h 2030680"/>
              <a:gd name="connsiteX27" fmla="*/ 1822863 w 3182588"/>
              <a:gd name="connsiteY27" fmla="*/ 1840675 h 2030680"/>
              <a:gd name="connsiteX28" fmla="*/ 1983180 w 3182588"/>
              <a:gd name="connsiteY28" fmla="*/ 1947553 h 2030680"/>
              <a:gd name="connsiteX29" fmla="*/ 2054431 w 3182588"/>
              <a:gd name="connsiteY29" fmla="*/ 1882239 h 2030680"/>
              <a:gd name="connsiteX30" fmla="*/ 2131621 w 3182588"/>
              <a:gd name="connsiteY30" fmla="*/ 1757548 h 2030680"/>
              <a:gd name="connsiteX31" fmla="*/ 2196935 w 3182588"/>
              <a:gd name="connsiteY31" fmla="*/ 1698171 h 2030680"/>
              <a:gd name="connsiteX32" fmla="*/ 2345377 w 3182588"/>
              <a:gd name="connsiteY32" fmla="*/ 1704109 h 2030680"/>
              <a:gd name="connsiteX33" fmla="*/ 2452255 w 3182588"/>
              <a:gd name="connsiteY33" fmla="*/ 1769423 h 2030680"/>
              <a:gd name="connsiteX34" fmla="*/ 2565070 w 3182588"/>
              <a:gd name="connsiteY34" fmla="*/ 1846613 h 2030680"/>
              <a:gd name="connsiteX35" fmla="*/ 2677886 w 3182588"/>
              <a:gd name="connsiteY35" fmla="*/ 1935678 h 2030680"/>
              <a:gd name="connsiteX36" fmla="*/ 2790702 w 3182588"/>
              <a:gd name="connsiteY36" fmla="*/ 1995054 h 2030680"/>
              <a:gd name="connsiteX37" fmla="*/ 2879767 w 3182588"/>
              <a:gd name="connsiteY37" fmla="*/ 1947553 h 2030680"/>
              <a:gd name="connsiteX38" fmla="*/ 2951018 w 3182588"/>
              <a:gd name="connsiteY38" fmla="*/ 1876301 h 2030680"/>
              <a:gd name="connsiteX39" fmla="*/ 3016333 w 3182588"/>
              <a:gd name="connsiteY39" fmla="*/ 1852550 h 2030680"/>
              <a:gd name="connsiteX40" fmla="*/ 3182588 w 3182588"/>
              <a:gd name="connsiteY40" fmla="*/ 2030680 h 2030680"/>
              <a:gd name="connsiteX0" fmla="*/ 0 w 3182588"/>
              <a:gd name="connsiteY0" fmla="*/ 0 h 2030680"/>
              <a:gd name="connsiteX1" fmla="*/ 65315 w 3182588"/>
              <a:gd name="connsiteY1" fmla="*/ 59376 h 2030680"/>
              <a:gd name="connsiteX2" fmla="*/ 106878 w 3182588"/>
              <a:gd name="connsiteY2" fmla="*/ 124691 h 2030680"/>
              <a:gd name="connsiteX3" fmla="*/ 124691 w 3182588"/>
              <a:gd name="connsiteY3" fmla="*/ 172192 h 2030680"/>
              <a:gd name="connsiteX4" fmla="*/ 136567 w 3182588"/>
              <a:gd name="connsiteY4" fmla="*/ 261257 h 2030680"/>
              <a:gd name="connsiteX5" fmla="*/ 231569 w 3182588"/>
              <a:gd name="connsiteY5" fmla="*/ 338446 h 2030680"/>
              <a:gd name="connsiteX6" fmla="*/ 279070 w 3182588"/>
              <a:gd name="connsiteY6" fmla="*/ 409698 h 2030680"/>
              <a:gd name="connsiteX7" fmla="*/ 285008 w 3182588"/>
              <a:gd name="connsiteY7" fmla="*/ 534389 h 2030680"/>
              <a:gd name="connsiteX8" fmla="*/ 255320 w 3182588"/>
              <a:gd name="connsiteY8" fmla="*/ 641267 h 2030680"/>
              <a:gd name="connsiteX9" fmla="*/ 231569 w 3182588"/>
              <a:gd name="connsiteY9" fmla="*/ 742207 h 2030680"/>
              <a:gd name="connsiteX10" fmla="*/ 255320 w 3182588"/>
              <a:gd name="connsiteY10" fmla="*/ 843148 h 2030680"/>
              <a:gd name="connsiteX11" fmla="*/ 338447 w 3182588"/>
              <a:gd name="connsiteY11" fmla="*/ 914400 h 2030680"/>
              <a:gd name="connsiteX12" fmla="*/ 492826 w 3182588"/>
              <a:gd name="connsiteY12" fmla="*/ 938150 h 2030680"/>
              <a:gd name="connsiteX13" fmla="*/ 623455 w 3182588"/>
              <a:gd name="connsiteY13" fmla="*/ 1015340 h 2030680"/>
              <a:gd name="connsiteX14" fmla="*/ 694707 w 3182588"/>
              <a:gd name="connsiteY14" fmla="*/ 1039091 h 2030680"/>
              <a:gd name="connsiteX15" fmla="*/ 777834 w 3182588"/>
              <a:gd name="connsiteY15" fmla="*/ 1050966 h 2030680"/>
              <a:gd name="connsiteX16" fmla="*/ 890650 w 3182588"/>
              <a:gd name="connsiteY16" fmla="*/ 1039091 h 2030680"/>
              <a:gd name="connsiteX17" fmla="*/ 979715 w 3182588"/>
              <a:gd name="connsiteY17" fmla="*/ 1003465 h 2030680"/>
              <a:gd name="connsiteX18" fmla="*/ 1056904 w 3182588"/>
              <a:gd name="connsiteY18" fmla="*/ 1015340 h 2030680"/>
              <a:gd name="connsiteX19" fmla="*/ 1151907 w 3182588"/>
              <a:gd name="connsiteY19" fmla="*/ 1116280 h 2030680"/>
              <a:gd name="connsiteX20" fmla="*/ 1169720 w 3182588"/>
              <a:gd name="connsiteY20" fmla="*/ 1223158 h 2030680"/>
              <a:gd name="connsiteX21" fmla="*/ 1187533 w 3182588"/>
              <a:gd name="connsiteY21" fmla="*/ 1335974 h 2030680"/>
              <a:gd name="connsiteX22" fmla="*/ 1246909 w 3182588"/>
              <a:gd name="connsiteY22" fmla="*/ 1460665 h 2030680"/>
              <a:gd name="connsiteX23" fmla="*/ 1383476 w 3182588"/>
              <a:gd name="connsiteY23" fmla="*/ 1579418 h 2030680"/>
              <a:gd name="connsiteX24" fmla="*/ 1561605 w 3182588"/>
              <a:gd name="connsiteY24" fmla="*/ 1626919 h 2030680"/>
              <a:gd name="connsiteX25" fmla="*/ 1674421 w 3182588"/>
              <a:gd name="connsiteY25" fmla="*/ 1620981 h 2030680"/>
              <a:gd name="connsiteX26" fmla="*/ 1775361 w 3182588"/>
              <a:gd name="connsiteY26" fmla="*/ 1686296 h 2030680"/>
              <a:gd name="connsiteX27" fmla="*/ 1822863 w 3182588"/>
              <a:gd name="connsiteY27" fmla="*/ 1840675 h 2030680"/>
              <a:gd name="connsiteX28" fmla="*/ 1983180 w 3182588"/>
              <a:gd name="connsiteY28" fmla="*/ 1947553 h 2030680"/>
              <a:gd name="connsiteX29" fmla="*/ 2054431 w 3182588"/>
              <a:gd name="connsiteY29" fmla="*/ 1882239 h 2030680"/>
              <a:gd name="connsiteX30" fmla="*/ 2131621 w 3182588"/>
              <a:gd name="connsiteY30" fmla="*/ 1757548 h 2030680"/>
              <a:gd name="connsiteX31" fmla="*/ 2196935 w 3182588"/>
              <a:gd name="connsiteY31" fmla="*/ 1698171 h 2030680"/>
              <a:gd name="connsiteX32" fmla="*/ 2345377 w 3182588"/>
              <a:gd name="connsiteY32" fmla="*/ 1704109 h 2030680"/>
              <a:gd name="connsiteX33" fmla="*/ 2452255 w 3182588"/>
              <a:gd name="connsiteY33" fmla="*/ 1769423 h 2030680"/>
              <a:gd name="connsiteX34" fmla="*/ 2565070 w 3182588"/>
              <a:gd name="connsiteY34" fmla="*/ 1846613 h 2030680"/>
              <a:gd name="connsiteX35" fmla="*/ 2677886 w 3182588"/>
              <a:gd name="connsiteY35" fmla="*/ 1935678 h 2030680"/>
              <a:gd name="connsiteX36" fmla="*/ 2790702 w 3182588"/>
              <a:gd name="connsiteY36" fmla="*/ 1995054 h 2030680"/>
              <a:gd name="connsiteX37" fmla="*/ 2879767 w 3182588"/>
              <a:gd name="connsiteY37" fmla="*/ 1947553 h 2030680"/>
              <a:gd name="connsiteX38" fmla="*/ 2951018 w 3182588"/>
              <a:gd name="connsiteY38" fmla="*/ 1876301 h 2030680"/>
              <a:gd name="connsiteX39" fmla="*/ 3016333 w 3182588"/>
              <a:gd name="connsiteY39" fmla="*/ 1852550 h 2030680"/>
              <a:gd name="connsiteX40" fmla="*/ 3182588 w 3182588"/>
              <a:gd name="connsiteY40" fmla="*/ 2030680 h 2030680"/>
              <a:gd name="connsiteX0" fmla="*/ 0 w 3175331"/>
              <a:gd name="connsiteY0" fmla="*/ 0 h 2054871"/>
              <a:gd name="connsiteX1" fmla="*/ 58058 w 3175331"/>
              <a:gd name="connsiteY1" fmla="*/ 83567 h 2054871"/>
              <a:gd name="connsiteX2" fmla="*/ 99621 w 3175331"/>
              <a:gd name="connsiteY2" fmla="*/ 148882 h 2054871"/>
              <a:gd name="connsiteX3" fmla="*/ 117434 w 3175331"/>
              <a:gd name="connsiteY3" fmla="*/ 196383 h 2054871"/>
              <a:gd name="connsiteX4" fmla="*/ 129310 w 3175331"/>
              <a:gd name="connsiteY4" fmla="*/ 285448 h 2054871"/>
              <a:gd name="connsiteX5" fmla="*/ 224312 w 3175331"/>
              <a:gd name="connsiteY5" fmla="*/ 362637 h 2054871"/>
              <a:gd name="connsiteX6" fmla="*/ 271813 w 3175331"/>
              <a:gd name="connsiteY6" fmla="*/ 433889 h 2054871"/>
              <a:gd name="connsiteX7" fmla="*/ 277751 w 3175331"/>
              <a:gd name="connsiteY7" fmla="*/ 558580 h 2054871"/>
              <a:gd name="connsiteX8" fmla="*/ 248063 w 3175331"/>
              <a:gd name="connsiteY8" fmla="*/ 665458 h 2054871"/>
              <a:gd name="connsiteX9" fmla="*/ 224312 w 3175331"/>
              <a:gd name="connsiteY9" fmla="*/ 766398 h 2054871"/>
              <a:gd name="connsiteX10" fmla="*/ 248063 w 3175331"/>
              <a:gd name="connsiteY10" fmla="*/ 867339 h 2054871"/>
              <a:gd name="connsiteX11" fmla="*/ 331190 w 3175331"/>
              <a:gd name="connsiteY11" fmla="*/ 938591 h 2054871"/>
              <a:gd name="connsiteX12" fmla="*/ 485569 w 3175331"/>
              <a:gd name="connsiteY12" fmla="*/ 962341 h 2054871"/>
              <a:gd name="connsiteX13" fmla="*/ 616198 w 3175331"/>
              <a:gd name="connsiteY13" fmla="*/ 1039531 h 2054871"/>
              <a:gd name="connsiteX14" fmla="*/ 687450 w 3175331"/>
              <a:gd name="connsiteY14" fmla="*/ 1063282 h 2054871"/>
              <a:gd name="connsiteX15" fmla="*/ 770577 w 3175331"/>
              <a:gd name="connsiteY15" fmla="*/ 1075157 h 2054871"/>
              <a:gd name="connsiteX16" fmla="*/ 883393 w 3175331"/>
              <a:gd name="connsiteY16" fmla="*/ 1063282 h 2054871"/>
              <a:gd name="connsiteX17" fmla="*/ 972458 w 3175331"/>
              <a:gd name="connsiteY17" fmla="*/ 1027656 h 2054871"/>
              <a:gd name="connsiteX18" fmla="*/ 1049647 w 3175331"/>
              <a:gd name="connsiteY18" fmla="*/ 1039531 h 2054871"/>
              <a:gd name="connsiteX19" fmla="*/ 1144650 w 3175331"/>
              <a:gd name="connsiteY19" fmla="*/ 1140471 h 2054871"/>
              <a:gd name="connsiteX20" fmla="*/ 1162463 w 3175331"/>
              <a:gd name="connsiteY20" fmla="*/ 1247349 h 2054871"/>
              <a:gd name="connsiteX21" fmla="*/ 1180276 w 3175331"/>
              <a:gd name="connsiteY21" fmla="*/ 1360165 h 2054871"/>
              <a:gd name="connsiteX22" fmla="*/ 1239652 w 3175331"/>
              <a:gd name="connsiteY22" fmla="*/ 1484856 h 2054871"/>
              <a:gd name="connsiteX23" fmla="*/ 1376219 w 3175331"/>
              <a:gd name="connsiteY23" fmla="*/ 1603609 h 2054871"/>
              <a:gd name="connsiteX24" fmla="*/ 1554348 w 3175331"/>
              <a:gd name="connsiteY24" fmla="*/ 1651110 h 2054871"/>
              <a:gd name="connsiteX25" fmla="*/ 1667164 w 3175331"/>
              <a:gd name="connsiteY25" fmla="*/ 1645172 h 2054871"/>
              <a:gd name="connsiteX26" fmla="*/ 1768104 w 3175331"/>
              <a:gd name="connsiteY26" fmla="*/ 1710487 h 2054871"/>
              <a:gd name="connsiteX27" fmla="*/ 1815606 w 3175331"/>
              <a:gd name="connsiteY27" fmla="*/ 1864866 h 2054871"/>
              <a:gd name="connsiteX28" fmla="*/ 1975923 w 3175331"/>
              <a:gd name="connsiteY28" fmla="*/ 1971744 h 2054871"/>
              <a:gd name="connsiteX29" fmla="*/ 2047174 w 3175331"/>
              <a:gd name="connsiteY29" fmla="*/ 1906430 h 2054871"/>
              <a:gd name="connsiteX30" fmla="*/ 2124364 w 3175331"/>
              <a:gd name="connsiteY30" fmla="*/ 1781739 h 2054871"/>
              <a:gd name="connsiteX31" fmla="*/ 2189678 w 3175331"/>
              <a:gd name="connsiteY31" fmla="*/ 1722362 h 2054871"/>
              <a:gd name="connsiteX32" fmla="*/ 2338120 w 3175331"/>
              <a:gd name="connsiteY32" fmla="*/ 1728300 h 2054871"/>
              <a:gd name="connsiteX33" fmla="*/ 2444998 w 3175331"/>
              <a:gd name="connsiteY33" fmla="*/ 1793614 h 2054871"/>
              <a:gd name="connsiteX34" fmla="*/ 2557813 w 3175331"/>
              <a:gd name="connsiteY34" fmla="*/ 1870804 h 2054871"/>
              <a:gd name="connsiteX35" fmla="*/ 2670629 w 3175331"/>
              <a:gd name="connsiteY35" fmla="*/ 1959869 h 2054871"/>
              <a:gd name="connsiteX36" fmla="*/ 2783445 w 3175331"/>
              <a:gd name="connsiteY36" fmla="*/ 2019245 h 2054871"/>
              <a:gd name="connsiteX37" fmla="*/ 2872510 w 3175331"/>
              <a:gd name="connsiteY37" fmla="*/ 1971744 h 2054871"/>
              <a:gd name="connsiteX38" fmla="*/ 2943761 w 3175331"/>
              <a:gd name="connsiteY38" fmla="*/ 1900492 h 2054871"/>
              <a:gd name="connsiteX39" fmla="*/ 3009076 w 3175331"/>
              <a:gd name="connsiteY39" fmla="*/ 1876741 h 2054871"/>
              <a:gd name="connsiteX40" fmla="*/ 3175331 w 3175331"/>
              <a:gd name="connsiteY40" fmla="*/ 2054871 h 2054871"/>
              <a:gd name="connsiteX0" fmla="*/ 0 w 3175331"/>
              <a:gd name="connsiteY0" fmla="*/ 0 h 2054871"/>
              <a:gd name="connsiteX1" fmla="*/ 58058 w 3175331"/>
              <a:gd name="connsiteY1" fmla="*/ 83567 h 2054871"/>
              <a:gd name="connsiteX2" fmla="*/ 99621 w 3175331"/>
              <a:gd name="connsiteY2" fmla="*/ 148882 h 2054871"/>
              <a:gd name="connsiteX3" fmla="*/ 117434 w 3175331"/>
              <a:gd name="connsiteY3" fmla="*/ 196383 h 2054871"/>
              <a:gd name="connsiteX4" fmla="*/ 129310 w 3175331"/>
              <a:gd name="connsiteY4" fmla="*/ 285448 h 2054871"/>
              <a:gd name="connsiteX5" fmla="*/ 224312 w 3175331"/>
              <a:gd name="connsiteY5" fmla="*/ 362637 h 2054871"/>
              <a:gd name="connsiteX6" fmla="*/ 271813 w 3175331"/>
              <a:gd name="connsiteY6" fmla="*/ 433889 h 2054871"/>
              <a:gd name="connsiteX7" fmla="*/ 277751 w 3175331"/>
              <a:gd name="connsiteY7" fmla="*/ 558580 h 2054871"/>
              <a:gd name="connsiteX8" fmla="*/ 248063 w 3175331"/>
              <a:gd name="connsiteY8" fmla="*/ 665458 h 2054871"/>
              <a:gd name="connsiteX9" fmla="*/ 224312 w 3175331"/>
              <a:gd name="connsiteY9" fmla="*/ 766398 h 2054871"/>
              <a:gd name="connsiteX10" fmla="*/ 248063 w 3175331"/>
              <a:gd name="connsiteY10" fmla="*/ 867339 h 2054871"/>
              <a:gd name="connsiteX11" fmla="*/ 331190 w 3175331"/>
              <a:gd name="connsiteY11" fmla="*/ 938591 h 2054871"/>
              <a:gd name="connsiteX12" fmla="*/ 485569 w 3175331"/>
              <a:gd name="connsiteY12" fmla="*/ 962341 h 2054871"/>
              <a:gd name="connsiteX13" fmla="*/ 616198 w 3175331"/>
              <a:gd name="connsiteY13" fmla="*/ 1039531 h 2054871"/>
              <a:gd name="connsiteX14" fmla="*/ 687450 w 3175331"/>
              <a:gd name="connsiteY14" fmla="*/ 1063282 h 2054871"/>
              <a:gd name="connsiteX15" fmla="*/ 770577 w 3175331"/>
              <a:gd name="connsiteY15" fmla="*/ 1075157 h 2054871"/>
              <a:gd name="connsiteX16" fmla="*/ 883393 w 3175331"/>
              <a:gd name="connsiteY16" fmla="*/ 1063282 h 2054871"/>
              <a:gd name="connsiteX17" fmla="*/ 972458 w 3175331"/>
              <a:gd name="connsiteY17" fmla="*/ 1027656 h 2054871"/>
              <a:gd name="connsiteX18" fmla="*/ 1049647 w 3175331"/>
              <a:gd name="connsiteY18" fmla="*/ 1039531 h 2054871"/>
              <a:gd name="connsiteX19" fmla="*/ 1144650 w 3175331"/>
              <a:gd name="connsiteY19" fmla="*/ 1140471 h 2054871"/>
              <a:gd name="connsiteX20" fmla="*/ 1162463 w 3175331"/>
              <a:gd name="connsiteY20" fmla="*/ 1247349 h 2054871"/>
              <a:gd name="connsiteX21" fmla="*/ 1180276 w 3175331"/>
              <a:gd name="connsiteY21" fmla="*/ 1360165 h 2054871"/>
              <a:gd name="connsiteX22" fmla="*/ 1239652 w 3175331"/>
              <a:gd name="connsiteY22" fmla="*/ 1484856 h 2054871"/>
              <a:gd name="connsiteX23" fmla="*/ 1376219 w 3175331"/>
              <a:gd name="connsiteY23" fmla="*/ 1603609 h 2054871"/>
              <a:gd name="connsiteX24" fmla="*/ 1554348 w 3175331"/>
              <a:gd name="connsiteY24" fmla="*/ 1651110 h 2054871"/>
              <a:gd name="connsiteX25" fmla="*/ 1667164 w 3175331"/>
              <a:gd name="connsiteY25" fmla="*/ 1645172 h 2054871"/>
              <a:gd name="connsiteX26" fmla="*/ 1768104 w 3175331"/>
              <a:gd name="connsiteY26" fmla="*/ 1710487 h 2054871"/>
              <a:gd name="connsiteX27" fmla="*/ 1815606 w 3175331"/>
              <a:gd name="connsiteY27" fmla="*/ 1864866 h 2054871"/>
              <a:gd name="connsiteX28" fmla="*/ 1975923 w 3175331"/>
              <a:gd name="connsiteY28" fmla="*/ 1971744 h 2054871"/>
              <a:gd name="connsiteX29" fmla="*/ 2047174 w 3175331"/>
              <a:gd name="connsiteY29" fmla="*/ 1906430 h 2054871"/>
              <a:gd name="connsiteX30" fmla="*/ 2124364 w 3175331"/>
              <a:gd name="connsiteY30" fmla="*/ 1781739 h 2054871"/>
              <a:gd name="connsiteX31" fmla="*/ 2189678 w 3175331"/>
              <a:gd name="connsiteY31" fmla="*/ 1722362 h 2054871"/>
              <a:gd name="connsiteX32" fmla="*/ 2338120 w 3175331"/>
              <a:gd name="connsiteY32" fmla="*/ 1728300 h 2054871"/>
              <a:gd name="connsiteX33" fmla="*/ 2444998 w 3175331"/>
              <a:gd name="connsiteY33" fmla="*/ 1793614 h 2054871"/>
              <a:gd name="connsiteX34" fmla="*/ 2557813 w 3175331"/>
              <a:gd name="connsiteY34" fmla="*/ 1870804 h 2054871"/>
              <a:gd name="connsiteX35" fmla="*/ 2670629 w 3175331"/>
              <a:gd name="connsiteY35" fmla="*/ 1959869 h 2054871"/>
              <a:gd name="connsiteX36" fmla="*/ 2783445 w 3175331"/>
              <a:gd name="connsiteY36" fmla="*/ 2019245 h 2054871"/>
              <a:gd name="connsiteX37" fmla="*/ 2872510 w 3175331"/>
              <a:gd name="connsiteY37" fmla="*/ 1971744 h 2054871"/>
              <a:gd name="connsiteX38" fmla="*/ 2943761 w 3175331"/>
              <a:gd name="connsiteY38" fmla="*/ 1900492 h 2054871"/>
              <a:gd name="connsiteX39" fmla="*/ 3009076 w 3175331"/>
              <a:gd name="connsiteY39" fmla="*/ 1876741 h 2054871"/>
              <a:gd name="connsiteX40" fmla="*/ 3175331 w 3175331"/>
              <a:gd name="connsiteY40" fmla="*/ 2054871 h 2054871"/>
              <a:gd name="connsiteX0" fmla="*/ 0 w 3189845"/>
              <a:gd name="connsiteY0" fmla="*/ 0 h 2071804"/>
              <a:gd name="connsiteX1" fmla="*/ 72572 w 3189845"/>
              <a:gd name="connsiteY1" fmla="*/ 100500 h 2071804"/>
              <a:gd name="connsiteX2" fmla="*/ 114135 w 3189845"/>
              <a:gd name="connsiteY2" fmla="*/ 165815 h 2071804"/>
              <a:gd name="connsiteX3" fmla="*/ 131948 w 3189845"/>
              <a:gd name="connsiteY3" fmla="*/ 213316 h 2071804"/>
              <a:gd name="connsiteX4" fmla="*/ 143824 w 3189845"/>
              <a:gd name="connsiteY4" fmla="*/ 302381 h 2071804"/>
              <a:gd name="connsiteX5" fmla="*/ 238826 w 3189845"/>
              <a:gd name="connsiteY5" fmla="*/ 379570 h 2071804"/>
              <a:gd name="connsiteX6" fmla="*/ 286327 w 3189845"/>
              <a:gd name="connsiteY6" fmla="*/ 450822 h 2071804"/>
              <a:gd name="connsiteX7" fmla="*/ 292265 w 3189845"/>
              <a:gd name="connsiteY7" fmla="*/ 575513 h 2071804"/>
              <a:gd name="connsiteX8" fmla="*/ 262577 w 3189845"/>
              <a:gd name="connsiteY8" fmla="*/ 682391 h 2071804"/>
              <a:gd name="connsiteX9" fmla="*/ 238826 w 3189845"/>
              <a:gd name="connsiteY9" fmla="*/ 783331 h 2071804"/>
              <a:gd name="connsiteX10" fmla="*/ 262577 w 3189845"/>
              <a:gd name="connsiteY10" fmla="*/ 884272 h 2071804"/>
              <a:gd name="connsiteX11" fmla="*/ 345704 w 3189845"/>
              <a:gd name="connsiteY11" fmla="*/ 955524 h 2071804"/>
              <a:gd name="connsiteX12" fmla="*/ 500083 w 3189845"/>
              <a:gd name="connsiteY12" fmla="*/ 979274 h 2071804"/>
              <a:gd name="connsiteX13" fmla="*/ 630712 w 3189845"/>
              <a:gd name="connsiteY13" fmla="*/ 1056464 h 2071804"/>
              <a:gd name="connsiteX14" fmla="*/ 701964 w 3189845"/>
              <a:gd name="connsiteY14" fmla="*/ 1080215 h 2071804"/>
              <a:gd name="connsiteX15" fmla="*/ 785091 w 3189845"/>
              <a:gd name="connsiteY15" fmla="*/ 1092090 h 2071804"/>
              <a:gd name="connsiteX16" fmla="*/ 897907 w 3189845"/>
              <a:gd name="connsiteY16" fmla="*/ 1080215 h 2071804"/>
              <a:gd name="connsiteX17" fmla="*/ 986972 w 3189845"/>
              <a:gd name="connsiteY17" fmla="*/ 1044589 h 2071804"/>
              <a:gd name="connsiteX18" fmla="*/ 1064161 w 3189845"/>
              <a:gd name="connsiteY18" fmla="*/ 1056464 h 2071804"/>
              <a:gd name="connsiteX19" fmla="*/ 1159164 w 3189845"/>
              <a:gd name="connsiteY19" fmla="*/ 1157404 h 2071804"/>
              <a:gd name="connsiteX20" fmla="*/ 1176977 w 3189845"/>
              <a:gd name="connsiteY20" fmla="*/ 1264282 h 2071804"/>
              <a:gd name="connsiteX21" fmla="*/ 1194790 w 3189845"/>
              <a:gd name="connsiteY21" fmla="*/ 1377098 h 2071804"/>
              <a:gd name="connsiteX22" fmla="*/ 1254166 w 3189845"/>
              <a:gd name="connsiteY22" fmla="*/ 1501789 h 2071804"/>
              <a:gd name="connsiteX23" fmla="*/ 1390733 w 3189845"/>
              <a:gd name="connsiteY23" fmla="*/ 1620542 h 2071804"/>
              <a:gd name="connsiteX24" fmla="*/ 1568862 w 3189845"/>
              <a:gd name="connsiteY24" fmla="*/ 1668043 h 2071804"/>
              <a:gd name="connsiteX25" fmla="*/ 1681678 w 3189845"/>
              <a:gd name="connsiteY25" fmla="*/ 1662105 h 2071804"/>
              <a:gd name="connsiteX26" fmla="*/ 1782618 w 3189845"/>
              <a:gd name="connsiteY26" fmla="*/ 1727420 h 2071804"/>
              <a:gd name="connsiteX27" fmla="*/ 1830120 w 3189845"/>
              <a:gd name="connsiteY27" fmla="*/ 1881799 h 2071804"/>
              <a:gd name="connsiteX28" fmla="*/ 1990437 w 3189845"/>
              <a:gd name="connsiteY28" fmla="*/ 1988677 h 2071804"/>
              <a:gd name="connsiteX29" fmla="*/ 2061688 w 3189845"/>
              <a:gd name="connsiteY29" fmla="*/ 1923363 h 2071804"/>
              <a:gd name="connsiteX30" fmla="*/ 2138878 w 3189845"/>
              <a:gd name="connsiteY30" fmla="*/ 1798672 h 2071804"/>
              <a:gd name="connsiteX31" fmla="*/ 2204192 w 3189845"/>
              <a:gd name="connsiteY31" fmla="*/ 1739295 h 2071804"/>
              <a:gd name="connsiteX32" fmla="*/ 2352634 w 3189845"/>
              <a:gd name="connsiteY32" fmla="*/ 1745233 h 2071804"/>
              <a:gd name="connsiteX33" fmla="*/ 2459512 w 3189845"/>
              <a:gd name="connsiteY33" fmla="*/ 1810547 h 2071804"/>
              <a:gd name="connsiteX34" fmla="*/ 2572327 w 3189845"/>
              <a:gd name="connsiteY34" fmla="*/ 1887737 h 2071804"/>
              <a:gd name="connsiteX35" fmla="*/ 2685143 w 3189845"/>
              <a:gd name="connsiteY35" fmla="*/ 1976802 h 2071804"/>
              <a:gd name="connsiteX36" fmla="*/ 2797959 w 3189845"/>
              <a:gd name="connsiteY36" fmla="*/ 2036178 h 2071804"/>
              <a:gd name="connsiteX37" fmla="*/ 2887024 w 3189845"/>
              <a:gd name="connsiteY37" fmla="*/ 1988677 h 2071804"/>
              <a:gd name="connsiteX38" fmla="*/ 2958275 w 3189845"/>
              <a:gd name="connsiteY38" fmla="*/ 1917425 h 2071804"/>
              <a:gd name="connsiteX39" fmla="*/ 3023590 w 3189845"/>
              <a:gd name="connsiteY39" fmla="*/ 1893674 h 2071804"/>
              <a:gd name="connsiteX40" fmla="*/ 3189845 w 3189845"/>
              <a:gd name="connsiteY40" fmla="*/ 2071804 h 207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89845" h="2071804">
                <a:moveTo>
                  <a:pt x="0" y="0"/>
                </a:moveTo>
                <a:cubicBezTo>
                  <a:pt x="9236" y="26554"/>
                  <a:pt x="53550" y="72864"/>
                  <a:pt x="72572" y="100500"/>
                </a:cubicBezTo>
                <a:cubicBezTo>
                  <a:pt x="91595" y="128136"/>
                  <a:pt x="104239" y="147012"/>
                  <a:pt x="114135" y="165815"/>
                </a:cubicBezTo>
                <a:cubicBezTo>
                  <a:pt x="124031" y="184618"/>
                  <a:pt x="127000" y="190555"/>
                  <a:pt x="131948" y="213316"/>
                </a:cubicBezTo>
                <a:cubicBezTo>
                  <a:pt x="136896" y="236077"/>
                  <a:pt x="126011" y="274672"/>
                  <a:pt x="143824" y="302381"/>
                </a:cubicBezTo>
                <a:cubicBezTo>
                  <a:pt x="161637" y="330090"/>
                  <a:pt x="215076" y="354830"/>
                  <a:pt x="238826" y="379570"/>
                </a:cubicBezTo>
                <a:cubicBezTo>
                  <a:pt x="262576" y="404310"/>
                  <a:pt x="277421" y="418165"/>
                  <a:pt x="286327" y="450822"/>
                </a:cubicBezTo>
                <a:cubicBezTo>
                  <a:pt x="295234" y="483479"/>
                  <a:pt x="296223" y="536918"/>
                  <a:pt x="292265" y="575513"/>
                </a:cubicBezTo>
                <a:cubicBezTo>
                  <a:pt x="288307" y="614108"/>
                  <a:pt x="271484" y="647755"/>
                  <a:pt x="262577" y="682391"/>
                </a:cubicBezTo>
                <a:cubicBezTo>
                  <a:pt x="253670" y="717027"/>
                  <a:pt x="238826" y="749684"/>
                  <a:pt x="238826" y="783331"/>
                </a:cubicBezTo>
                <a:cubicBezTo>
                  <a:pt x="238826" y="816978"/>
                  <a:pt x="244764" y="855573"/>
                  <a:pt x="262577" y="884272"/>
                </a:cubicBezTo>
                <a:cubicBezTo>
                  <a:pt x="280390" y="912971"/>
                  <a:pt x="306120" y="939690"/>
                  <a:pt x="345704" y="955524"/>
                </a:cubicBezTo>
                <a:cubicBezTo>
                  <a:pt x="385288" y="971358"/>
                  <a:pt x="452582" y="962451"/>
                  <a:pt x="500083" y="979274"/>
                </a:cubicBezTo>
                <a:cubicBezTo>
                  <a:pt x="547584" y="996097"/>
                  <a:pt x="597065" y="1039641"/>
                  <a:pt x="630712" y="1056464"/>
                </a:cubicBezTo>
                <a:cubicBezTo>
                  <a:pt x="664359" y="1073287"/>
                  <a:pt x="676234" y="1074277"/>
                  <a:pt x="701964" y="1080215"/>
                </a:cubicBezTo>
                <a:cubicBezTo>
                  <a:pt x="727694" y="1086153"/>
                  <a:pt x="752434" y="1092090"/>
                  <a:pt x="785091" y="1092090"/>
                </a:cubicBezTo>
                <a:cubicBezTo>
                  <a:pt x="817748" y="1092090"/>
                  <a:pt x="864260" y="1088132"/>
                  <a:pt x="897907" y="1080215"/>
                </a:cubicBezTo>
                <a:cubicBezTo>
                  <a:pt x="931554" y="1072298"/>
                  <a:pt x="959263" y="1048547"/>
                  <a:pt x="986972" y="1044589"/>
                </a:cubicBezTo>
                <a:cubicBezTo>
                  <a:pt x="1014681" y="1040631"/>
                  <a:pt x="1035462" y="1037661"/>
                  <a:pt x="1064161" y="1056464"/>
                </a:cubicBezTo>
                <a:cubicBezTo>
                  <a:pt x="1092860" y="1075267"/>
                  <a:pt x="1140361" y="1122768"/>
                  <a:pt x="1159164" y="1157404"/>
                </a:cubicBezTo>
                <a:cubicBezTo>
                  <a:pt x="1177967" y="1192040"/>
                  <a:pt x="1171039" y="1227666"/>
                  <a:pt x="1176977" y="1264282"/>
                </a:cubicBezTo>
                <a:cubicBezTo>
                  <a:pt x="1182915" y="1300898"/>
                  <a:pt x="1181925" y="1337514"/>
                  <a:pt x="1194790" y="1377098"/>
                </a:cubicBezTo>
                <a:cubicBezTo>
                  <a:pt x="1207655" y="1416682"/>
                  <a:pt x="1221509" y="1461215"/>
                  <a:pt x="1254166" y="1501789"/>
                </a:cubicBezTo>
                <a:cubicBezTo>
                  <a:pt x="1286823" y="1542363"/>
                  <a:pt x="1338284" y="1592833"/>
                  <a:pt x="1390733" y="1620542"/>
                </a:cubicBezTo>
                <a:cubicBezTo>
                  <a:pt x="1443182" y="1648251"/>
                  <a:pt x="1520371" y="1661116"/>
                  <a:pt x="1568862" y="1668043"/>
                </a:cubicBezTo>
                <a:cubicBezTo>
                  <a:pt x="1617353" y="1674970"/>
                  <a:pt x="1646052" y="1652209"/>
                  <a:pt x="1681678" y="1662105"/>
                </a:cubicBezTo>
                <a:cubicBezTo>
                  <a:pt x="1717304" y="1672001"/>
                  <a:pt x="1757878" y="1690804"/>
                  <a:pt x="1782618" y="1727420"/>
                </a:cubicBezTo>
                <a:cubicBezTo>
                  <a:pt x="1807358" y="1764036"/>
                  <a:pt x="1795484" y="1838256"/>
                  <a:pt x="1830120" y="1881799"/>
                </a:cubicBezTo>
                <a:cubicBezTo>
                  <a:pt x="1864756" y="1925342"/>
                  <a:pt x="1951842" y="1981750"/>
                  <a:pt x="1990437" y="1988677"/>
                </a:cubicBezTo>
                <a:cubicBezTo>
                  <a:pt x="2029032" y="1995604"/>
                  <a:pt x="2036948" y="1955031"/>
                  <a:pt x="2061688" y="1923363"/>
                </a:cubicBezTo>
                <a:cubicBezTo>
                  <a:pt x="2086428" y="1891696"/>
                  <a:pt x="2115127" y="1829350"/>
                  <a:pt x="2138878" y="1798672"/>
                </a:cubicBezTo>
                <a:cubicBezTo>
                  <a:pt x="2162629" y="1767994"/>
                  <a:pt x="2168566" y="1748201"/>
                  <a:pt x="2204192" y="1739295"/>
                </a:cubicBezTo>
                <a:cubicBezTo>
                  <a:pt x="2239818" y="1730389"/>
                  <a:pt x="2310081" y="1733358"/>
                  <a:pt x="2352634" y="1745233"/>
                </a:cubicBezTo>
                <a:cubicBezTo>
                  <a:pt x="2395187" y="1757108"/>
                  <a:pt x="2422896" y="1786796"/>
                  <a:pt x="2459512" y="1810547"/>
                </a:cubicBezTo>
                <a:cubicBezTo>
                  <a:pt x="2496128" y="1834298"/>
                  <a:pt x="2534722" y="1860028"/>
                  <a:pt x="2572327" y="1887737"/>
                </a:cubicBezTo>
                <a:cubicBezTo>
                  <a:pt x="2609932" y="1915446"/>
                  <a:pt x="2647538" y="1952062"/>
                  <a:pt x="2685143" y="1976802"/>
                </a:cubicBezTo>
                <a:cubicBezTo>
                  <a:pt x="2722748" y="2001542"/>
                  <a:pt x="2764312" y="2034199"/>
                  <a:pt x="2797959" y="2036178"/>
                </a:cubicBezTo>
                <a:cubicBezTo>
                  <a:pt x="2831606" y="2038157"/>
                  <a:pt x="2860305" y="2008469"/>
                  <a:pt x="2887024" y="1988677"/>
                </a:cubicBezTo>
                <a:cubicBezTo>
                  <a:pt x="2913743" y="1968885"/>
                  <a:pt x="2935514" y="1933259"/>
                  <a:pt x="2958275" y="1917425"/>
                </a:cubicBezTo>
                <a:cubicBezTo>
                  <a:pt x="2981036" y="1901591"/>
                  <a:pt x="2984995" y="1867944"/>
                  <a:pt x="3023590" y="1893674"/>
                </a:cubicBezTo>
                <a:cubicBezTo>
                  <a:pt x="3062185" y="1919404"/>
                  <a:pt x="3135911" y="2012922"/>
                  <a:pt x="3189845" y="2071804"/>
                </a:cubicBezTo>
              </a:path>
            </a:pathLst>
          </a:cu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4CB9B7E-D04F-4F6F-7914-432480F6B224}"/>
              </a:ext>
            </a:extLst>
          </p:cNvPr>
          <p:cNvSpPr/>
          <p:nvPr/>
        </p:nvSpPr>
        <p:spPr>
          <a:xfrm>
            <a:off x="6827371" y="1889620"/>
            <a:ext cx="2721993" cy="338554"/>
          </a:xfrm>
          <a:prstGeom prst="rect">
            <a:avLst/>
          </a:prstGeom>
          <a:noFill/>
        </p:spPr>
        <p:txBody>
          <a:bodyPr wrap="square" lIns="91440" tIns="45720" rIns="91440" bIns="45720">
            <a:spAutoFit/>
          </a:bodyPr>
          <a:lstStyle/>
          <a:p>
            <a:pPr algn="ctr"/>
            <a:r>
              <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Verdana" panose="020B0604030504040204" pitchFamily="34" charset="0"/>
                <a:ea typeface="Verdana" panose="020B0604030504040204" pitchFamily="34" charset="0"/>
                <a:cs typeface="Verdana" panose="020B0604030504040204" pitchFamily="34" charset="0"/>
              </a:rPr>
              <a:t>Plateau Uplands</a:t>
            </a:r>
          </a:p>
        </p:txBody>
      </p:sp>
      <p:sp>
        <p:nvSpPr>
          <p:cNvPr id="13" name="Rectangle 12">
            <a:extLst>
              <a:ext uri="{FF2B5EF4-FFF2-40B4-BE49-F238E27FC236}">
                <a16:creationId xmlns:a16="http://schemas.microsoft.com/office/drawing/2014/main" id="{92DEB505-A08C-5991-E2A8-9D1212B0BB66}"/>
              </a:ext>
            </a:extLst>
          </p:cNvPr>
          <p:cNvSpPr/>
          <p:nvPr/>
        </p:nvSpPr>
        <p:spPr>
          <a:xfrm rot="1477384">
            <a:off x="6842207" y="3471592"/>
            <a:ext cx="2721993" cy="338554"/>
          </a:xfrm>
          <a:prstGeom prst="rect">
            <a:avLst/>
          </a:prstGeom>
          <a:noFill/>
        </p:spPr>
        <p:txBody>
          <a:bodyPr wrap="square" lIns="91440" tIns="45720" rIns="91440" bIns="45720">
            <a:spAutoFit/>
          </a:bodyPr>
          <a:lstStyle/>
          <a:p>
            <a:pPr algn="ctr"/>
            <a:r>
              <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Verdana" panose="020B0604030504040204" pitchFamily="34" charset="0"/>
                <a:ea typeface="Verdana" panose="020B0604030504040204" pitchFamily="34" charset="0"/>
                <a:cs typeface="Verdana" panose="020B0604030504040204" pitchFamily="34" charset="0"/>
              </a:rPr>
              <a:t>Central Highlands</a:t>
            </a:r>
          </a:p>
        </p:txBody>
      </p:sp>
      <p:grpSp>
        <p:nvGrpSpPr>
          <p:cNvPr id="15" name="Group 14">
            <a:extLst>
              <a:ext uri="{FF2B5EF4-FFF2-40B4-BE49-F238E27FC236}">
                <a16:creationId xmlns:a16="http://schemas.microsoft.com/office/drawing/2014/main" id="{2A6BFEA8-1F34-955D-8A91-380097ACD454}"/>
              </a:ext>
            </a:extLst>
          </p:cNvPr>
          <p:cNvGrpSpPr/>
          <p:nvPr/>
        </p:nvGrpSpPr>
        <p:grpSpPr>
          <a:xfrm>
            <a:off x="5887241" y="5622130"/>
            <a:ext cx="1708114" cy="276999"/>
            <a:chOff x="4363241" y="5622129"/>
            <a:chExt cx="1708114" cy="276999"/>
          </a:xfrm>
        </p:grpSpPr>
        <p:pic>
          <p:nvPicPr>
            <p:cNvPr id="16" name="Picture 15">
              <a:extLst>
                <a:ext uri="{FF2B5EF4-FFF2-40B4-BE49-F238E27FC236}">
                  <a16:creationId xmlns:a16="http://schemas.microsoft.com/office/drawing/2014/main" id="{8E4F7482-27A9-EDAF-DF39-2A578B8E4C55}"/>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70484" t="35249" r="23092" b="59403"/>
            <a:stretch/>
          </p:blipFill>
          <p:spPr>
            <a:xfrm>
              <a:off x="4363241" y="5669188"/>
              <a:ext cx="226115" cy="182880"/>
            </a:xfrm>
            <a:prstGeom prst="rect">
              <a:avLst/>
            </a:prstGeom>
          </p:spPr>
        </p:pic>
        <p:sp>
          <p:nvSpPr>
            <p:cNvPr id="17" name="TextBox 16">
              <a:extLst>
                <a:ext uri="{FF2B5EF4-FFF2-40B4-BE49-F238E27FC236}">
                  <a16:creationId xmlns:a16="http://schemas.microsoft.com/office/drawing/2014/main" id="{F3D59E41-1BB9-B78C-20F6-EC84CF41E8C5}"/>
                </a:ext>
              </a:extLst>
            </p:cNvPr>
            <p:cNvSpPr txBox="1"/>
            <p:nvPr/>
          </p:nvSpPr>
          <p:spPr>
            <a:xfrm>
              <a:off x="4568187" y="5622129"/>
              <a:ext cx="1503168" cy="276999"/>
            </a:xfrm>
            <a:prstGeom prst="rect">
              <a:avLst/>
            </a:prstGeom>
            <a:noFill/>
          </p:spPr>
          <p:txBody>
            <a:bodyPr wrap="none" rtlCol="0">
              <a:spAutoFit/>
            </a:bodyPr>
            <a:lstStyle/>
            <a:p>
              <a:r>
                <a:rPr lang="en-US" sz="1200" dirty="0">
                  <a:latin typeface="Verdana" panose="020B0604030504040204" pitchFamily="34" charset="0"/>
                  <a:ea typeface="Verdana" panose="020B0604030504040204" pitchFamily="34" charset="0"/>
                  <a:cs typeface="Verdana" panose="020B0604030504040204" pitchFamily="34" charset="0"/>
                </a:rPr>
                <a:t>High Productivity</a:t>
              </a:r>
            </a:p>
          </p:txBody>
        </p:sp>
      </p:grpSp>
      <p:sp>
        <p:nvSpPr>
          <p:cNvPr id="18" name="Freeform 15">
            <a:extLst>
              <a:ext uri="{FF2B5EF4-FFF2-40B4-BE49-F238E27FC236}">
                <a16:creationId xmlns:a16="http://schemas.microsoft.com/office/drawing/2014/main" id="{AD10EDF4-A9FA-E43B-D0AB-79FC21AB727D}"/>
              </a:ext>
            </a:extLst>
          </p:cNvPr>
          <p:cNvSpPr/>
          <p:nvPr/>
        </p:nvSpPr>
        <p:spPr>
          <a:xfrm>
            <a:off x="9321800" y="5988050"/>
            <a:ext cx="1085850" cy="120650"/>
          </a:xfrm>
          <a:custGeom>
            <a:avLst/>
            <a:gdLst>
              <a:gd name="connsiteX0" fmla="*/ 19050 w 1085850"/>
              <a:gd name="connsiteY0" fmla="*/ 0 h 120650"/>
              <a:gd name="connsiteX1" fmla="*/ 1085850 w 1085850"/>
              <a:gd name="connsiteY1" fmla="*/ 0 h 120650"/>
              <a:gd name="connsiteX2" fmla="*/ 1060450 w 1085850"/>
              <a:gd name="connsiteY2" fmla="*/ 120650 h 120650"/>
              <a:gd name="connsiteX3" fmla="*/ 965200 w 1085850"/>
              <a:gd name="connsiteY3" fmla="*/ 107950 h 120650"/>
              <a:gd name="connsiteX4" fmla="*/ 927100 w 1085850"/>
              <a:gd name="connsiteY4" fmla="*/ 95250 h 120650"/>
              <a:gd name="connsiteX5" fmla="*/ 889000 w 1085850"/>
              <a:gd name="connsiteY5" fmla="*/ 82550 h 120650"/>
              <a:gd name="connsiteX6" fmla="*/ 806450 w 1085850"/>
              <a:gd name="connsiteY6" fmla="*/ 82550 h 120650"/>
              <a:gd name="connsiteX7" fmla="*/ 723900 w 1085850"/>
              <a:gd name="connsiteY7" fmla="*/ 69850 h 120650"/>
              <a:gd name="connsiteX8" fmla="*/ 635000 w 1085850"/>
              <a:gd name="connsiteY8" fmla="*/ 88900 h 120650"/>
              <a:gd name="connsiteX9" fmla="*/ 590550 w 1085850"/>
              <a:gd name="connsiteY9" fmla="*/ 101600 h 120650"/>
              <a:gd name="connsiteX10" fmla="*/ 527050 w 1085850"/>
              <a:gd name="connsiteY10" fmla="*/ 101600 h 120650"/>
              <a:gd name="connsiteX11" fmla="*/ 482600 w 1085850"/>
              <a:gd name="connsiteY11" fmla="*/ 76200 h 120650"/>
              <a:gd name="connsiteX12" fmla="*/ 431800 w 1085850"/>
              <a:gd name="connsiteY12" fmla="*/ 76200 h 120650"/>
              <a:gd name="connsiteX13" fmla="*/ 393700 w 1085850"/>
              <a:gd name="connsiteY13" fmla="*/ 107950 h 120650"/>
              <a:gd name="connsiteX14" fmla="*/ 298450 w 1085850"/>
              <a:gd name="connsiteY14" fmla="*/ 82550 h 120650"/>
              <a:gd name="connsiteX15" fmla="*/ 196850 w 1085850"/>
              <a:gd name="connsiteY15" fmla="*/ 69850 h 120650"/>
              <a:gd name="connsiteX16" fmla="*/ 95250 w 1085850"/>
              <a:gd name="connsiteY16" fmla="*/ 76200 h 120650"/>
              <a:gd name="connsiteX17" fmla="*/ 0 w 1085850"/>
              <a:gd name="connsiteY17" fmla="*/ 88900 h 120650"/>
              <a:gd name="connsiteX18" fmla="*/ 19050 w 1085850"/>
              <a:gd name="connsiteY18" fmla="*/ 0 h 12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85850" h="120650">
                <a:moveTo>
                  <a:pt x="19050" y="0"/>
                </a:moveTo>
                <a:lnTo>
                  <a:pt x="1085850" y="0"/>
                </a:lnTo>
                <a:lnTo>
                  <a:pt x="1060450" y="120650"/>
                </a:lnTo>
                <a:lnTo>
                  <a:pt x="965200" y="107950"/>
                </a:lnTo>
                <a:lnTo>
                  <a:pt x="927100" y="95250"/>
                </a:lnTo>
                <a:lnTo>
                  <a:pt x="889000" y="82550"/>
                </a:lnTo>
                <a:lnTo>
                  <a:pt x="806450" y="82550"/>
                </a:lnTo>
                <a:lnTo>
                  <a:pt x="723900" y="69850"/>
                </a:lnTo>
                <a:lnTo>
                  <a:pt x="635000" y="88900"/>
                </a:lnTo>
                <a:lnTo>
                  <a:pt x="590550" y="101600"/>
                </a:lnTo>
                <a:lnTo>
                  <a:pt x="527050" y="101600"/>
                </a:lnTo>
                <a:lnTo>
                  <a:pt x="482600" y="76200"/>
                </a:lnTo>
                <a:lnTo>
                  <a:pt x="431800" y="76200"/>
                </a:lnTo>
                <a:lnTo>
                  <a:pt x="393700" y="107950"/>
                </a:lnTo>
                <a:lnTo>
                  <a:pt x="298450" y="82550"/>
                </a:lnTo>
                <a:lnTo>
                  <a:pt x="196850" y="69850"/>
                </a:lnTo>
                <a:lnTo>
                  <a:pt x="95250" y="76200"/>
                </a:lnTo>
                <a:lnTo>
                  <a:pt x="0" y="88900"/>
                </a:lnTo>
                <a:lnTo>
                  <a:pt x="1905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ED12EBAE-B637-24E8-D971-20CCF8326660}"/>
              </a:ext>
            </a:extLst>
          </p:cNvPr>
          <p:cNvGrpSpPr/>
          <p:nvPr/>
        </p:nvGrpSpPr>
        <p:grpSpPr>
          <a:xfrm>
            <a:off x="6787662" y="3667549"/>
            <a:ext cx="2049863" cy="2195664"/>
            <a:chOff x="6787662" y="3667549"/>
            <a:chExt cx="2049863" cy="2195664"/>
          </a:xfrm>
        </p:grpSpPr>
        <p:cxnSp>
          <p:nvCxnSpPr>
            <p:cNvPr id="20" name="Straight Connector 19">
              <a:extLst>
                <a:ext uri="{FF2B5EF4-FFF2-40B4-BE49-F238E27FC236}">
                  <a16:creationId xmlns:a16="http://schemas.microsoft.com/office/drawing/2014/main" id="{A5138E75-E883-17E8-E3BA-B5DFFB63C03F}"/>
                </a:ext>
              </a:extLst>
            </p:cNvPr>
            <p:cNvCxnSpPr>
              <a:cxnSpLocks/>
            </p:cNvCxnSpPr>
            <p:nvPr/>
          </p:nvCxnSpPr>
          <p:spPr>
            <a:xfrm>
              <a:off x="6787662" y="3687745"/>
              <a:ext cx="0" cy="1678075"/>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B6017DF8-53F6-8B9E-8C98-460332B4673C}"/>
                </a:ext>
              </a:extLst>
            </p:cNvPr>
            <p:cNvCxnSpPr/>
            <p:nvPr/>
          </p:nvCxnSpPr>
          <p:spPr>
            <a:xfrm>
              <a:off x="6807758" y="5370844"/>
              <a:ext cx="1391697" cy="492369"/>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2" name="Freeform: Shape 21">
              <a:extLst>
                <a:ext uri="{FF2B5EF4-FFF2-40B4-BE49-F238E27FC236}">
                  <a16:creationId xmlns:a16="http://schemas.microsoft.com/office/drawing/2014/main" id="{5D85A728-25CC-C9A0-24C6-296F3ABF81F9}"/>
                </a:ext>
              </a:extLst>
            </p:cNvPr>
            <p:cNvSpPr/>
            <p:nvPr/>
          </p:nvSpPr>
          <p:spPr>
            <a:xfrm>
              <a:off x="6792686" y="3667549"/>
              <a:ext cx="2039815" cy="884354"/>
            </a:xfrm>
            <a:custGeom>
              <a:avLst/>
              <a:gdLst>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93919 h 884354"/>
                <a:gd name="connsiteX70" fmla="*/ 2009670 w 2039815"/>
                <a:gd name="connsiteY70" fmla="*/ 778847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2009670 w 2039815"/>
                <a:gd name="connsiteY70" fmla="*/ 778847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59828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59828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039815" h="884354">
                  <a:moveTo>
                    <a:pt x="0" y="25220"/>
                  </a:moveTo>
                  <a:lnTo>
                    <a:pt x="306474" y="35269"/>
                  </a:lnTo>
                  <a:cubicBezTo>
                    <a:pt x="420122" y="40283"/>
                    <a:pt x="215972" y="48671"/>
                    <a:pt x="417006" y="35269"/>
                  </a:cubicBezTo>
                  <a:cubicBezTo>
                    <a:pt x="430404" y="36944"/>
                    <a:pt x="443997" y="37464"/>
                    <a:pt x="457200" y="40293"/>
                  </a:cubicBezTo>
                  <a:cubicBezTo>
                    <a:pt x="467557" y="42512"/>
                    <a:pt x="476924" y="48446"/>
                    <a:pt x="487345" y="50341"/>
                  </a:cubicBezTo>
                  <a:cubicBezTo>
                    <a:pt x="532319" y="58518"/>
                    <a:pt x="579045" y="57880"/>
                    <a:pt x="622998" y="70438"/>
                  </a:cubicBezTo>
                  <a:cubicBezTo>
                    <a:pt x="634721" y="73787"/>
                    <a:pt x="646709" y="76319"/>
                    <a:pt x="658167" y="80486"/>
                  </a:cubicBezTo>
                  <a:cubicBezTo>
                    <a:pt x="715968" y="101505"/>
                    <a:pt x="641928" y="81452"/>
                    <a:pt x="698360" y="95559"/>
                  </a:cubicBezTo>
                  <a:cubicBezTo>
                    <a:pt x="703384" y="98908"/>
                    <a:pt x="708519" y="102097"/>
                    <a:pt x="713433" y="105607"/>
                  </a:cubicBezTo>
                  <a:cubicBezTo>
                    <a:pt x="720247" y="110474"/>
                    <a:pt x="725197" y="119847"/>
                    <a:pt x="733529" y="120680"/>
                  </a:cubicBezTo>
                  <a:cubicBezTo>
                    <a:pt x="744068" y="121734"/>
                    <a:pt x="753626" y="113981"/>
                    <a:pt x="763674" y="110631"/>
                  </a:cubicBezTo>
                  <a:cubicBezTo>
                    <a:pt x="765349" y="105607"/>
                    <a:pt x="767414" y="100697"/>
                    <a:pt x="768699" y="95559"/>
                  </a:cubicBezTo>
                  <a:cubicBezTo>
                    <a:pt x="771472" y="84467"/>
                    <a:pt x="769449" y="66118"/>
                    <a:pt x="783771" y="60389"/>
                  </a:cubicBezTo>
                  <a:cubicBezTo>
                    <a:pt x="796594" y="55260"/>
                    <a:pt x="810567" y="53690"/>
                    <a:pt x="823965" y="50341"/>
                  </a:cubicBezTo>
                  <a:cubicBezTo>
                    <a:pt x="830664" y="43642"/>
                    <a:pt x="842203" y="39534"/>
                    <a:pt x="844061" y="30244"/>
                  </a:cubicBezTo>
                  <a:cubicBezTo>
                    <a:pt x="846138" y="19858"/>
                    <a:pt x="823565" y="-1643"/>
                    <a:pt x="834013" y="99"/>
                  </a:cubicBezTo>
                  <a:lnTo>
                    <a:pt x="864158" y="5124"/>
                  </a:lnTo>
                  <a:cubicBezTo>
                    <a:pt x="872560" y="6652"/>
                    <a:pt x="880856" y="8744"/>
                    <a:pt x="889279" y="10148"/>
                  </a:cubicBezTo>
                  <a:cubicBezTo>
                    <a:pt x="900960" y="12095"/>
                    <a:pt x="912767" y="13225"/>
                    <a:pt x="924448" y="15172"/>
                  </a:cubicBezTo>
                  <a:cubicBezTo>
                    <a:pt x="932871" y="16576"/>
                    <a:pt x="941057" y="19506"/>
                    <a:pt x="949569" y="20196"/>
                  </a:cubicBezTo>
                  <a:cubicBezTo>
                    <a:pt x="1003089" y="24535"/>
                    <a:pt x="1056752" y="26895"/>
                    <a:pt x="1110343" y="30244"/>
                  </a:cubicBezTo>
                  <a:cubicBezTo>
                    <a:pt x="1118716" y="31919"/>
                    <a:pt x="1127179" y="33198"/>
                    <a:pt x="1135463" y="35269"/>
                  </a:cubicBezTo>
                  <a:cubicBezTo>
                    <a:pt x="1140601" y="36554"/>
                    <a:pt x="1145366" y="39144"/>
                    <a:pt x="1150536" y="40293"/>
                  </a:cubicBezTo>
                  <a:cubicBezTo>
                    <a:pt x="1160480" y="42503"/>
                    <a:pt x="1170633" y="43642"/>
                    <a:pt x="1180681" y="45317"/>
                  </a:cubicBezTo>
                  <a:cubicBezTo>
                    <a:pt x="1220887" y="23618"/>
                    <a:pt x="1267983" y="44935"/>
                    <a:pt x="1311310" y="40293"/>
                  </a:cubicBezTo>
                  <a:cubicBezTo>
                    <a:pt x="1316020" y="39788"/>
                    <a:pt x="1317296" y="32681"/>
                    <a:pt x="1321358" y="30244"/>
                  </a:cubicBezTo>
                  <a:cubicBezTo>
                    <a:pt x="1325899" y="27519"/>
                    <a:pt x="1331406" y="26895"/>
                    <a:pt x="1336430" y="25220"/>
                  </a:cubicBezTo>
                  <a:cubicBezTo>
                    <a:pt x="1343230" y="32020"/>
                    <a:pt x="1357651" y="42805"/>
                    <a:pt x="1361551" y="55365"/>
                  </a:cubicBezTo>
                  <a:cubicBezTo>
                    <a:pt x="1365451" y="67925"/>
                    <a:pt x="1365372" y="89494"/>
                    <a:pt x="1359828" y="100583"/>
                  </a:cubicBezTo>
                  <a:cubicBezTo>
                    <a:pt x="1368862" y="114134"/>
                    <a:pt x="1358752" y="116493"/>
                    <a:pt x="1361551" y="130728"/>
                  </a:cubicBezTo>
                  <a:cubicBezTo>
                    <a:pt x="1364350" y="144963"/>
                    <a:pt x="1365624" y="172794"/>
                    <a:pt x="1376624" y="185994"/>
                  </a:cubicBezTo>
                  <a:cubicBezTo>
                    <a:pt x="1380014" y="190062"/>
                    <a:pt x="1386672" y="189343"/>
                    <a:pt x="1391696" y="191018"/>
                  </a:cubicBezTo>
                  <a:cubicBezTo>
                    <a:pt x="1395046" y="207765"/>
                    <a:pt x="1392271" y="227049"/>
                    <a:pt x="1401745" y="241260"/>
                  </a:cubicBezTo>
                  <a:cubicBezTo>
                    <a:pt x="1407620" y="250073"/>
                    <a:pt x="1431890" y="251308"/>
                    <a:pt x="1431890" y="251308"/>
                  </a:cubicBezTo>
                  <a:cubicBezTo>
                    <a:pt x="1436293" y="277727"/>
                    <a:pt x="1439986" y="307693"/>
                    <a:pt x="1451987" y="331695"/>
                  </a:cubicBezTo>
                  <a:cubicBezTo>
                    <a:pt x="1454687" y="337096"/>
                    <a:pt x="1462035" y="338394"/>
                    <a:pt x="1467059" y="341743"/>
                  </a:cubicBezTo>
                  <a:cubicBezTo>
                    <a:pt x="1471525" y="348443"/>
                    <a:pt x="1481014" y="366864"/>
                    <a:pt x="1492180" y="366864"/>
                  </a:cubicBezTo>
                  <a:cubicBezTo>
                    <a:pt x="1498218" y="366864"/>
                    <a:pt x="1502228" y="360165"/>
                    <a:pt x="1507252" y="356816"/>
                  </a:cubicBezTo>
                  <a:cubicBezTo>
                    <a:pt x="1508927" y="350117"/>
                    <a:pt x="1508447" y="342464"/>
                    <a:pt x="1512277" y="336719"/>
                  </a:cubicBezTo>
                  <a:cubicBezTo>
                    <a:pt x="1519216" y="326310"/>
                    <a:pt x="1537362" y="324168"/>
                    <a:pt x="1547446" y="321647"/>
                  </a:cubicBezTo>
                  <a:cubicBezTo>
                    <a:pt x="1554145" y="324996"/>
                    <a:pt x="1561789" y="326900"/>
                    <a:pt x="1567543" y="331695"/>
                  </a:cubicBezTo>
                  <a:cubicBezTo>
                    <a:pt x="1580501" y="342493"/>
                    <a:pt x="1577179" y="352367"/>
                    <a:pt x="1582615" y="366864"/>
                  </a:cubicBezTo>
                  <a:cubicBezTo>
                    <a:pt x="1585245" y="373877"/>
                    <a:pt x="1589713" y="380077"/>
                    <a:pt x="1592663" y="386961"/>
                  </a:cubicBezTo>
                  <a:cubicBezTo>
                    <a:pt x="1597192" y="397528"/>
                    <a:pt x="1606253" y="433941"/>
                    <a:pt x="1607736" y="437203"/>
                  </a:cubicBezTo>
                  <a:cubicBezTo>
                    <a:pt x="1611201" y="444826"/>
                    <a:pt x="1617785" y="450600"/>
                    <a:pt x="1622809" y="457299"/>
                  </a:cubicBezTo>
                  <a:cubicBezTo>
                    <a:pt x="1634857" y="493445"/>
                    <a:pt x="1620238" y="448300"/>
                    <a:pt x="1632857" y="492469"/>
                  </a:cubicBezTo>
                  <a:cubicBezTo>
                    <a:pt x="1634312" y="497561"/>
                    <a:pt x="1636426" y="502449"/>
                    <a:pt x="1637881" y="507541"/>
                  </a:cubicBezTo>
                  <a:cubicBezTo>
                    <a:pt x="1639778" y="514180"/>
                    <a:pt x="1640185" y="521291"/>
                    <a:pt x="1642905" y="527638"/>
                  </a:cubicBezTo>
                  <a:cubicBezTo>
                    <a:pt x="1645284" y="533188"/>
                    <a:pt x="1649604" y="537686"/>
                    <a:pt x="1652954" y="542710"/>
                  </a:cubicBezTo>
                  <a:cubicBezTo>
                    <a:pt x="1664355" y="576917"/>
                    <a:pt x="1650007" y="534853"/>
                    <a:pt x="1668026" y="582904"/>
                  </a:cubicBezTo>
                  <a:cubicBezTo>
                    <a:pt x="1669885" y="587863"/>
                    <a:pt x="1671190" y="593017"/>
                    <a:pt x="1673050" y="597976"/>
                  </a:cubicBezTo>
                  <a:cubicBezTo>
                    <a:pt x="1676217" y="606421"/>
                    <a:pt x="1680247" y="614541"/>
                    <a:pt x="1683099" y="623097"/>
                  </a:cubicBezTo>
                  <a:cubicBezTo>
                    <a:pt x="1685283" y="629648"/>
                    <a:pt x="1686226" y="636555"/>
                    <a:pt x="1688123" y="643194"/>
                  </a:cubicBezTo>
                  <a:cubicBezTo>
                    <a:pt x="1689578" y="648286"/>
                    <a:pt x="1691754" y="653157"/>
                    <a:pt x="1693147" y="658266"/>
                  </a:cubicBezTo>
                  <a:cubicBezTo>
                    <a:pt x="1696781" y="671590"/>
                    <a:pt x="1701482" y="684756"/>
                    <a:pt x="1703195" y="698460"/>
                  </a:cubicBezTo>
                  <a:cubicBezTo>
                    <a:pt x="1704870" y="711858"/>
                    <a:pt x="1702181" y="726577"/>
                    <a:pt x="1708219" y="738653"/>
                  </a:cubicBezTo>
                  <a:cubicBezTo>
                    <a:pt x="1714574" y="751363"/>
                    <a:pt x="1728316" y="758749"/>
                    <a:pt x="1738365" y="768798"/>
                  </a:cubicBezTo>
                  <a:lnTo>
                    <a:pt x="1748413" y="778847"/>
                  </a:lnTo>
                  <a:cubicBezTo>
                    <a:pt x="1753389" y="793777"/>
                    <a:pt x="1756565" y="812119"/>
                    <a:pt x="1768510" y="824064"/>
                  </a:cubicBezTo>
                  <a:cubicBezTo>
                    <a:pt x="1772780" y="828334"/>
                    <a:pt x="1778558" y="830763"/>
                    <a:pt x="1783582" y="834113"/>
                  </a:cubicBezTo>
                  <a:cubicBezTo>
                    <a:pt x="1786931" y="839137"/>
                    <a:pt x="1790120" y="844272"/>
                    <a:pt x="1793630" y="849185"/>
                  </a:cubicBezTo>
                  <a:cubicBezTo>
                    <a:pt x="1798497" y="855999"/>
                    <a:pt x="1804548" y="862012"/>
                    <a:pt x="1808703" y="869282"/>
                  </a:cubicBezTo>
                  <a:cubicBezTo>
                    <a:pt x="1811330" y="873880"/>
                    <a:pt x="1812052" y="879330"/>
                    <a:pt x="1813727" y="884354"/>
                  </a:cubicBezTo>
                  <a:cubicBezTo>
                    <a:pt x="1820426" y="882679"/>
                    <a:pt x="1829810" y="884949"/>
                    <a:pt x="1833824" y="879330"/>
                  </a:cubicBezTo>
                  <a:cubicBezTo>
                    <a:pt x="1839745" y="871041"/>
                    <a:pt x="1837026" y="859208"/>
                    <a:pt x="1838848" y="849185"/>
                  </a:cubicBezTo>
                  <a:cubicBezTo>
                    <a:pt x="1840376" y="840783"/>
                    <a:pt x="1840508" y="831913"/>
                    <a:pt x="1843872" y="824064"/>
                  </a:cubicBezTo>
                  <a:cubicBezTo>
                    <a:pt x="1849247" y="811523"/>
                    <a:pt x="1863256" y="811682"/>
                    <a:pt x="1874017" y="808992"/>
                  </a:cubicBezTo>
                  <a:cubicBezTo>
                    <a:pt x="1880716" y="798944"/>
                    <a:pt x="1886700" y="788380"/>
                    <a:pt x="1894114" y="778847"/>
                  </a:cubicBezTo>
                  <a:cubicBezTo>
                    <a:pt x="1898476" y="773238"/>
                    <a:pt x="1901651" y="766268"/>
                    <a:pt x="1909187" y="763774"/>
                  </a:cubicBezTo>
                  <a:cubicBezTo>
                    <a:pt x="1916723" y="761280"/>
                    <a:pt x="1937617" y="761597"/>
                    <a:pt x="1939332" y="763884"/>
                  </a:cubicBezTo>
                  <a:cubicBezTo>
                    <a:pt x="1939672" y="763853"/>
                    <a:pt x="1970412" y="740494"/>
                    <a:pt x="1982972" y="738801"/>
                  </a:cubicBezTo>
                  <a:cubicBezTo>
                    <a:pt x="1995532" y="737108"/>
                    <a:pt x="2008570" y="754588"/>
                    <a:pt x="2014694" y="753726"/>
                  </a:cubicBezTo>
                  <a:cubicBezTo>
                    <a:pt x="2020818" y="752864"/>
                    <a:pt x="2014835" y="738512"/>
                    <a:pt x="2019718" y="733629"/>
                  </a:cubicBezTo>
                  <a:cubicBezTo>
                    <a:pt x="2024601" y="728746"/>
                    <a:pt x="2039815" y="728605"/>
                    <a:pt x="2039815" y="728605"/>
                  </a:cubicBezTo>
                </a:path>
              </a:pathLst>
            </a:cu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E0AB9E41-674B-3036-B52A-94604A8D7584}"/>
                </a:ext>
              </a:extLst>
            </p:cNvPr>
            <p:cNvCxnSpPr/>
            <p:nvPr/>
          </p:nvCxnSpPr>
          <p:spPr>
            <a:xfrm>
              <a:off x="8837525" y="4368682"/>
              <a:ext cx="0" cy="1248346"/>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30A0371E-75E8-0D10-8E72-116A18E68985}"/>
                </a:ext>
              </a:extLst>
            </p:cNvPr>
            <p:cNvCxnSpPr/>
            <p:nvPr/>
          </p:nvCxnSpPr>
          <p:spPr>
            <a:xfrm>
              <a:off x="8335108" y="5617028"/>
              <a:ext cx="497393"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58B7FAC6-2F13-275F-42D8-E340450EA714}"/>
                </a:ext>
              </a:extLst>
            </p:cNvPr>
            <p:cNvCxnSpPr/>
            <p:nvPr/>
          </p:nvCxnSpPr>
          <p:spPr>
            <a:xfrm>
              <a:off x="8340132" y="5617028"/>
              <a:ext cx="0" cy="170823"/>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0B276304-B0B6-344F-B396-CE313D69BE4C}"/>
                </a:ext>
              </a:extLst>
            </p:cNvPr>
            <p:cNvCxnSpPr/>
            <p:nvPr/>
          </p:nvCxnSpPr>
          <p:spPr>
            <a:xfrm>
              <a:off x="8199455" y="5802923"/>
              <a:ext cx="135653"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282D9F1B-8DB0-FBE4-4741-F615268A0499}"/>
                </a:ext>
              </a:extLst>
            </p:cNvPr>
            <p:cNvCxnSpPr/>
            <p:nvPr/>
          </p:nvCxnSpPr>
          <p:spPr>
            <a:xfrm>
              <a:off x="8199455" y="5787851"/>
              <a:ext cx="0" cy="75362"/>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D6FD796E-51DA-D6ED-37A6-01556B33A65C}"/>
                </a:ext>
              </a:extLst>
            </p:cNvPr>
            <p:cNvCxnSpPr/>
            <p:nvPr/>
          </p:nvCxnSpPr>
          <p:spPr>
            <a:xfrm>
              <a:off x="6787662" y="4966447"/>
              <a:ext cx="1547446"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CB5B74B-D65C-1506-0052-C77FEEC3FDFB}"/>
                </a:ext>
              </a:extLst>
            </p:cNvPr>
            <p:cNvCxnSpPr/>
            <p:nvPr/>
          </p:nvCxnSpPr>
          <p:spPr>
            <a:xfrm>
              <a:off x="8335108" y="4960471"/>
              <a:ext cx="497393"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0CA95969-1FD5-F133-DAD1-CD0C3C3D764B}"/>
                </a:ext>
              </a:extLst>
            </p:cNvPr>
            <p:cNvCxnSpPr/>
            <p:nvPr/>
          </p:nvCxnSpPr>
          <p:spPr>
            <a:xfrm>
              <a:off x="7596094" y="4303059"/>
              <a:ext cx="0" cy="663388"/>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83F43357-16B5-2819-4DC6-2CF132626853}"/>
                </a:ext>
              </a:extLst>
            </p:cNvPr>
            <p:cNvCxnSpPr/>
            <p:nvPr/>
          </p:nvCxnSpPr>
          <p:spPr>
            <a:xfrm>
              <a:off x="7691718" y="4368682"/>
              <a:ext cx="370541"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C7DB5A53-B802-AF80-6CEA-A4BBBC162296}"/>
                </a:ext>
              </a:extLst>
            </p:cNvPr>
            <p:cNvCxnSpPr/>
            <p:nvPr/>
          </p:nvCxnSpPr>
          <p:spPr>
            <a:xfrm>
              <a:off x="8032376" y="4153647"/>
              <a:ext cx="0" cy="215035"/>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108D5B70-D021-C3A4-2687-5A3263190C4B}"/>
                </a:ext>
              </a:extLst>
            </p:cNvPr>
            <p:cNvCxnSpPr>
              <a:endCxn id="22" idx="45"/>
            </p:cNvCxnSpPr>
            <p:nvPr/>
          </p:nvCxnSpPr>
          <p:spPr>
            <a:xfrm>
              <a:off x="8062259" y="4153647"/>
              <a:ext cx="363284" cy="6371"/>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4" name="Freeform: Shape 33">
              <a:extLst>
                <a:ext uri="{FF2B5EF4-FFF2-40B4-BE49-F238E27FC236}">
                  <a16:creationId xmlns:a16="http://schemas.microsoft.com/office/drawing/2014/main" id="{632739A3-DD2F-6AC4-294C-26E9D966A176}"/>
                </a:ext>
              </a:extLst>
            </p:cNvPr>
            <p:cNvSpPr/>
            <p:nvPr/>
          </p:nvSpPr>
          <p:spPr>
            <a:xfrm>
              <a:off x="7596094" y="4303059"/>
              <a:ext cx="89695" cy="59765"/>
            </a:xfrm>
            <a:custGeom>
              <a:avLst/>
              <a:gdLst>
                <a:gd name="connsiteX0" fmla="*/ 0 w 89695"/>
                <a:gd name="connsiteY0" fmla="*/ 0 h 59765"/>
                <a:gd name="connsiteX1" fmla="*/ 47812 w 89695"/>
                <a:gd name="connsiteY1" fmla="*/ 29882 h 59765"/>
                <a:gd name="connsiteX2" fmla="*/ 71718 w 89695"/>
                <a:gd name="connsiteY2" fmla="*/ 47812 h 59765"/>
                <a:gd name="connsiteX3" fmla="*/ 89647 w 89695"/>
                <a:gd name="connsiteY3" fmla="*/ 59765 h 59765"/>
              </a:gdLst>
              <a:ahLst/>
              <a:cxnLst>
                <a:cxn ang="0">
                  <a:pos x="connsiteX0" y="connsiteY0"/>
                </a:cxn>
                <a:cxn ang="0">
                  <a:pos x="connsiteX1" y="connsiteY1"/>
                </a:cxn>
                <a:cxn ang="0">
                  <a:pos x="connsiteX2" y="connsiteY2"/>
                </a:cxn>
                <a:cxn ang="0">
                  <a:pos x="connsiteX3" y="connsiteY3"/>
                </a:cxn>
              </a:cxnLst>
              <a:rect l="l" t="t" r="r" b="b"/>
              <a:pathLst>
                <a:path w="89695" h="59765">
                  <a:moveTo>
                    <a:pt x="0" y="0"/>
                  </a:moveTo>
                  <a:cubicBezTo>
                    <a:pt x="17440" y="10464"/>
                    <a:pt x="31719" y="18387"/>
                    <a:pt x="47812" y="29882"/>
                  </a:cubicBezTo>
                  <a:cubicBezTo>
                    <a:pt x="55918" y="35672"/>
                    <a:pt x="63070" y="42870"/>
                    <a:pt x="71718" y="47812"/>
                  </a:cubicBezTo>
                  <a:cubicBezTo>
                    <a:pt x="91537" y="59137"/>
                    <a:pt x="89647" y="45996"/>
                    <a:pt x="89647" y="59765"/>
                  </a:cubicBezTo>
                </a:path>
              </a:pathLst>
            </a:custGeom>
            <a:noFill/>
            <a:ln w="19050">
              <a:solidFill>
                <a:schemeClr val="accent6">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Freeform: Shape 34">
              <a:extLst>
                <a:ext uri="{FF2B5EF4-FFF2-40B4-BE49-F238E27FC236}">
                  <a16:creationId xmlns:a16="http://schemas.microsoft.com/office/drawing/2014/main" id="{3872CEBD-E39C-93CF-5AE1-EA2FC77464EA}"/>
                </a:ext>
              </a:extLst>
            </p:cNvPr>
            <p:cNvSpPr/>
            <p:nvPr/>
          </p:nvSpPr>
          <p:spPr>
            <a:xfrm>
              <a:off x="7600950" y="4305300"/>
              <a:ext cx="85725" cy="66696"/>
            </a:xfrm>
            <a:custGeom>
              <a:avLst/>
              <a:gdLst>
                <a:gd name="connsiteX0" fmla="*/ 0 w 85725"/>
                <a:gd name="connsiteY0" fmla="*/ 0 h 66696"/>
                <a:gd name="connsiteX1" fmla="*/ 28575 w 85725"/>
                <a:gd name="connsiteY1" fmla="*/ 4763 h 66696"/>
                <a:gd name="connsiteX2" fmla="*/ 57150 w 85725"/>
                <a:gd name="connsiteY2" fmla="*/ 33338 h 66696"/>
                <a:gd name="connsiteX3" fmla="*/ 71438 w 85725"/>
                <a:gd name="connsiteY3" fmla="*/ 47625 h 66696"/>
                <a:gd name="connsiteX4" fmla="*/ 85725 w 85725"/>
                <a:gd name="connsiteY4" fmla="*/ 66675 h 66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66696">
                  <a:moveTo>
                    <a:pt x="0" y="0"/>
                  </a:moveTo>
                  <a:cubicBezTo>
                    <a:pt x="9525" y="1588"/>
                    <a:pt x="20850" y="-1031"/>
                    <a:pt x="28575" y="4763"/>
                  </a:cubicBezTo>
                  <a:cubicBezTo>
                    <a:pt x="82378" y="45115"/>
                    <a:pt x="-2234" y="18490"/>
                    <a:pt x="57150" y="33338"/>
                  </a:cubicBezTo>
                  <a:cubicBezTo>
                    <a:pt x="61913" y="38100"/>
                    <a:pt x="67523" y="42144"/>
                    <a:pt x="71438" y="47625"/>
                  </a:cubicBezTo>
                  <a:cubicBezTo>
                    <a:pt x="86060" y="68095"/>
                    <a:pt x="72883" y="66675"/>
                    <a:pt x="85725" y="66675"/>
                  </a:cubicBezTo>
                </a:path>
              </a:pathLst>
            </a:custGeom>
            <a:noFill/>
            <a:ln w="19050">
              <a:solidFill>
                <a:schemeClr val="accent6">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260C97E9-0FDD-A293-0C1B-FE14D023FD9C}"/>
              </a:ext>
            </a:extLst>
          </p:cNvPr>
          <p:cNvSpPr/>
          <p:nvPr/>
        </p:nvSpPr>
        <p:spPr>
          <a:xfrm>
            <a:off x="6475952" y="4518027"/>
            <a:ext cx="2721993" cy="584775"/>
          </a:xfrm>
          <a:prstGeom prst="rect">
            <a:avLst/>
          </a:prstGeom>
          <a:noFill/>
        </p:spPr>
        <p:txBody>
          <a:bodyPr wrap="square" lIns="91440" tIns="45720" rIns="91440" bIns="45720">
            <a:spAutoFit/>
          </a:bodyPr>
          <a:lstStyle/>
          <a:p>
            <a:pPr algn="ctr"/>
            <a:r>
              <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Verdana" panose="020B0604030504040204" pitchFamily="34" charset="0"/>
                <a:ea typeface="Verdana" panose="020B0604030504040204" pitchFamily="34" charset="0"/>
                <a:cs typeface="Verdana" panose="020B0604030504040204" pitchFamily="34" charset="0"/>
              </a:rPr>
              <a:t>Basin &amp; Range</a:t>
            </a:r>
          </a:p>
          <a:p>
            <a:pPr algn="ctr"/>
            <a:r>
              <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Verdana" panose="020B0604030504040204" pitchFamily="34" charset="0"/>
                <a:ea typeface="Verdana" panose="020B0604030504040204" pitchFamily="34" charset="0"/>
                <a:cs typeface="Verdana" panose="020B0604030504040204" pitchFamily="34" charset="0"/>
              </a:rPr>
              <a:t>Lowlands</a:t>
            </a:r>
          </a:p>
        </p:txBody>
      </p:sp>
      <p:sp>
        <p:nvSpPr>
          <p:cNvPr id="36" name="Content Placeholder 46">
            <a:extLst>
              <a:ext uri="{FF2B5EF4-FFF2-40B4-BE49-F238E27FC236}">
                <a16:creationId xmlns:a16="http://schemas.microsoft.com/office/drawing/2014/main" id="{6AC30324-601B-E8C6-D7D5-854363CE45B5}"/>
              </a:ext>
            </a:extLst>
          </p:cNvPr>
          <p:cNvSpPr>
            <a:spLocks noGrp="1"/>
          </p:cNvSpPr>
          <p:nvPr>
            <p:ph sz="quarter" idx="13"/>
          </p:nvPr>
        </p:nvSpPr>
        <p:spPr>
          <a:xfrm>
            <a:off x="516936" y="1616281"/>
            <a:ext cx="5354999" cy="4511040"/>
          </a:xfrm>
        </p:spPr>
        <p:txBody>
          <a:bodyPr/>
          <a:lstStyle/>
          <a:p>
            <a:r>
              <a:rPr lang="en-US" dirty="0"/>
              <a:t>80% of the population (6.1M) lives in three counties</a:t>
            </a:r>
          </a:p>
          <a:p>
            <a:pPr lvl="1"/>
            <a:r>
              <a:rPr lang="en-US" dirty="0"/>
              <a:t>Pima, Pinal &amp; Maricopa</a:t>
            </a:r>
          </a:p>
          <a:p>
            <a:pPr lvl="2"/>
            <a:endParaRPr lang="en-US" sz="800" dirty="0"/>
          </a:p>
          <a:p>
            <a:r>
              <a:rPr lang="en-US" dirty="0"/>
              <a:t>Three major water supplies</a:t>
            </a:r>
          </a:p>
          <a:p>
            <a:pPr lvl="1"/>
            <a:r>
              <a:rPr lang="en-US" dirty="0"/>
              <a:t>Surface water</a:t>
            </a:r>
          </a:p>
          <a:p>
            <a:pPr lvl="1"/>
            <a:r>
              <a:rPr lang="en-US" dirty="0"/>
              <a:t>Groundwater</a:t>
            </a:r>
          </a:p>
        </p:txBody>
      </p:sp>
    </p:spTree>
    <p:extLst>
      <p:ext uri="{BB962C8B-B14F-4D97-AF65-F5344CB8AC3E}">
        <p14:creationId xmlns:p14="http://schemas.microsoft.com/office/powerpoint/2010/main" val="15575715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par>
                                <p:cTn id="8" presetID="10" presetClass="entr" presetSubtype="0" fill="hold" nodeType="withEffect">
                                  <p:stCondLst>
                                    <p:cond delay="7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E2D247F-747F-BA13-8C08-481EAB03408B}"/>
              </a:ext>
            </a:extLst>
          </p:cNvPr>
          <p:cNvSpPr>
            <a:spLocks noGrp="1"/>
          </p:cNvSpPr>
          <p:nvPr>
            <p:ph type="ftr" sz="quarter" idx="11"/>
          </p:nvPr>
        </p:nvSpPr>
        <p:spPr>
          <a:xfrm>
            <a:off x="932127" y="6193986"/>
            <a:ext cx="6817181"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8429912B-BCE6-D399-9F09-4EDBB02A2F12}"/>
              </a:ext>
            </a:extLst>
          </p:cNvPr>
          <p:cNvSpPr>
            <a:spLocks noGrp="1"/>
          </p:cNvSpPr>
          <p:nvPr>
            <p:ph type="sldNum" sz="quarter" idx="12"/>
          </p:nvPr>
        </p:nvSpPr>
        <p:spPr/>
        <p:txBody>
          <a:bodyPr/>
          <a:lstStyle/>
          <a:p>
            <a:fld id="{FC86A65E-82A9-2E44-B623-2C55316353C7}" type="slidenum">
              <a:rPr lang="en-US" smtClean="0"/>
              <a:t>6</a:t>
            </a:fld>
            <a:endParaRPr lang="en-US" dirty="0"/>
          </a:p>
        </p:txBody>
      </p:sp>
      <p:sp>
        <p:nvSpPr>
          <p:cNvPr id="5" name="Title 4">
            <a:extLst>
              <a:ext uri="{FF2B5EF4-FFF2-40B4-BE49-F238E27FC236}">
                <a16:creationId xmlns:a16="http://schemas.microsoft.com/office/drawing/2014/main" id="{5F3CE4D8-AA61-D09D-915F-5FFF9E820FDF}"/>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Physical Setting</a:t>
            </a:r>
          </a:p>
        </p:txBody>
      </p:sp>
      <p:pic>
        <p:nvPicPr>
          <p:cNvPr id="7" name="Picture 6">
            <a:extLst>
              <a:ext uri="{FF2B5EF4-FFF2-40B4-BE49-F238E27FC236}">
                <a16:creationId xmlns:a16="http://schemas.microsoft.com/office/drawing/2014/main" id="{5D32A823-548E-5B4A-4356-5D08FCEE74F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29200" y="914400"/>
            <a:ext cx="5360579" cy="5208422"/>
          </a:xfrm>
          <a:prstGeom prst="rect">
            <a:avLst/>
          </a:prstGeom>
        </p:spPr>
      </p:pic>
      <p:sp>
        <p:nvSpPr>
          <p:cNvPr id="8" name="Freeform 15">
            <a:extLst>
              <a:ext uri="{FF2B5EF4-FFF2-40B4-BE49-F238E27FC236}">
                <a16:creationId xmlns:a16="http://schemas.microsoft.com/office/drawing/2014/main" id="{5551DF7E-62EF-D501-93E7-36C3FED9B5AE}"/>
              </a:ext>
            </a:extLst>
          </p:cNvPr>
          <p:cNvSpPr/>
          <p:nvPr/>
        </p:nvSpPr>
        <p:spPr>
          <a:xfrm>
            <a:off x="9321800" y="5988050"/>
            <a:ext cx="1085850" cy="120650"/>
          </a:xfrm>
          <a:custGeom>
            <a:avLst/>
            <a:gdLst>
              <a:gd name="connsiteX0" fmla="*/ 19050 w 1085850"/>
              <a:gd name="connsiteY0" fmla="*/ 0 h 120650"/>
              <a:gd name="connsiteX1" fmla="*/ 1085850 w 1085850"/>
              <a:gd name="connsiteY1" fmla="*/ 0 h 120650"/>
              <a:gd name="connsiteX2" fmla="*/ 1060450 w 1085850"/>
              <a:gd name="connsiteY2" fmla="*/ 120650 h 120650"/>
              <a:gd name="connsiteX3" fmla="*/ 965200 w 1085850"/>
              <a:gd name="connsiteY3" fmla="*/ 107950 h 120650"/>
              <a:gd name="connsiteX4" fmla="*/ 927100 w 1085850"/>
              <a:gd name="connsiteY4" fmla="*/ 95250 h 120650"/>
              <a:gd name="connsiteX5" fmla="*/ 889000 w 1085850"/>
              <a:gd name="connsiteY5" fmla="*/ 82550 h 120650"/>
              <a:gd name="connsiteX6" fmla="*/ 806450 w 1085850"/>
              <a:gd name="connsiteY6" fmla="*/ 82550 h 120650"/>
              <a:gd name="connsiteX7" fmla="*/ 723900 w 1085850"/>
              <a:gd name="connsiteY7" fmla="*/ 69850 h 120650"/>
              <a:gd name="connsiteX8" fmla="*/ 635000 w 1085850"/>
              <a:gd name="connsiteY8" fmla="*/ 88900 h 120650"/>
              <a:gd name="connsiteX9" fmla="*/ 590550 w 1085850"/>
              <a:gd name="connsiteY9" fmla="*/ 101600 h 120650"/>
              <a:gd name="connsiteX10" fmla="*/ 527050 w 1085850"/>
              <a:gd name="connsiteY10" fmla="*/ 101600 h 120650"/>
              <a:gd name="connsiteX11" fmla="*/ 482600 w 1085850"/>
              <a:gd name="connsiteY11" fmla="*/ 76200 h 120650"/>
              <a:gd name="connsiteX12" fmla="*/ 431800 w 1085850"/>
              <a:gd name="connsiteY12" fmla="*/ 76200 h 120650"/>
              <a:gd name="connsiteX13" fmla="*/ 393700 w 1085850"/>
              <a:gd name="connsiteY13" fmla="*/ 107950 h 120650"/>
              <a:gd name="connsiteX14" fmla="*/ 298450 w 1085850"/>
              <a:gd name="connsiteY14" fmla="*/ 82550 h 120650"/>
              <a:gd name="connsiteX15" fmla="*/ 196850 w 1085850"/>
              <a:gd name="connsiteY15" fmla="*/ 69850 h 120650"/>
              <a:gd name="connsiteX16" fmla="*/ 95250 w 1085850"/>
              <a:gd name="connsiteY16" fmla="*/ 76200 h 120650"/>
              <a:gd name="connsiteX17" fmla="*/ 0 w 1085850"/>
              <a:gd name="connsiteY17" fmla="*/ 88900 h 120650"/>
              <a:gd name="connsiteX18" fmla="*/ 19050 w 1085850"/>
              <a:gd name="connsiteY18" fmla="*/ 0 h 12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85850" h="120650">
                <a:moveTo>
                  <a:pt x="19050" y="0"/>
                </a:moveTo>
                <a:lnTo>
                  <a:pt x="1085850" y="0"/>
                </a:lnTo>
                <a:lnTo>
                  <a:pt x="1060450" y="120650"/>
                </a:lnTo>
                <a:lnTo>
                  <a:pt x="965200" y="107950"/>
                </a:lnTo>
                <a:lnTo>
                  <a:pt x="927100" y="95250"/>
                </a:lnTo>
                <a:lnTo>
                  <a:pt x="889000" y="82550"/>
                </a:lnTo>
                <a:lnTo>
                  <a:pt x="806450" y="82550"/>
                </a:lnTo>
                <a:lnTo>
                  <a:pt x="723900" y="69850"/>
                </a:lnTo>
                <a:lnTo>
                  <a:pt x="635000" y="88900"/>
                </a:lnTo>
                <a:lnTo>
                  <a:pt x="590550" y="101600"/>
                </a:lnTo>
                <a:lnTo>
                  <a:pt x="527050" y="101600"/>
                </a:lnTo>
                <a:lnTo>
                  <a:pt x="482600" y="76200"/>
                </a:lnTo>
                <a:lnTo>
                  <a:pt x="431800" y="76200"/>
                </a:lnTo>
                <a:lnTo>
                  <a:pt x="393700" y="107950"/>
                </a:lnTo>
                <a:lnTo>
                  <a:pt x="298450" y="82550"/>
                </a:lnTo>
                <a:lnTo>
                  <a:pt x="196850" y="69850"/>
                </a:lnTo>
                <a:lnTo>
                  <a:pt x="95250" y="76200"/>
                </a:lnTo>
                <a:lnTo>
                  <a:pt x="0" y="88900"/>
                </a:lnTo>
                <a:lnTo>
                  <a:pt x="1905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2A05048B-9BEF-881A-BE51-4046A132EEC9}"/>
              </a:ext>
            </a:extLst>
          </p:cNvPr>
          <p:cNvSpPr/>
          <p:nvPr/>
        </p:nvSpPr>
        <p:spPr>
          <a:xfrm>
            <a:off x="6338217" y="1244697"/>
            <a:ext cx="1790556" cy="997843"/>
          </a:xfrm>
          <a:custGeom>
            <a:avLst/>
            <a:gdLst>
              <a:gd name="connsiteX0" fmla="*/ 1790556 w 1790556"/>
              <a:gd name="connsiteY0" fmla="*/ 0 h 997843"/>
              <a:gd name="connsiteX1" fmla="*/ 1762741 w 1790556"/>
              <a:gd name="connsiteY1" fmla="*/ 20860 h 997843"/>
              <a:gd name="connsiteX2" fmla="*/ 1741880 w 1790556"/>
              <a:gd name="connsiteY2" fmla="*/ 34768 h 997843"/>
              <a:gd name="connsiteX3" fmla="*/ 1731450 w 1790556"/>
              <a:gd name="connsiteY3" fmla="*/ 45198 h 997843"/>
              <a:gd name="connsiteX4" fmla="*/ 1710589 w 1790556"/>
              <a:gd name="connsiteY4" fmla="*/ 62582 h 997843"/>
              <a:gd name="connsiteX5" fmla="*/ 1703635 w 1790556"/>
              <a:gd name="connsiteY5" fmla="*/ 73013 h 997843"/>
              <a:gd name="connsiteX6" fmla="*/ 1693205 w 1790556"/>
              <a:gd name="connsiteY6" fmla="*/ 83443 h 997843"/>
              <a:gd name="connsiteX7" fmla="*/ 1682775 w 1790556"/>
              <a:gd name="connsiteY7" fmla="*/ 97350 h 997843"/>
              <a:gd name="connsiteX8" fmla="*/ 1651483 w 1790556"/>
              <a:gd name="connsiteY8" fmla="*/ 125165 h 997843"/>
              <a:gd name="connsiteX9" fmla="*/ 1644530 w 1790556"/>
              <a:gd name="connsiteY9" fmla="*/ 135595 h 997843"/>
              <a:gd name="connsiteX10" fmla="*/ 1634099 w 1790556"/>
              <a:gd name="connsiteY10" fmla="*/ 142549 h 997843"/>
              <a:gd name="connsiteX11" fmla="*/ 1630623 w 1790556"/>
              <a:gd name="connsiteY11" fmla="*/ 152979 h 997843"/>
              <a:gd name="connsiteX12" fmla="*/ 1620192 w 1790556"/>
              <a:gd name="connsiteY12" fmla="*/ 163409 h 997843"/>
              <a:gd name="connsiteX13" fmla="*/ 1606285 w 1790556"/>
              <a:gd name="connsiteY13" fmla="*/ 187747 h 997843"/>
              <a:gd name="connsiteX14" fmla="*/ 1592378 w 1790556"/>
              <a:gd name="connsiteY14" fmla="*/ 208608 h 997843"/>
              <a:gd name="connsiteX15" fmla="*/ 1585424 w 1790556"/>
              <a:gd name="connsiteY15" fmla="*/ 229469 h 997843"/>
              <a:gd name="connsiteX16" fmla="*/ 1574994 w 1790556"/>
              <a:gd name="connsiteY16" fmla="*/ 257283 h 997843"/>
              <a:gd name="connsiteX17" fmla="*/ 1561086 w 1790556"/>
              <a:gd name="connsiteY17" fmla="*/ 267714 h 997843"/>
              <a:gd name="connsiteX18" fmla="*/ 1554133 w 1790556"/>
              <a:gd name="connsiteY18" fmla="*/ 278144 h 997843"/>
              <a:gd name="connsiteX19" fmla="*/ 1543702 w 1790556"/>
              <a:gd name="connsiteY19" fmla="*/ 285098 h 997843"/>
              <a:gd name="connsiteX20" fmla="*/ 1540226 w 1790556"/>
              <a:gd name="connsiteY20" fmla="*/ 295528 h 997843"/>
              <a:gd name="connsiteX21" fmla="*/ 1519365 w 1790556"/>
              <a:gd name="connsiteY21" fmla="*/ 330296 h 997843"/>
              <a:gd name="connsiteX22" fmla="*/ 1512411 w 1790556"/>
              <a:gd name="connsiteY22" fmla="*/ 340727 h 997843"/>
              <a:gd name="connsiteX23" fmla="*/ 1505458 w 1790556"/>
              <a:gd name="connsiteY23" fmla="*/ 351157 h 997843"/>
              <a:gd name="connsiteX24" fmla="*/ 1501981 w 1790556"/>
              <a:gd name="connsiteY24" fmla="*/ 368541 h 997843"/>
              <a:gd name="connsiteX25" fmla="*/ 1488073 w 1790556"/>
              <a:gd name="connsiteY25" fmla="*/ 406786 h 997843"/>
              <a:gd name="connsiteX26" fmla="*/ 1491550 w 1790556"/>
              <a:gd name="connsiteY26" fmla="*/ 438077 h 997843"/>
              <a:gd name="connsiteX27" fmla="*/ 1481120 w 1790556"/>
              <a:gd name="connsiteY27" fmla="*/ 465892 h 997843"/>
              <a:gd name="connsiteX28" fmla="*/ 1474166 w 1790556"/>
              <a:gd name="connsiteY28" fmla="*/ 479799 h 997843"/>
              <a:gd name="connsiteX29" fmla="*/ 1477643 w 1790556"/>
              <a:gd name="connsiteY29" fmla="*/ 531951 h 997843"/>
              <a:gd name="connsiteX30" fmla="*/ 1481120 w 1790556"/>
              <a:gd name="connsiteY30" fmla="*/ 542381 h 997843"/>
              <a:gd name="connsiteX31" fmla="*/ 1484597 w 1790556"/>
              <a:gd name="connsiteY31" fmla="*/ 566719 h 997843"/>
              <a:gd name="connsiteX32" fmla="*/ 1505458 w 1790556"/>
              <a:gd name="connsiteY32" fmla="*/ 598010 h 997843"/>
              <a:gd name="connsiteX33" fmla="*/ 1512411 w 1790556"/>
              <a:gd name="connsiteY33" fmla="*/ 608441 h 997843"/>
              <a:gd name="connsiteX34" fmla="*/ 1522842 w 1790556"/>
              <a:gd name="connsiteY34" fmla="*/ 643209 h 997843"/>
              <a:gd name="connsiteX35" fmla="*/ 1526318 w 1790556"/>
              <a:gd name="connsiteY35" fmla="*/ 653639 h 997843"/>
              <a:gd name="connsiteX36" fmla="*/ 1519365 w 1790556"/>
              <a:gd name="connsiteY36" fmla="*/ 691884 h 997843"/>
              <a:gd name="connsiteX37" fmla="*/ 1512411 w 1790556"/>
              <a:gd name="connsiteY37" fmla="*/ 702314 h 997843"/>
              <a:gd name="connsiteX38" fmla="*/ 1501981 w 1790556"/>
              <a:gd name="connsiteY38" fmla="*/ 733606 h 997843"/>
              <a:gd name="connsiteX39" fmla="*/ 1498504 w 1790556"/>
              <a:gd name="connsiteY39" fmla="*/ 744036 h 997843"/>
              <a:gd name="connsiteX40" fmla="*/ 1488073 w 1790556"/>
              <a:gd name="connsiteY40" fmla="*/ 754466 h 997843"/>
              <a:gd name="connsiteX41" fmla="*/ 1467213 w 1790556"/>
              <a:gd name="connsiteY41" fmla="*/ 761420 h 997843"/>
              <a:gd name="connsiteX42" fmla="*/ 1435921 w 1790556"/>
              <a:gd name="connsiteY42" fmla="*/ 768374 h 997843"/>
              <a:gd name="connsiteX43" fmla="*/ 1387246 w 1790556"/>
              <a:gd name="connsiteY43" fmla="*/ 764897 h 997843"/>
              <a:gd name="connsiteX44" fmla="*/ 1376816 w 1790556"/>
              <a:gd name="connsiteY44" fmla="*/ 757943 h 997843"/>
              <a:gd name="connsiteX45" fmla="*/ 1362908 w 1790556"/>
              <a:gd name="connsiteY45" fmla="*/ 750990 h 997843"/>
              <a:gd name="connsiteX46" fmla="*/ 1352478 w 1790556"/>
              <a:gd name="connsiteY46" fmla="*/ 740559 h 997843"/>
              <a:gd name="connsiteX47" fmla="*/ 1338571 w 1790556"/>
              <a:gd name="connsiteY47" fmla="*/ 730129 h 997843"/>
              <a:gd name="connsiteX48" fmla="*/ 1331617 w 1790556"/>
              <a:gd name="connsiteY48" fmla="*/ 719698 h 997843"/>
              <a:gd name="connsiteX49" fmla="*/ 1307280 w 1790556"/>
              <a:gd name="connsiteY49" fmla="*/ 712745 h 997843"/>
              <a:gd name="connsiteX50" fmla="*/ 1275988 w 1790556"/>
              <a:gd name="connsiteY50" fmla="*/ 702314 h 997843"/>
              <a:gd name="connsiteX51" fmla="*/ 1265558 w 1790556"/>
              <a:gd name="connsiteY51" fmla="*/ 698838 h 997843"/>
              <a:gd name="connsiteX52" fmla="*/ 1244697 w 1790556"/>
              <a:gd name="connsiteY52" fmla="*/ 684930 h 997843"/>
              <a:gd name="connsiteX53" fmla="*/ 1220359 w 1790556"/>
              <a:gd name="connsiteY53" fmla="*/ 667546 h 997843"/>
              <a:gd name="connsiteX54" fmla="*/ 1213406 w 1790556"/>
              <a:gd name="connsiteY54" fmla="*/ 657116 h 997843"/>
              <a:gd name="connsiteX55" fmla="*/ 1202975 w 1790556"/>
              <a:gd name="connsiteY55" fmla="*/ 653639 h 997843"/>
              <a:gd name="connsiteX56" fmla="*/ 1196022 w 1790556"/>
              <a:gd name="connsiteY56" fmla="*/ 632778 h 997843"/>
              <a:gd name="connsiteX57" fmla="*/ 1189068 w 1790556"/>
              <a:gd name="connsiteY57" fmla="*/ 608441 h 997843"/>
              <a:gd name="connsiteX58" fmla="*/ 1178638 w 1790556"/>
              <a:gd name="connsiteY58" fmla="*/ 587580 h 997843"/>
              <a:gd name="connsiteX59" fmla="*/ 1161254 w 1790556"/>
              <a:gd name="connsiteY59" fmla="*/ 584103 h 997843"/>
              <a:gd name="connsiteX60" fmla="*/ 1147346 w 1790556"/>
              <a:gd name="connsiteY60" fmla="*/ 580626 h 997843"/>
              <a:gd name="connsiteX61" fmla="*/ 1126486 w 1790556"/>
              <a:gd name="connsiteY61" fmla="*/ 577149 h 997843"/>
              <a:gd name="connsiteX62" fmla="*/ 1105625 w 1790556"/>
              <a:gd name="connsiteY62" fmla="*/ 570196 h 997843"/>
              <a:gd name="connsiteX63" fmla="*/ 1098671 w 1790556"/>
              <a:gd name="connsiteY63" fmla="*/ 538905 h 997843"/>
              <a:gd name="connsiteX64" fmla="*/ 1091718 w 1790556"/>
              <a:gd name="connsiteY64" fmla="*/ 518044 h 997843"/>
              <a:gd name="connsiteX65" fmla="*/ 1084764 w 1790556"/>
              <a:gd name="connsiteY65" fmla="*/ 497183 h 997843"/>
              <a:gd name="connsiteX66" fmla="*/ 1077810 w 1790556"/>
              <a:gd name="connsiteY66" fmla="*/ 486752 h 997843"/>
              <a:gd name="connsiteX67" fmla="*/ 1074334 w 1790556"/>
              <a:gd name="connsiteY67" fmla="*/ 472845 h 997843"/>
              <a:gd name="connsiteX68" fmla="*/ 1025658 w 1790556"/>
              <a:gd name="connsiteY68" fmla="*/ 469368 h 997843"/>
              <a:gd name="connsiteX69" fmla="*/ 994367 w 1790556"/>
              <a:gd name="connsiteY69" fmla="*/ 486752 h 997843"/>
              <a:gd name="connsiteX70" fmla="*/ 966553 w 1790556"/>
              <a:gd name="connsiteY70" fmla="*/ 493706 h 997843"/>
              <a:gd name="connsiteX71" fmla="*/ 956122 w 1790556"/>
              <a:gd name="connsiteY71" fmla="*/ 497183 h 997843"/>
              <a:gd name="connsiteX72" fmla="*/ 931785 w 1790556"/>
              <a:gd name="connsiteY72" fmla="*/ 504136 h 997843"/>
              <a:gd name="connsiteX73" fmla="*/ 921354 w 1790556"/>
              <a:gd name="connsiteY73" fmla="*/ 511090 h 997843"/>
              <a:gd name="connsiteX74" fmla="*/ 886586 w 1790556"/>
              <a:gd name="connsiteY74" fmla="*/ 521520 h 997843"/>
              <a:gd name="connsiteX75" fmla="*/ 851818 w 1790556"/>
              <a:gd name="connsiteY75" fmla="*/ 531951 h 997843"/>
              <a:gd name="connsiteX76" fmla="*/ 827480 w 1790556"/>
              <a:gd name="connsiteY76" fmla="*/ 545858 h 997843"/>
              <a:gd name="connsiteX77" fmla="*/ 817050 w 1790556"/>
              <a:gd name="connsiteY77" fmla="*/ 549335 h 997843"/>
              <a:gd name="connsiteX78" fmla="*/ 796189 w 1790556"/>
              <a:gd name="connsiteY78" fmla="*/ 563242 h 997843"/>
              <a:gd name="connsiteX79" fmla="*/ 771851 w 1790556"/>
              <a:gd name="connsiteY79" fmla="*/ 573673 h 997843"/>
              <a:gd name="connsiteX80" fmla="*/ 750991 w 1790556"/>
              <a:gd name="connsiteY80" fmla="*/ 584103 h 997843"/>
              <a:gd name="connsiteX81" fmla="*/ 726653 w 1790556"/>
              <a:gd name="connsiteY81" fmla="*/ 598010 h 997843"/>
              <a:gd name="connsiteX82" fmla="*/ 716223 w 1790556"/>
              <a:gd name="connsiteY82" fmla="*/ 604964 h 997843"/>
              <a:gd name="connsiteX83" fmla="*/ 695362 w 1790556"/>
              <a:gd name="connsiteY83" fmla="*/ 611917 h 997843"/>
              <a:gd name="connsiteX84" fmla="*/ 674501 w 1790556"/>
              <a:gd name="connsiteY84" fmla="*/ 625825 h 997843"/>
              <a:gd name="connsiteX85" fmla="*/ 664070 w 1790556"/>
              <a:gd name="connsiteY85" fmla="*/ 632778 h 997843"/>
              <a:gd name="connsiteX86" fmla="*/ 653640 w 1790556"/>
              <a:gd name="connsiteY86" fmla="*/ 636255 h 997843"/>
              <a:gd name="connsiteX87" fmla="*/ 643210 w 1790556"/>
              <a:gd name="connsiteY87" fmla="*/ 646686 h 997843"/>
              <a:gd name="connsiteX88" fmla="*/ 632779 w 1790556"/>
              <a:gd name="connsiteY88" fmla="*/ 653639 h 997843"/>
              <a:gd name="connsiteX89" fmla="*/ 625826 w 1790556"/>
              <a:gd name="connsiteY89" fmla="*/ 664070 h 997843"/>
              <a:gd name="connsiteX90" fmla="*/ 601488 w 1790556"/>
              <a:gd name="connsiteY90" fmla="*/ 677977 h 997843"/>
              <a:gd name="connsiteX91" fmla="*/ 580627 w 1790556"/>
              <a:gd name="connsiteY91" fmla="*/ 688407 h 997843"/>
              <a:gd name="connsiteX92" fmla="*/ 566720 w 1790556"/>
              <a:gd name="connsiteY92" fmla="*/ 709268 h 997843"/>
              <a:gd name="connsiteX93" fmla="*/ 549336 w 1790556"/>
              <a:gd name="connsiteY93" fmla="*/ 726652 h 997843"/>
              <a:gd name="connsiteX94" fmla="*/ 497184 w 1790556"/>
              <a:gd name="connsiteY94" fmla="*/ 730129 h 997843"/>
              <a:gd name="connsiteX95" fmla="*/ 486753 w 1790556"/>
              <a:gd name="connsiteY95" fmla="*/ 733606 h 997843"/>
              <a:gd name="connsiteX96" fmla="*/ 472846 w 1790556"/>
              <a:gd name="connsiteY96" fmla="*/ 754466 h 997843"/>
              <a:gd name="connsiteX97" fmla="*/ 479800 w 1790556"/>
              <a:gd name="connsiteY97" fmla="*/ 858771 h 997843"/>
              <a:gd name="connsiteX98" fmla="*/ 486753 w 1790556"/>
              <a:gd name="connsiteY98" fmla="*/ 879632 h 997843"/>
              <a:gd name="connsiteX99" fmla="*/ 476323 w 1790556"/>
              <a:gd name="connsiteY99" fmla="*/ 945691 h 997843"/>
              <a:gd name="connsiteX100" fmla="*/ 469369 w 1790556"/>
              <a:gd name="connsiteY100" fmla="*/ 956121 h 997843"/>
              <a:gd name="connsiteX101" fmla="*/ 462416 w 1790556"/>
              <a:gd name="connsiteY101" fmla="*/ 976982 h 997843"/>
              <a:gd name="connsiteX102" fmla="*/ 448508 w 1790556"/>
              <a:gd name="connsiteY102" fmla="*/ 997843 h 997843"/>
              <a:gd name="connsiteX103" fmla="*/ 365065 w 1790556"/>
              <a:gd name="connsiteY103" fmla="*/ 994366 h 997843"/>
              <a:gd name="connsiteX104" fmla="*/ 344204 w 1790556"/>
              <a:gd name="connsiteY104" fmla="*/ 980459 h 997843"/>
              <a:gd name="connsiteX105" fmla="*/ 326820 w 1790556"/>
              <a:gd name="connsiteY105" fmla="*/ 959598 h 997843"/>
              <a:gd name="connsiteX106" fmla="*/ 316390 w 1790556"/>
              <a:gd name="connsiteY106" fmla="*/ 938737 h 997843"/>
              <a:gd name="connsiteX107" fmla="*/ 305959 w 1790556"/>
              <a:gd name="connsiteY107" fmla="*/ 928307 h 997843"/>
              <a:gd name="connsiteX108" fmla="*/ 288575 w 1790556"/>
              <a:gd name="connsiteY108" fmla="*/ 914400 h 997843"/>
              <a:gd name="connsiteX109" fmla="*/ 257284 w 1790556"/>
              <a:gd name="connsiteY109" fmla="*/ 897016 h 997843"/>
              <a:gd name="connsiteX110" fmla="*/ 236423 w 1790556"/>
              <a:gd name="connsiteY110" fmla="*/ 879632 h 997843"/>
              <a:gd name="connsiteX111" fmla="*/ 225993 w 1790556"/>
              <a:gd name="connsiteY111" fmla="*/ 841387 h 997843"/>
              <a:gd name="connsiteX112" fmla="*/ 219039 w 1790556"/>
              <a:gd name="connsiteY112" fmla="*/ 820526 h 997843"/>
              <a:gd name="connsiteX113" fmla="*/ 212086 w 1790556"/>
              <a:gd name="connsiteY113" fmla="*/ 796188 h 997843"/>
              <a:gd name="connsiteX114" fmla="*/ 198178 w 1790556"/>
              <a:gd name="connsiteY114" fmla="*/ 775327 h 997843"/>
              <a:gd name="connsiteX115" fmla="*/ 191225 w 1790556"/>
              <a:gd name="connsiteY115" fmla="*/ 764897 h 997843"/>
              <a:gd name="connsiteX116" fmla="*/ 159934 w 1790556"/>
              <a:gd name="connsiteY116" fmla="*/ 740559 h 997843"/>
              <a:gd name="connsiteX117" fmla="*/ 149503 w 1790556"/>
              <a:gd name="connsiteY117" fmla="*/ 737082 h 997843"/>
              <a:gd name="connsiteX118" fmla="*/ 139073 w 1790556"/>
              <a:gd name="connsiteY118" fmla="*/ 730129 h 997843"/>
              <a:gd name="connsiteX119" fmla="*/ 107781 w 1790556"/>
              <a:gd name="connsiteY119" fmla="*/ 719698 h 997843"/>
              <a:gd name="connsiteX120" fmla="*/ 97351 w 1790556"/>
              <a:gd name="connsiteY120" fmla="*/ 716222 h 997843"/>
              <a:gd name="connsiteX121" fmla="*/ 86921 w 1790556"/>
              <a:gd name="connsiteY121" fmla="*/ 705791 h 997843"/>
              <a:gd name="connsiteX122" fmla="*/ 76490 w 1790556"/>
              <a:gd name="connsiteY122" fmla="*/ 698838 h 997843"/>
              <a:gd name="connsiteX123" fmla="*/ 48676 w 1790556"/>
              <a:gd name="connsiteY123" fmla="*/ 674500 h 997843"/>
              <a:gd name="connsiteX124" fmla="*/ 27815 w 1790556"/>
              <a:gd name="connsiteY124" fmla="*/ 667546 h 997843"/>
              <a:gd name="connsiteX125" fmla="*/ 6954 w 1790556"/>
              <a:gd name="connsiteY125" fmla="*/ 660593 h 997843"/>
              <a:gd name="connsiteX126" fmla="*/ 0 w 1790556"/>
              <a:gd name="connsiteY126" fmla="*/ 657116 h 997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790556" h="997843">
                <a:moveTo>
                  <a:pt x="1790556" y="0"/>
                </a:moveTo>
                <a:cubicBezTo>
                  <a:pt x="1742839" y="28629"/>
                  <a:pt x="1796953" y="-5749"/>
                  <a:pt x="1762741" y="20860"/>
                </a:cubicBezTo>
                <a:cubicBezTo>
                  <a:pt x="1756144" y="25991"/>
                  <a:pt x="1747790" y="28858"/>
                  <a:pt x="1741880" y="34768"/>
                </a:cubicBezTo>
                <a:cubicBezTo>
                  <a:pt x="1738403" y="38245"/>
                  <a:pt x="1735227" y="42050"/>
                  <a:pt x="1731450" y="45198"/>
                </a:cubicBezTo>
                <a:cubicBezTo>
                  <a:pt x="1716536" y="57627"/>
                  <a:pt x="1724438" y="45964"/>
                  <a:pt x="1710589" y="62582"/>
                </a:cubicBezTo>
                <a:cubicBezTo>
                  <a:pt x="1707914" y="65792"/>
                  <a:pt x="1706310" y="69803"/>
                  <a:pt x="1703635" y="73013"/>
                </a:cubicBezTo>
                <a:cubicBezTo>
                  <a:pt x="1700487" y="76790"/>
                  <a:pt x="1696405" y="79710"/>
                  <a:pt x="1693205" y="83443"/>
                </a:cubicBezTo>
                <a:cubicBezTo>
                  <a:pt x="1689434" y="87843"/>
                  <a:pt x="1686651" y="93043"/>
                  <a:pt x="1682775" y="97350"/>
                </a:cubicBezTo>
                <a:cubicBezTo>
                  <a:pt x="1664913" y="117196"/>
                  <a:pt x="1667566" y="114443"/>
                  <a:pt x="1651483" y="125165"/>
                </a:cubicBezTo>
                <a:cubicBezTo>
                  <a:pt x="1649165" y="128642"/>
                  <a:pt x="1647485" y="132640"/>
                  <a:pt x="1644530" y="135595"/>
                </a:cubicBezTo>
                <a:cubicBezTo>
                  <a:pt x="1641575" y="138550"/>
                  <a:pt x="1636709" y="139286"/>
                  <a:pt x="1634099" y="142549"/>
                </a:cubicBezTo>
                <a:cubicBezTo>
                  <a:pt x="1631810" y="145411"/>
                  <a:pt x="1632656" y="149930"/>
                  <a:pt x="1630623" y="152979"/>
                </a:cubicBezTo>
                <a:cubicBezTo>
                  <a:pt x="1627896" y="157070"/>
                  <a:pt x="1623340" y="159632"/>
                  <a:pt x="1620192" y="163409"/>
                </a:cubicBezTo>
                <a:cubicBezTo>
                  <a:pt x="1611608" y="173710"/>
                  <a:pt x="1613566" y="175612"/>
                  <a:pt x="1606285" y="187747"/>
                </a:cubicBezTo>
                <a:cubicBezTo>
                  <a:pt x="1601985" y="194913"/>
                  <a:pt x="1595021" y="200680"/>
                  <a:pt x="1592378" y="208608"/>
                </a:cubicBezTo>
                <a:cubicBezTo>
                  <a:pt x="1590060" y="215562"/>
                  <a:pt x="1586862" y="222282"/>
                  <a:pt x="1585424" y="229469"/>
                </a:cubicBezTo>
                <a:cubicBezTo>
                  <a:pt x="1582937" y="241905"/>
                  <a:pt x="1583946" y="248331"/>
                  <a:pt x="1574994" y="257283"/>
                </a:cubicBezTo>
                <a:cubicBezTo>
                  <a:pt x="1570896" y="261381"/>
                  <a:pt x="1565722" y="264237"/>
                  <a:pt x="1561086" y="267714"/>
                </a:cubicBezTo>
                <a:cubicBezTo>
                  <a:pt x="1558768" y="271191"/>
                  <a:pt x="1557088" y="275189"/>
                  <a:pt x="1554133" y="278144"/>
                </a:cubicBezTo>
                <a:cubicBezTo>
                  <a:pt x="1551178" y="281099"/>
                  <a:pt x="1546312" y="281835"/>
                  <a:pt x="1543702" y="285098"/>
                </a:cubicBezTo>
                <a:cubicBezTo>
                  <a:pt x="1541413" y="287960"/>
                  <a:pt x="1541670" y="292160"/>
                  <a:pt x="1540226" y="295528"/>
                </a:cubicBezTo>
                <a:cubicBezTo>
                  <a:pt x="1533813" y="310491"/>
                  <a:pt x="1529247" y="315473"/>
                  <a:pt x="1519365" y="330296"/>
                </a:cubicBezTo>
                <a:lnTo>
                  <a:pt x="1512411" y="340727"/>
                </a:lnTo>
                <a:lnTo>
                  <a:pt x="1505458" y="351157"/>
                </a:lnTo>
                <a:cubicBezTo>
                  <a:pt x="1504299" y="356952"/>
                  <a:pt x="1503850" y="362935"/>
                  <a:pt x="1501981" y="368541"/>
                </a:cubicBezTo>
                <a:cubicBezTo>
                  <a:pt x="1481458" y="430107"/>
                  <a:pt x="1498135" y="366540"/>
                  <a:pt x="1488073" y="406786"/>
                </a:cubicBezTo>
                <a:cubicBezTo>
                  <a:pt x="1489232" y="417216"/>
                  <a:pt x="1491550" y="427582"/>
                  <a:pt x="1491550" y="438077"/>
                </a:cubicBezTo>
                <a:cubicBezTo>
                  <a:pt x="1491550" y="455654"/>
                  <a:pt x="1488312" y="453305"/>
                  <a:pt x="1481120" y="465892"/>
                </a:cubicBezTo>
                <a:cubicBezTo>
                  <a:pt x="1478549" y="470392"/>
                  <a:pt x="1476484" y="475163"/>
                  <a:pt x="1474166" y="479799"/>
                </a:cubicBezTo>
                <a:cubicBezTo>
                  <a:pt x="1475325" y="497183"/>
                  <a:pt x="1475719" y="514635"/>
                  <a:pt x="1477643" y="531951"/>
                </a:cubicBezTo>
                <a:cubicBezTo>
                  <a:pt x="1478048" y="535593"/>
                  <a:pt x="1480401" y="538787"/>
                  <a:pt x="1481120" y="542381"/>
                </a:cubicBezTo>
                <a:cubicBezTo>
                  <a:pt x="1482727" y="550417"/>
                  <a:pt x="1481655" y="559070"/>
                  <a:pt x="1484597" y="566719"/>
                </a:cubicBezTo>
                <a:cubicBezTo>
                  <a:pt x="1484601" y="566729"/>
                  <a:pt x="1501978" y="592790"/>
                  <a:pt x="1505458" y="598010"/>
                </a:cubicBezTo>
                <a:lnTo>
                  <a:pt x="1512411" y="608441"/>
                </a:lnTo>
                <a:cubicBezTo>
                  <a:pt x="1517667" y="629464"/>
                  <a:pt x="1514375" y="617807"/>
                  <a:pt x="1522842" y="643209"/>
                </a:cubicBezTo>
                <a:lnTo>
                  <a:pt x="1526318" y="653639"/>
                </a:lnTo>
                <a:cubicBezTo>
                  <a:pt x="1525119" y="663229"/>
                  <a:pt x="1524726" y="681164"/>
                  <a:pt x="1519365" y="691884"/>
                </a:cubicBezTo>
                <a:cubicBezTo>
                  <a:pt x="1517496" y="695621"/>
                  <a:pt x="1514729" y="698837"/>
                  <a:pt x="1512411" y="702314"/>
                </a:cubicBezTo>
                <a:lnTo>
                  <a:pt x="1501981" y="733606"/>
                </a:lnTo>
                <a:cubicBezTo>
                  <a:pt x="1500822" y="737083"/>
                  <a:pt x="1501096" y="741445"/>
                  <a:pt x="1498504" y="744036"/>
                </a:cubicBezTo>
                <a:cubicBezTo>
                  <a:pt x="1495027" y="747513"/>
                  <a:pt x="1492371" y="752078"/>
                  <a:pt x="1488073" y="754466"/>
                </a:cubicBezTo>
                <a:cubicBezTo>
                  <a:pt x="1481666" y="758026"/>
                  <a:pt x="1474166" y="759102"/>
                  <a:pt x="1467213" y="761420"/>
                </a:cubicBezTo>
                <a:cubicBezTo>
                  <a:pt x="1450096" y="767126"/>
                  <a:pt x="1460393" y="764295"/>
                  <a:pt x="1435921" y="768374"/>
                </a:cubicBezTo>
                <a:cubicBezTo>
                  <a:pt x="1419696" y="767215"/>
                  <a:pt x="1403265" y="767724"/>
                  <a:pt x="1387246" y="764897"/>
                </a:cubicBezTo>
                <a:cubicBezTo>
                  <a:pt x="1383131" y="764171"/>
                  <a:pt x="1380444" y="760016"/>
                  <a:pt x="1376816" y="757943"/>
                </a:cubicBezTo>
                <a:cubicBezTo>
                  <a:pt x="1372316" y="755372"/>
                  <a:pt x="1367544" y="753308"/>
                  <a:pt x="1362908" y="750990"/>
                </a:cubicBezTo>
                <a:cubicBezTo>
                  <a:pt x="1359431" y="747513"/>
                  <a:pt x="1356211" y="743759"/>
                  <a:pt x="1352478" y="740559"/>
                </a:cubicBezTo>
                <a:cubicBezTo>
                  <a:pt x="1348079" y="736788"/>
                  <a:pt x="1342668" y="734226"/>
                  <a:pt x="1338571" y="730129"/>
                </a:cubicBezTo>
                <a:cubicBezTo>
                  <a:pt x="1335616" y="727174"/>
                  <a:pt x="1334880" y="722308"/>
                  <a:pt x="1331617" y="719698"/>
                </a:cubicBezTo>
                <a:cubicBezTo>
                  <a:pt x="1329283" y="717830"/>
                  <a:pt x="1308276" y="713044"/>
                  <a:pt x="1307280" y="712745"/>
                </a:cubicBezTo>
                <a:cubicBezTo>
                  <a:pt x="1296749" y="709585"/>
                  <a:pt x="1286419" y="705791"/>
                  <a:pt x="1275988" y="702314"/>
                </a:cubicBezTo>
                <a:lnTo>
                  <a:pt x="1265558" y="698838"/>
                </a:lnTo>
                <a:cubicBezTo>
                  <a:pt x="1258604" y="694202"/>
                  <a:pt x="1251383" y="689944"/>
                  <a:pt x="1244697" y="684930"/>
                </a:cubicBezTo>
                <a:cubicBezTo>
                  <a:pt x="1227447" y="671993"/>
                  <a:pt x="1235611" y="677714"/>
                  <a:pt x="1220359" y="667546"/>
                </a:cubicBezTo>
                <a:cubicBezTo>
                  <a:pt x="1218041" y="664069"/>
                  <a:pt x="1216669" y="659726"/>
                  <a:pt x="1213406" y="657116"/>
                </a:cubicBezTo>
                <a:cubicBezTo>
                  <a:pt x="1210544" y="654826"/>
                  <a:pt x="1205105" y="656621"/>
                  <a:pt x="1202975" y="653639"/>
                </a:cubicBezTo>
                <a:cubicBezTo>
                  <a:pt x="1198715" y="647675"/>
                  <a:pt x="1198340" y="639732"/>
                  <a:pt x="1196022" y="632778"/>
                </a:cubicBezTo>
                <a:cubicBezTo>
                  <a:pt x="1187681" y="607754"/>
                  <a:pt x="1197806" y="639021"/>
                  <a:pt x="1189068" y="608441"/>
                </a:cubicBezTo>
                <a:cubicBezTo>
                  <a:pt x="1187588" y="603262"/>
                  <a:pt x="1183841" y="590553"/>
                  <a:pt x="1178638" y="587580"/>
                </a:cubicBezTo>
                <a:cubicBezTo>
                  <a:pt x="1173507" y="584648"/>
                  <a:pt x="1167023" y="585385"/>
                  <a:pt x="1161254" y="584103"/>
                </a:cubicBezTo>
                <a:cubicBezTo>
                  <a:pt x="1156589" y="583066"/>
                  <a:pt x="1152032" y="581563"/>
                  <a:pt x="1147346" y="580626"/>
                </a:cubicBezTo>
                <a:cubicBezTo>
                  <a:pt x="1140434" y="579243"/>
                  <a:pt x="1133325" y="578859"/>
                  <a:pt x="1126486" y="577149"/>
                </a:cubicBezTo>
                <a:cubicBezTo>
                  <a:pt x="1119375" y="575371"/>
                  <a:pt x="1105625" y="570196"/>
                  <a:pt x="1105625" y="570196"/>
                </a:cubicBezTo>
                <a:cubicBezTo>
                  <a:pt x="1103639" y="560267"/>
                  <a:pt x="1101618" y="548729"/>
                  <a:pt x="1098671" y="538905"/>
                </a:cubicBezTo>
                <a:cubicBezTo>
                  <a:pt x="1096565" y="531884"/>
                  <a:pt x="1094036" y="524998"/>
                  <a:pt x="1091718" y="518044"/>
                </a:cubicBezTo>
                <a:cubicBezTo>
                  <a:pt x="1091718" y="518043"/>
                  <a:pt x="1084765" y="497184"/>
                  <a:pt x="1084764" y="497183"/>
                </a:cubicBezTo>
                <a:lnTo>
                  <a:pt x="1077810" y="486752"/>
                </a:lnTo>
                <a:cubicBezTo>
                  <a:pt x="1076651" y="482116"/>
                  <a:pt x="1076985" y="476821"/>
                  <a:pt x="1074334" y="472845"/>
                </a:cubicBezTo>
                <a:cubicBezTo>
                  <a:pt x="1064296" y="457788"/>
                  <a:pt x="1034231" y="468589"/>
                  <a:pt x="1025658" y="469368"/>
                </a:cubicBezTo>
                <a:cubicBezTo>
                  <a:pt x="976858" y="485635"/>
                  <a:pt x="1025592" y="465935"/>
                  <a:pt x="994367" y="486752"/>
                </a:cubicBezTo>
                <a:cubicBezTo>
                  <a:pt x="989598" y="489931"/>
                  <a:pt x="969362" y="493004"/>
                  <a:pt x="966553" y="493706"/>
                </a:cubicBezTo>
                <a:cubicBezTo>
                  <a:pt x="962997" y="494595"/>
                  <a:pt x="959646" y="496176"/>
                  <a:pt x="956122" y="497183"/>
                </a:cubicBezTo>
                <a:cubicBezTo>
                  <a:pt x="925545" y="505920"/>
                  <a:pt x="956807" y="495797"/>
                  <a:pt x="931785" y="504136"/>
                </a:cubicBezTo>
                <a:cubicBezTo>
                  <a:pt x="928308" y="506454"/>
                  <a:pt x="925173" y="509393"/>
                  <a:pt x="921354" y="511090"/>
                </a:cubicBezTo>
                <a:cubicBezTo>
                  <a:pt x="904322" y="518660"/>
                  <a:pt x="902153" y="516850"/>
                  <a:pt x="886586" y="521520"/>
                </a:cubicBezTo>
                <a:cubicBezTo>
                  <a:pt x="844239" y="534224"/>
                  <a:pt x="883888" y="523933"/>
                  <a:pt x="851818" y="531951"/>
                </a:cubicBezTo>
                <a:cubicBezTo>
                  <a:pt x="841339" y="538938"/>
                  <a:pt x="839837" y="540562"/>
                  <a:pt x="827480" y="545858"/>
                </a:cubicBezTo>
                <a:cubicBezTo>
                  <a:pt x="824112" y="547302"/>
                  <a:pt x="820254" y="547555"/>
                  <a:pt x="817050" y="549335"/>
                </a:cubicBezTo>
                <a:cubicBezTo>
                  <a:pt x="809744" y="553394"/>
                  <a:pt x="804117" y="560599"/>
                  <a:pt x="796189" y="563242"/>
                </a:cubicBezTo>
                <a:cubicBezTo>
                  <a:pt x="784487" y="567143"/>
                  <a:pt x="783881" y="566799"/>
                  <a:pt x="771851" y="573673"/>
                </a:cubicBezTo>
                <a:cubicBezTo>
                  <a:pt x="752980" y="584456"/>
                  <a:pt x="770114" y="577728"/>
                  <a:pt x="750991" y="584103"/>
                </a:cubicBezTo>
                <a:cubicBezTo>
                  <a:pt x="717352" y="609330"/>
                  <a:pt x="753205" y="584733"/>
                  <a:pt x="726653" y="598010"/>
                </a:cubicBezTo>
                <a:cubicBezTo>
                  <a:pt x="722916" y="599879"/>
                  <a:pt x="720041" y="603267"/>
                  <a:pt x="716223" y="604964"/>
                </a:cubicBezTo>
                <a:cubicBezTo>
                  <a:pt x="709525" y="607941"/>
                  <a:pt x="695362" y="611917"/>
                  <a:pt x="695362" y="611917"/>
                </a:cubicBezTo>
                <a:lnTo>
                  <a:pt x="674501" y="625825"/>
                </a:lnTo>
                <a:cubicBezTo>
                  <a:pt x="671024" y="628143"/>
                  <a:pt x="668034" y="631456"/>
                  <a:pt x="664070" y="632778"/>
                </a:cubicBezTo>
                <a:lnTo>
                  <a:pt x="653640" y="636255"/>
                </a:lnTo>
                <a:cubicBezTo>
                  <a:pt x="650163" y="639732"/>
                  <a:pt x="646987" y="643538"/>
                  <a:pt x="643210" y="646686"/>
                </a:cubicBezTo>
                <a:cubicBezTo>
                  <a:pt x="640000" y="649361"/>
                  <a:pt x="635734" y="650684"/>
                  <a:pt x="632779" y="653639"/>
                </a:cubicBezTo>
                <a:cubicBezTo>
                  <a:pt x="629824" y="656594"/>
                  <a:pt x="628781" y="661115"/>
                  <a:pt x="625826" y="664070"/>
                </a:cubicBezTo>
                <a:cubicBezTo>
                  <a:pt x="620183" y="669713"/>
                  <a:pt x="607844" y="674345"/>
                  <a:pt x="601488" y="677977"/>
                </a:cubicBezTo>
                <a:cubicBezTo>
                  <a:pt x="582619" y="688759"/>
                  <a:pt x="599749" y="682033"/>
                  <a:pt x="580627" y="688407"/>
                </a:cubicBezTo>
                <a:lnTo>
                  <a:pt x="566720" y="709268"/>
                </a:lnTo>
                <a:cubicBezTo>
                  <a:pt x="562665" y="715351"/>
                  <a:pt x="558026" y="725204"/>
                  <a:pt x="549336" y="726652"/>
                </a:cubicBezTo>
                <a:cubicBezTo>
                  <a:pt x="532150" y="729516"/>
                  <a:pt x="514568" y="728970"/>
                  <a:pt x="497184" y="730129"/>
                </a:cubicBezTo>
                <a:cubicBezTo>
                  <a:pt x="493707" y="731288"/>
                  <a:pt x="489803" y="731573"/>
                  <a:pt x="486753" y="733606"/>
                </a:cubicBezTo>
                <a:cubicBezTo>
                  <a:pt x="475592" y="741046"/>
                  <a:pt x="476491" y="743531"/>
                  <a:pt x="472846" y="754466"/>
                </a:cubicBezTo>
                <a:cubicBezTo>
                  <a:pt x="475164" y="789234"/>
                  <a:pt x="468782" y="825713"/>
                  <a:pt x="479800" y="858771"/>
                </a:cubicBezTo>
                <a:lnTo>
                  <a:pt x="486753" y="879632"/>
                </a:lnTo>
                <a:cubicBezTo>
                  <a:pt x="485869" y="891128"/>
                  <a:pt x="486526" y="930389"/>
                  <a:pt x="476323" y="945691"/>
                </a:cubicBezTo>
                <a:lnTo>
                  <a:pt x="469369" y="956121"/>
                </a:lnTo>
                <a:cubicBezTo>
                  <a:pt x="467051" y="963075"/>
                  <a:pt x="466482" y="970883"/>
                  <a:pt x="462416" y="976982"/>
                </a:cubicBezTo>
                <a:lnTo>
                  <a:pt x="448508" y="997843"/>
                </a:lnTo>
                <a:cubicBezTo>
                  <a:pt x="420694" y="996684"/>
                  <a:pt x="392525" y="998943"/>
                  <a:pt x="365065" y="994366"/>
                </a:cubicBezTo>
                <a:cubicBezTo>
                  <a:pt x="356822" y="992992"/>
                  <a:pt x="344204" y="980459"/>
                  <a:pt x="344204" y="980459"/>
                </a:cubicBezTo>
                <a:cubicBezTo>
                  <a:pt x="326945" y="954566"/>
                  <a:pt x="349124" y="986362"/>
                  <a:pt x="326820" y="959598"/>
                </a:cubicBezTo>
                <a:cubicBezTo>
                  <a:pt x="299469" y="926778"/>
                  <a:pt x="337297" y="970096"/>
                  <a:pt x="316390" y="938737"/>
                </a:cubicBezTo>
                <a:cubicBezTo>
                  <a:pt x="313662" y="934646"/>
                  <a:pt x="309107" y="932084"/>
                  <a:pt x="305959" y="928307"/>
                </a:cubicBezTo>
                <a:cubicBezTo>
                  <a:pt x="293861" y="913789"/>
                  <a:pt x="305700" y="920107"/>
                  <a:pt x="288575" y="914400"/>
                </a:cubicBezTo>
                <a:cubicBezTo>
                  <a:pt x="264666" y="898459"/>
                  <a:pt x="275643" y="903134"/>
                  <a:pt x="257284" y="897016"/>
                </a:cubicBezTo>
                <a:cubicBezTo>
                  <a:pt x="250794" y="892689"/>
                  <a:pt x="240358" y="886716"/>
                  <a:pt x="236423" y="879632"/>
                </a:cubicBezTo>
                <a:cubicBezTo>
                  <a:pt x="228920" y="866127"/>
                  <a:pt x="229844" y="855508"/>
                  <a:pt x="225993" y="841387"/>
                </a:cubicBezTo>
                <a:cubicBezTo>
                  <a:pt x="224064" y="834315"/>
                  <a:pt x="220817" y="827637"/>
                  <a:pt x="219039" y="820526"/>
                </a:cubicBezTo>
                <a:cubicBezTo>
                  <a:pt x="218222" y="817259"/>
                  <a:pt x="214350" y="800264"/>
                  <a:pt x="212086" y="796188"/>
                </a:cubicBezTo>
                <a:cubicBezTo>
                  <a:pt x="208027" y="788882"/>
                  <a:pt x="202814" y="782281"/>
                  <a:pt x="198178" y="775327"/>
                </a:cubicBezTo>
                <a:cubicBezTo>
                  <a:pt x="195860" y="771850"/>
                  <a:pt x="194180" y="767852"/>
                  <a:pt x="191225" y="764897"/>
                </a:cubicBezTo>
                <a:cubicBezTo>
                  <a:pt x="182226" y="755898"/>
                  <a:pt x="172409" y="744717"/>
                  <a:pt x="159934" y="740559"/>
                </a:cubicBezTo>
                <a:cubicBezTo>
                  <a:pt x="156457" y="739400"/>
                  <a:pt x="152781" y="738721"/>
                  <a:pt x="149503" y="737082"/>
                </a:cubicBezTo>
                <a:cubicBezTo>
                  <a:pt x="145766" y="735213"/>
                  <a:pt x="142891" y="731826"/>
                  <a:pt x="139073" y="730129"/>
                </a:cubicBezTo>
                <a:cubicBezTo>
                  <a:pt x="139072" y="730129"/>
                  <a:pt x="112996" y="721436"/>
                  <a:pt x="107781" y="719698"/>
                </a:cubicBezTo>
                <a:lnTo>
                  <a:pt x="97351" y="716222"/>
                </a:lnTo>
                <a:cubicBezTo>
                  <a:pt x="93874" y="712745"/>
                  <a:pt x="90698" y="708939"/>
                  <a:pt x="86921" y="705791"/>
                </a:cubicBezTo>
                <a:cubicBezTo>
                  <a:pt x="83711" y="703116"/>
                  <a:pt x="79445" y="701793"/>
                  <a:pt x="76490" y="698838"/>
                </a:cubicBezTo>
                <a:cubicBezTo>
                  <a:pt x="62291" y="684639"/>
                  <a:pt x="78236" y="684354"/>
                  <a:pt x="48676" y="674500"/>
                </a:cubicBezTo>
                <a:lnTo>
                  <a:pt x="27815" y="667546"/>
                </a:lnTo>
                <a:lnTo>
                  <a:pt x="6954" y="660593"/>
                </a:lnTo>
                <a:lnTo>
                  <a:pt x="0" y="657116"/>
                </a:lnTo>
              </a:path>
            </a:pathLst>
          </a:cu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29E8FAC-D94B-6E9D-F99D-B3111C8F831B}"/>
              </a:ext>
            </a:extLst>
          </p:cNvPr>
          <p:cNvSpPr/>
          <p:nvPr/>
        </p:nvSpPr>
        <p:spPr>
          <a:xfrm>
            <a:off x="5872325" y="1915720"/>
            <a:ext cx="458939" cy="1568965"/>
          </a:xfrm>
          <a:custGeom>
            <a:avLst/>
            <a:gdLst>
              <a:gd name="connsiteX0" fmla="*/ 458939 w 458939"/>
              <a:gd name="connsiteY0" fmla="*/ 0 h 1568965"/>
              <a:gd name="connsiteX1" fmla="*/ 445032 w 458939"/>
              <a:gd name="connsiteY1" fmla="*/ 31291 h 1568965"/>
              <a:gd name="connsiteX2" fmla="*/ 431124 w 458939"/>
              <a:gd name="connsiteY2" fmla="*/ 52152 h 1568965"/>
              <a:gd name="connsiteX3" fmla="*/ 424171 w 458939"/>
              <a:gd name="connsiteY3" fmla="*/ 62583 h 1568965"/>
              <a:gd name="connsiteX4" fmla="*/ 420694 w 458939"/>
              <a:gd name="connsiteY4" fmla="*/ 79967 h 1568965"/>
              <a:gd name="connsiteX5" fmla="*/ 403310 w 458939"/>
              <a:gd name="connsiteY5" fmla="*/ 97351 h 1568965"/>
              <a:gd name="connsiteX6" fmla="*/ 382449 w 458939"/>
              <a:gd name="connsiteY6" fmla="*/ 104304 h 1568965"/>
              <a:gd name="connsiteX7" fmla="*/ 372019 w 458939"/>
              <a:gd name="connsiteY7" fmla="*/ 107781 h 1568965"/>
              <a:gd name="connsiteX8" fmla="*/ 337251 w 458939"/>
              <a:gd name="connsiteY8" fmla="*/ 104304 h 1568965"/>
              <a:gd name="connsiteX9" fmla="*/ 312913 w 458939"/>
              <a:gd name="connsiteY9" fmla="*/ 73013 h 1568965"/>
              <a:gd name="connsiteX10" fmla="*/ 292052 w 458939"/>
              <a:gd name="connsiteY10" fmla="*/ 55629 h 1568965"/>
              <a:gd name="connsiteX11" fmla="*/ 274668 w 458939"/>
              <a:gd name="connsiteY11" fmla="*/ 38245 h 1568965"/>
              <a:gd name="connsiteX12" fmla="*/ 267715 w 458939"/>
              <a:gd name="connsiteY12" fmla="*/ 27815 h 1568965"/>
              <a:gd name="connsiteX13" fmla="*/ 246854 w 458939"/>
              <a:gd name="connsiteY13" fmla="*/ 13907 h 1568965"/>
              <a:gd name="connsiteX14" fmla="*/ 208609 w 458939"/>
              <a:gd name="connsiteY14" fmla="*/ 6954 h 1568965"/>
              <a:gd name="connsiteX15" fmla="*/ 156457 w 458939"/>
              <a:gd name="connsiteY15" fmla="*/ 0 h 1568965"/>
              <a:gd name="connsiteX16" fmla="*/ 86921 w 458939"/>
              <a:gd name="connsiteY16" fmla="*/ 3477 h 1568965"/>
              <a:gd name="connsiteX17" fmla="*/ 66060 w 458939"/>
              <a:gd name="connsiteY17" fmla="*/ 10431 h 1568965"/>
              <a:gd name="connsiteX18" fmla="*/ 55629 w 458939"/>
              <a:gd name="connsiteY18" fmla="*/ 13907 h 1568965"/>
              <a:gd name="connsiteX19" fmla="*/ 24338 w 458939"/>
              <a:gd name="connsiteY19" fmla="*/ 31291 h 1568965"/>
              <a:gd name="connsiteX20" fmla="*/ 6954 w 458939"/>
              <a:gd name="connsiteY20" fmla="*/ 59106 h 1568965"/>
              <a:gd name="connsiteX21" fmla="*/ 3477 w 458939"/>
              <a:gd name="connsiteY21" fmla="*/ 69536 h 1568965"/>
              <a:gd name="connsiteX22" fmla="*/ 0 w 458939"/>
              <a:gd name="connsiteY22" fmla="*/ 79967 h 1568965"/>
              <a:gd name="connsiteX23" fmla="*/ 6954 w 458939"/>
              <a:gd name="connsiteY23" fmla="*/ 125165 h 1568965"/>
              <a:gd name="connsiteX24" fmla="*/ 13908 w 458939"/>
              <a:gd name="connsiteY24" fmla="*/ 149503 h 1568965"/>
              <a:gd name="connsiteX25" fmla="*/ 31292 w 458939"/>
              <a:gd name="connsiteY25" fmla="*/ 180794 h 1568965"/>
              <a:gd name="connsiteX26" fmla="*/ 31292 w 458939"/>
              <a:gd name="connsiteY26" fmla="*/ 361588 h 1568965"/>
              <a:gd name="connsiteX27" fmla="*/ 34769 w 458939"/>
              <a:gd name="connsiteY27" fmla="*/ 372018 h 1568965"/>
              <a:gd name="connsiteX28" fmla="*/ 41722 w 458939"/>
              <a:gd name="connsiteY28" fmla="*/ 399833 h 1568965"/>
              <a:gd name="connsiteX29" fmla="*/ 38245 w 458939"/>
              <a:gd name="connsiteY29" fmla="*/ 417217 h 1568965"/>
              <a:gd name="connsiteX30" fmla="*/ 31292 w 458939"/>
              <a:gd name="connsiteY30" fmla="*/ 445031 h 1568965"/>
              <a:gd name="connsiteX31" fmla="*/ 38245 w 458939"/>
              <a:gd name="connsiteY31" fmla="*/ 490230 h 1568965"/>
              <a:gd name="connsiteX32" fmla="*/ 45199 w 458939"/>
              <a:gd name="connsiteY32" fmla="*/ 500660 h 1568965"/>
              <a:gd name="connsiteX33" fmla="*/ 52153 w 458939"/>
              <a:gd name="connsiteY33" fmla="*/ 563243 h 1568965"/>
              <a:gd name="connsiteX34" fmla="*/ 62583 w 458939"/>
              <a:gd name="connsiteY34" fmla="*/ 584104 h 1568965"/>
              <a:gd name="connsiteX35" fmla="*/ 66060 w 458939"/>
              <a:gd name="connsiteY35" fmla="*/ 594534 h 1568965"/>
              <a:gd name="connsiteX36" fmla="*/ 69537 w 458939"/>
              <a:gd name="connsiteY36" fmla="*/ 650163 h 1568965"/>
              <a:gd name="connsiteX37" fmla="*/ 76490 w 458939"/>
              <a:gd name="connsiteY37" fmla="*/ 671024 h 1568965"/>
              <a:gd name="connsiteX38" fmla="*/ 83444 w 458939"/>
              <a:gd name="connsiteY38" fmla="*/ 695361 h 1568965"/>
              <a:gd name="connsiteX39" fmla="*/ 90397 w 458939"/>
              <a:gd name="connsiteY39" fmla="*/ 719699 h 1568965"/>
              <a:gd name="connsiteX40" fmla="*/ 93874 w 458939"/>
              <a:gd name="connsiteY40" fmla="*/ 747513 h 1568965"/>
              <a:gd name="connsiteX41" fmla="*/ 93874 w 458939"/>
              <a:gd name="connsiteY41" fmla="*/ 837910 h 1568965"/>
              <a:gd name="connsiteX42" fmla="*/ 73013 w 458939"/>
              <a:gd name="connsiteY42" fmla="*/ 844864 h 1568965"/>
              <a:gd name="connsiteX43" fmla="*/ 62583 w 458939"/>
              <a:gd name="connsiteY43" fmla="*/ 851818 h 1568965"/>
              <a:gd name="connsiteX44" fmla="*/ 55629 w 458939"/>
              <a:gd name="connsiteY44" fmla="*/ 862248 h 1568965"/>
              <a:gd name="connsiteX45" fmla="*/ 66060 w 458939"/>
              <a:gd name="connsiteY45" fmla="*/ 886586 h 1568965"/>
              <a:gd name="connsiteX46" fmla="*/ 69537 w 458939"/>
              <a:gd name="connsiteY46" fmla="*/ 897016 h 1568965"/>
              <a:gd name="connsiteX47" fmla="*/ 66060 w 458939"/>
              <a:gd name="connsiteY47" fmla="*/ 921354 h 1568965"/>
              <a:gd name="connsiteX48" fmla="*/ 59106 w 458939"/>
              <a:gd name="connsiteY48" fmla="*/ 931784 h 1568965"/>
              <a:gd name="connsiteX49" fmla="*/ 55629 w 458939"/>
              <a:gd name="connsiteY49" fmla="*/ 945691 h 1568965"/>
              <a:gd name="connsiteX50" fmla="*/ 48676 w 458939"/>
              <a:gd name="connsiteY50" fmla="*/ 966552 h 1568965"/>
              <a:gd name="connsiteX51" fmla="*/ 45199 w 458939"/>
              <a:gd name="connsiteY51" fmla="*/ 976983 h 1568965"/>
              <a:gd name="connsiteX52" fmla="*/ 48676 w 458939"/>
              <a:gd name="connsiteY52" fmla="*/ 1043042 h 1568965"/>
              <a:gd name="connsiteX53" fmla="*/ 55629 w 458939"/>
              <a:gd name="connsiteY53" fmla="*/ 1063903 h 1568965"/>
              <a:gd name="connsiteX54" fmla="*/ 79967 w 458939"/>
              <a:gd name="connsiteY54" fmla="*/ 1095194 h 1568965"/>
              <a:gd name="connsiteX55" fmla="*/ 90397 w 458939"/>
              <a:gd name="connsiteY55" fmla="*/ 1116055 h 1568965"/>
              <a:gd name="connsiteX56" fmla="*/ 93874 w 458939"/>
              <a:gd name="connsiteY56" fmla="*/ 1126485 h 1568965"/>
              <a:gd name="connsiteX57" fmla="*/ 104305 w 458939"/>
              <a:gd name="connsiteY57" fmla="*/ 1133439 h 1568965"/>
              <a:gd name="connsiteX58" fmla="*/ 111258 w 458939"/>
              <a:gd name="connsiteY58" fmla="*/ 1154300 h 1568965"/>
              <a:gd name="connsiteX59" fmla="*/ 114735 w 458939"/>
              <a:gd name="connsiteY59" fmla="*/ 1164730 h 1568965"/>
              <a:gd name="connsiteX60" fmla="*/ 128642 w 458939"/>
              <a:gd name="connsiteY60" fmla="*/ 1185591 h 1568965"/>
              <a:gd name="connsiteX61" fmla="*/ 135596 w 458939"/>
              <a:gd name="connsiteY61" fmla="*/ 1196021 h 1568965"/>
              <a:gd name="connsiteX62" fmla="*/ 146026 w 458939"/>
              <a:gd name="connsiteY62" fmla="*/ 1206452 h 1568965"/>
              <a:gd name="connsiteX63" fmla="*/ 156457 w 458939"/>
              <a:gd name="connsiteY63" fmla="*/ 1227313 h 1568965"/>
              <a:gd name="connsiteX64" fmla="*/ 166887 w 458939"/>
              <a:gd name="connsiteY64" fmla="*/ 1248174 h 1568965"/>
              <a:gd name="connsiteX65" fmla="*/ 191225 w 458939"/>
              <a:gd name="connsiteY65" fmla="*/ 1279465 h 1568965"/>
              <a:gd name="connsiteX66" fmla="*/ 201655 w 458939"/>
              <a:gd name="connsiteY66" fmla="*/ 1307279 h 1568965"/>
              <a:gd name="connsiteX67" fmla="*/ 208609 w 458939"/>
              <a:gd name="connsiteY67" fmla="*/ 1317710 h 1568965"/>
              <a:gd name="connsiteX68" fmla="*/ 212086 w 458939"/>
              <a:gd name="connsiteY68" fmla="*/ 1331617 h 1568965"/>
              <a:gd name="connsiteX69" fmla="*/ 219039 w 458939"/>
              <a:gd name="connsiteY69" fmla="*/ 1352478 h 1568965"/>
              <a:gd name="connsiteX70" fmla="*/ 222516 w 458939"/>
              <a:gd name="connsiteY70" fmla="*/ 1390723 h 1568965"/>
              <a:gd name="connsiteX71" fmla="*/ 225993 w 458939"/>
              <a:gd name="connsiteY71" fmla="*/ 1408107 h 1568965"/>
              <a:gd name="connsiteX72" fmla="*/ 239900 w 458939"/>
              <a:gd name="connsiteY72" fmla="*/ 1428967 h 1568965"/>
              <a:gd name="connsiteX73" fmla="*/ 246854 w 458939"/>
              <a:gd name="connsiteY73" fmla="*/ 1439398 h 1568965"/>
              <a:gd name="connsiteX74" fmla="*/ 253807 w 458939"/>
              <a:gd name="connsiteY74" fmla="*/ 1449828 h 1568965"/>
              <a:gd name="connsiteX75" fmla="*/ 295529 w 458939"/>
              <a:gd name="connsiteY75" fmla="*/ 1456782 h 1568965"/>
              <a:gd name="connsiteX76" fmla="*/ 316390 w 458939"/>
              <a:gd name="connsiteY76" fmla="*/ 1470689 h 1568965"/>
              <a:gd name="connsiteX77" fmla="*/ 330297 w 458939"/>
              <a:gd name="connsiteY77" fmla="*/ 1491550 h 1568965"/>
              <a:gd name="connsiteX78" fmla="*/ 337251 w 458939"/>
              <a:gd name="connsiteY78" fmla="*/ 1501980 h 1568965"/>
              <a:gd name="connsiteX79" fmla="*/ 347681 w 458939"/>
              <a:gd name="connsiteY79" fmla="*/ 1515888 h 1568965"/>
              <a:gd name="connsiteX80" fmla="*/ 372019 w 458939"/>
              <a:gd name="connsiteY80" fmla="*/ 1547179 h 1568965"/>
              <a:gd name="connsiteX81" fmla="*/ 382449 w 458939"/>
              <a:gd name="connsiteY81" fmla="*/ 1557609 h 1568965"/>
              <a:gd name="connsiteX82" fmla="*/ 389403 w 458939"/>
              <a:gd name="connsiteY82" fmla="*/ 1568040 h 1568965"/>
              <a:gd name="connsiteX83" fmla="*/ 378972 w 458939"/>
              <a:gd name="connsiteY83" fmla="*/ 1554132 h 156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458939" h="1568965">
                <a:moveTo>
                  <a:pt x="458939" y="0"/>
                </a:moveTo>
                <a:cubicBezTo>
                  <a:pt x="454757" y="10456"/>
                  <a:pt x="450876" y="21551"/>
                  <a:pt x="445032" y="31291"/>
                </a:cubicBezTo>
                <a:cubicBezTo>
                  <a:pt x="440732" y="38457"/>
                  <a:pt x="435760" y="45198"/>
                  <a:pt x="431124" y="52152"/>
                </a:cubicBezTo>
                <a:lnTo>
                  <a:pt x="424171" y="62583"/>
                </a:lnTo>
                <a:cubicBezTo>
                  <a:pt x="423012" y="68378"/>
                  <a:pt x="422769" y="74434"/>
                  <a:pt x="420694" y="79967"/>
                </a:cubicBezTo>
                <a:cubicBezTo>
                  <a:pt x="417681" y="88001"/>
                  <a:pt x="410957" y="93952"/>
                  <a:pt x="403310" y="97351"/>
                </a:cubicBezTo>
                <a:cubicBezTo>
                  <a:pt x="396612" y="100328"/>
                  <a:pt x="389403" y="101986"/>
                  <a:pt x="382449" y="104304"/>
                </a:cubicBezTo>
                <a:lnTo>
                  <a:pt x="372019" y="107781"/>
                </a:lnTo>
                <a:cubicBezTo>
                  <a:pt x="360430" y="106622"/>
                  <a:pt x="348383" y="107729"/>
                  <a:pt x="337251" y="104304"/>
                </a:cubicBezTo>
                <a:cubicBezTo>
                  <a:pt x="329700" y="101981"/>
                  <a:pt x="314608" y="74143"/>
                  <a:pt x="312913" y="73013"/>
                </a:cubicBezTo>
                <a:cubicBezTo>
                  <a:pt x="302660" y="66177"/>
                  <a:pt x="300416" y="65665"/>
                  <a:pt x="292052" y="55629"/>
                </a:cubicBezTo>
                <a:cubicBezTo>
                  <a:pt x="277564" y="38244"/>
                  <a:pt x="293794" y="50995"/>
                  <a:pt x="274668" y="38245"/>
                </a:cubicBezTo>
                <a:cubicBezTo>
                  <a:pt x="272350" y="34768"/>
                  <a:pt x="270860" y="30567"/>
                  <a:pt x="267715" y="27815"/>
                </a:cubicBezTo>
                <a:cubicBezTo>
                  <a:pt x="261426" y="22312"/>
                  <a:pt x="255049" y="15546"/>
                  <a:pt x="246854" y="13907"/>
                </a:cubicBezTo>
                <a:cubicBezTo>
                  <a:pt x="203854" y="5309"/>
                  <a:pt x="257611" y="15864"/>
                  <a:pt x="208609" y="6954"/>
                </a:cubicBezTo>
                <a:cubicBezTo>
                  <a:pt x="173403" y="552"/>
                  <a:pt x="209722" y="5327"/>
                  <a:pt x="156457" y="0"/>
                </a:cubicBezTo>
                <a:cubicBezTo>
                  <a:pt x="133278" y="1159"/>
                  <a:pt x="109976" y="817"/>
                  <a:pt x="86921" y="3477"/>
                </a:cubicBezTo>
                <a:cubicBezTo>
                  <a:pt x="79639" y="4317"/>
                  <a:pt x="73014" y="8113"/>
                  <a:pt x="66060" y="10431"/>
                </a:cubicBezTo>
                <a:lnTo>
                  <a:pt x="55629" y="13907"/>
                </a:lnTo>
                <a:cubicBezTo>
                  <a:pt x="31720" y="29848"/>
                  <a:pt x="42697" y="25173"/>
                  <a:pt x="24338" y="31291"/>
                </a:cubicBezTo>
                <a:cubicBezTo>
                  <a:pt x="7809" y="42311"/>
                  <a:pt x="15230" y="34281"/>
                  <a:pt x="6954" y="59106"/>
                </a:cubicBezTo>
                <a:lnTo>
                  <a:pt x="3477" y="69536"/>
                </a:lnTo>
                <a:lnTo>
                  <a:pt x="0" y="79967"/>
                </a:lnTo>
                <a:cubicBezTo>
                  <a:pt x="5592" y="135887"/>
                  <a:pt x="-757" y="98178"/>
                  <a:pt x="6954" y="125165"/>
                </a:cubicBezTo>
                <a:cubicBezTo>
                  <a:pt x="8013" y="128872"/>
                  <a:pt x="11456" y="145090"/>
                  <a:pt x="13908" y="149503"/>
                </a:cubicBezTo>
                <a:cubicBezTo>
                  <a:pt x="33834" y="185371"/>
                  <a:pt x="23424" y="157192"/>
                  <a:pt x="31292" y="180794"/>
                </a:cubicBezTo>
                <a:cubicBezTo>
                  <a:pt x="26549" y="266163"/>
                  <a:pt x="25463" y="253764"/>
                  <a:pt x="31292" y="361588"/>
                </a:cubicBezTo>
                <a:cubicBezTo>
                  <a:pt x="31490" y="365247"/>
                  <a:pt x="33880" y="368463"/>
                  <a:pt x="34769" y="372018"/>
                </a:cubicBezTo>
                <a:cubicBezTo>
                  <a:pt x="43161" y="405587"/>
                  <a:pt x="33773" y="375987"/>
                  <a:pt x="41722" y="399833"/>
                </a:cubicBezTo>
                <a:cubicBezTo>
                  <a:pt x="40563" y="405628"/>
                  <a:pt x="39574" y="411459"/>
                  <a:pt x="38245" y="417217"/>
                </a:cubicBezTo>
                <a:cubicBezTo>
                  <a:pt x="36096" y="426529"/>
                  <a:pt x="31292" y="445031"/>
                  <a:pt x="31292" y="445031"/>
                </a:cubicBezTo>
                <a:cubicBezTo>
                  <a:pt x="32288" y="454988"/>
                  <a:pt x="31982" y="477704"/>
                  <a:pt x="38245" y="490230"/>
                </a:cubicBezTo>
                <a:cubicBezTo>
                  <a:pt x="40114" y="493967"/>
                  <a:pt x="42881" y="497183"/>
                  <a:pt x="45199" y="500660"/>
                </a:cubicBezTo>
                <a:cubicBezTo>
                  <a:pt x="46665" y="516790"/>
                  <a:pt x="48628" y="545615"/>
                  <a:pt x="52153" y="563243"/>
                </a:cubicBezTo>
                <a:cubicBezTo>
                  <a:pt x="55066" y="577809"/>
                  <a:pt x="55745" y="570429"/>
                  <a:pt x="62583" y="584104"/>
                </a:cubicBezTo>
                <a:cubicBezTo>
                  <a:pt x="64222" y="587382"/>
                  <a:pt x="64901" y="591057"/>
                  <a:pt x="66060" y="594534"/>
                </a:cubicBezTo>
                <a:cubicBezTo>
                  <a:pt x="67219" y="613077"/>
                  <a:pt x="67027" y="631754"/>
                  <a:pt x="69537" y="650163"/>
                </a:cubicBezTo>
                <a:cubicBezTo>
                  <a:pt x="70527" y="657426"/>
                  <a:pt x="74712" y="663913"/>
                  <a:pt x="76490" y="671024"/>
                </a:cubicBezTo>
                <a:cubicBezTo>
                  <a:pt x="87364" y="714515"/>
                  <a:pt x="73465" y="660435"/>
                  <a:pt x="83444" y="695361"/>
                </a:cubicBezTo>
                <a:cubicBezTo>
                  <a:pt x="92183" y="725947"/>
                  <a:pt x="82056" y="694672"/>
                  <a:pt x="90397" y="719699"/>
                </a:cubicBezTo>
                <a:cubicBezTo>
                  <a:pt x="91556" y="728970"/>
                  <a:pt x="92639" y="738251"/>
                  <a:pt x="93874" y="747513"/>
                </a:cubicBezTo>
                <a:cubicBezTo>
                  <a:pt x="97942" y="778025"/>
                  <a:pt x="104581" y="805789"/>
                  <a:pt x="93874" y="837910"/>
                </a:cubicBezTo>
                <a:cubicBezTo>
                  <a:pt x="91556" y="844864"/>
                  <a:pt x="73013" y="844864"/>
                  <a:pt x="73013" y="844864"/>
                </a:cubicBezTo>
                <a:cubicBezTo>
                  <a:pt x="69536" y="847182"/>
                  <a:pt x="65538" y="848863"/>
                  <a:pt x="62583" y="851818"/>
                </a:cubicBezTo>
                <a:cubicBezTo>
                  <a:pt x="59628" y="854773"/>
                  <a:pt x="56220" y="858111"/>
                  <a:pt x="55629" y="862248"/>
                </a:cubicBezTo>
                <a:cubicBezTo>
                  <a:pt x="54021" y="873503"/>
                  <a:pt x="61789" y="878044"/>
                  <a:pt x="66060" y="886586"/>
                </a:cubicBezTo>
                <a:cubicBezTo>
                  <a:pt x="67699" y="889864"/>
                  <a:pt x="68378" y="893539"/>
                  <a:pt x="69537" y="897016"/>
                </a:cubicBezTo>
                <a:cubicBezTo>
                  <a:pt x="68378" y="905129"/>
                  <a:pt x="68415" y="913505"/>
                  <a:pt x="66060" y="921354"/>
                </a:cubicBezTo>
                <a:cubicBezTo>
                  <a:pt x="64859" y="925356"/>
                  <a:pt x="60752" y="927943"/>
                  <a:pt x="59106" y="931784"/>
                </a:cubicBezTo>
                <a:cubicBezTo>
                  <a:pt x="57224" y="936176"/>
                  <a:pt x="57002" y="941114"/>
                  <a:pt x="55629" y="945691"/>
                </a:cubicBezTo>
                <a:cubicBezTo>
                  <a:pt x="53523" y="952712"/>
                  <a:pt x="50994" y="959598"/>
                  <a:pt x="48676" y="966552"/>
                </a:cubicBezTo>
                <a:lnTo>
                  <a:pt x="45199" y="976983"/>
                </a:lnTo>
                <a:cubicBezTo>
                  <a:pt x="46358" y="999003"/>
                  <a:pt x="46049" y="1021149"/>
                  <a:pt x="48676" y="1043042"/>
                </a:cubicBezTo>
                <a:cubicBezTo>
                  <a:pt x="49549" y="1050320"/>
                  <a:pt x="50446" y="1058720"/>
                  <a:pt x="55629" y="1063903"/>
                </a:cubicBezTo>
                <a:cubicBezTo>
                  <a:pt x="64630" y="1072904"/>
                  <a:pt x="75807" y="1082715"/>
                  <a:pt x="79967" y="1095194"/>
                </a:cubicBezTo>
                <a:cubicBezTo>
                  <a:pt x="88706" y="1121410"/>
                  <a:pt x="76918" y="1089095"/>
                  <a:pt x="90397" y="1116055"/>
                </a:cubicBezTo>
                <a:cubicBezTo>
                  <a:pt x="92036" y="1119333"/>
                  <a:pt x="91585" y="1123623"/>
                  <a:pt x="93874" y="1126485"/>
                </a:cubicBezTo>
                <a:cubicBezTo>
                  <a:pt x="96485" y="1129748"/>
                  <a:pt x="100828" y="1131121"/>
                  <a:pt x="104305" y="1133439"/>
                </a:cubicBezTo>
                <a:lnTo>
                  <a:pt x="111258" y="1154300"/>
                </a:lnTo>
                <a:cubicBezTo>
                  <a:pt x="112417" y="1157777"/>
                  <a:pt x="112702" y="1161681"/>
                  <a:pt x="114735" y="1164730"/>
                </a:cubicBezTo>
                <a:lnTo>
                  <a:pt x="128642" y="1185591"/>
                </a:lnTo>
                <a:cubicBezTo>
                  <a:pt x="130960" y="1189068"/>
                  <a:pt x="132641" y="1193066"/>
                  <a:pt x="135596" y="1196021"/>
                </a:cubicBezTo>
                <a:lnTo>
                  <a:pt x="146026" y="1206452"/>
                </a:lnTo>
                <a:cubicBezTo>
                  <a:pt x="154765" y="1232667"/>
                  <a:pt x="142977" y="1200354"/>
                  <a:pt x="156457" y="1227313"/>
                </a:cubicBezTo>
                <a:cubicBezTo>
                  <a:pt x="164296" y="1242990"/>
                  <a:pt x="154435" y="1233231"/>
                  <a:pt x="166887" y="1248174"/>
                </a:cubicBezTo>
                <a:cubicBezTo>
                  <a:pt x="176889" y="1260177"/>
                  <a:pt x="185364" y="1261883"/>
                  <a:pt x="191225" y="1279465"/>
                </a:cubicBezTo>
                <a:cubicBezTo>
                  <a:pt x="194233" y="1288489"/>
                  <a:pt x="197501" y="1298970"/>
                  <a:pt x="201655" y="1307279"/>
                </a:cubicBezTo>
                <a:cubicBezTo>
                  <a:pt x="203524" y="1311017"/>
                  <a:pt x="206291" y="1314233"/>
                  <a:pt x="208609" y="1317710"/>
                </a:cubicBezTo>
                <a:cubicBezTo>
                  <a:pt x="209768" y="1322346"/>
                  <a:pt x="210713" y="1327040"/>
                  <a:pt x="212086" y="1331617"/>
                </a:cubicBezTo>
                <a:cubicBezTo>
                  <a:pt x="214192" y="1338638"/>
                  <a:pt x="219039" y="1352478"/>
                  <a:pt x="219039" y="1352478"/>
                </a:cubicBezTo>
                <a:cubicBezTo>
                  <a:pt x="220198" y="1365226"/>
                  <a:pt x="220928" y="1378021"/>
                  <a:pt x="222516" y="1390723"/>
                </a:cubicBezTo>
                <a:cubicBezTo>
                  <a:pt x="223249" y="1396587"/>
                  <a:pt x="223548" y="1402727"/>
                  <a:pt x="225993" y="1408107"/>
                </a:cubicBezTo>
                <a:cubicBezTo>
                  <a:pt x="229451" y="1415715"/>
                  <a:pt x="235264" y="1422014"/>
                  <a:pt x="239900" y="1428967"/>
                </a:cubicBezTo>
                <a:lnTo>
                  <a:pt x="246854" y="1439398"/>
                </a:lnTo>
                <a:cubicBezTo>
                  <a:pt x="249172" y="1442875"/>
                  <a:pt x="249753" y="1448815"/>
                  <a:pt x="253807" y="1449828"/>
                </a:cubicBezTo>
                <a:cubicBezTo>
                  <a:pt x="276780" y="1455571"/>
                  <a:pt x="262973" y="1452712"/>
                  <a:pt x="295529" y="1456782"/>
                </a:cubicBezTo>
                <a:cubicBezTo>
                  <a:pt x="302483" y="1461418"/>
                  <a:pt x="311754" y="1463735"/>
                  <a:pt x="316390" y="1470689"/>
                </a:cubicBezTo>
                <a:lnTo>
                  <a:pt x="330297" y="1491550"/>
                </a:lnTo>
                <a:cubicBezTo>
                  <a:pt x="332615" y="1495027"/>
                  <a:pt x="334744" y="1498637"/>
                  <a:pt x="337251" y="1501980"/>
                </a:cubicBezTo>
                <a:lnTo>
                  <a:pt x="347681" y="1515888"/>
                </a:lnTo>
                <a:cubicBezTo>
                  <a:pt x="354268" y="1535647"/>
                  <a:pt x="348567" y="1523727"/>
                  <a:pt x="372019" y="1547179"/>
                </a:cubicBezTo>
                <a:cubicBezTo>
                  <a:pt x="375496" y="1550656"/>
                  <a:pt x="379722" y="1553518"/>
                  <a:pt x="382449" y="1557609"/>
                </a:cubicBezTo>
                <a:cubicBezTo>
                  <a:pt x="384767" y="1561086"/>
                  <a:pt x="389403" y="1572219"/>
                  <a:pt x="389403" y="1568040"/>
                </a:cubicBezTo>
                <a:cubicBezTo>
                  <a:pt x="389403" y="1553095"/>
                  <a:pt x="385961" y="1554132"/>
                  <a:pt x="378972" y="1554132"/>
                </a:cubicBezTo>
              </a:path>
            </a:pathLst>
          </a:cu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05308C09-11AA-5E23-CBD7-879557F51B42}"/>
              </a:ext>
            </a:extLst>
          </p:cNvPr>
          <p:cNvSpPr/>
          <p:nvPr/>
        </p:nvSpPr>
        <p:spPr>
          <a:xfrm>
            <a:off x="5740319" y="3504621"/>
            <a:ext cx="507502" cy="1449828"/>
          </a:xfrm>
          <a:custGeom>
            <a:avLst/>
            <a:gdLst>
              <a:gd name="connsiteX0" fmla="*/ 507502 w 507502"/>
              <a:gd name="connsiteY0" fmla="*/ 0 h 1449828"/>
              <a:gd name="connsiteX1" fmla="*/ 490118 w 507502"/>
              <a:gd name="connsiteY1" fmla="*/ 13907 h 1449828"/>
              <a:gd name="connsiteX2" fmla="*/ 476210 w 507502"/>
              <a:gd name="connsiteY2" fmla="*/ 20860 h 1449828"/>
              <a:gd name="connsiteX3" fmla="*/ 469257 w 507502"/>
              <a:gd name="connsiteY3" fmla="*/ 31291 h 1449828"/>
              <a:gd name="connsiteX4" fmla="*/ 458826 w 507502"/>
              <a:gd name="connsiteY4" fmla="*/ 38244 h 1449828"/>
              <a:gd name="connsiteX5" fmla="*/ 455349 w 507502"/>
              <a:gd name="connsiteY5" fmla="*/ 48675 h 1449828"/>
              <a:gd name="connsiteX6" fmla="*/ 431012 w 507502"/>
              <a:gd name="connsiteY6" fmla="*/ 59105 h 1449828"/>
              <a:gd name="connsiteX7" fmla="*/ 420581 w 507502"/>
              <a:gd name="connsiteY7" fmla="*/ 62582 h 1449828"/>
              <a:gd name="connsiteX8" fmla="*/ 410151 w 507502"/>
              <a:gd name="connsiteY8" fmla="*/ 69536 h 1449828"/>
              <a:gd name="connsiteX9" fmla="*/ 399721 w 507502"/>
              <a:gd name="connsiteY9" fmla="*/ 73012 h 1449828"/>
              <a:gd name="connsiteX10" fmla="*/ 389290 w 507502"/>
              <a:gd name="connsiteY10" fmla="*/ 93873 h 1449828"/>
              <a:gd name="connsiteX11" fmla="*/ 378860 w 507502"/>
              <a:gd name="connsiteY11" fmla="*/ 97350 h 1449828"/>
              <a:gd name="connsiteX12" fmla="*/ 347568 w 507502"/>
              <a:gd name="connsiteY12" fmla="*/ 100827 h 1449828"/>
              <a:gd name="connsiteX13" fmla="*/ 337138 w 507502"/>
              <a:gd name="connsiteY13" fmla="*/ 104304 h 1449828"/>
              <a:gd name="connsiteX14" fmla="*/ 316277 w 507502"/>
              <a:gd name="connsiteY14" fmla="*/ 118211 h 1449828"/>
              <a:gd name="connsiteX15" fmla="*/ 305847 w 507502"/>
              <a:gd name="connsiteY15" fmla="*/ 142549 h 1449828"/>
              <a:gd name="connsiteX16" fmla="*/ 302370 w 507502"/>
              <a:gd name="connsiteY16" fmla="*/ 173840 h 1449828"/>
              <a:gd name="connsiteX17" fmla="*/ 281509 w 507502"/>
              <a:gd name="connsiteY17" fmla="*/ 191224 h 1449828"/>
              <a:gd name="connsiteX18" fmla="*/ 271079 w 507502"/>
              <a:gd name="connsiteY18" fmla="*/ 222515 h 1449828"/>
              <a:gd name="connsiteX19" fmla="*/ 253695 w 507502"/>
              <a:gd name="connsiteY19" fmla="*/ 239899 h 1449828"/>
              <a:gd name="connsiteX20" fmla="*/ 246741 w 507502"/>
              <a:gd name="connsiteY20" fmla="*/ 288574 h 1449828"/>
              <a:gd name="connsiteX21" fmla="*/ 243264 w 507502"/>
              <a:gd name="connsiteY21" fmla="*/ 299005 h 1449828"/>
              <a:gd name="connsiteX22" fmla="*/ 239787 w 507502"/>
              <a:gd name="connsiteY22" fmla="*/ 312912 h 1449828"/>
              <a:gd name="connsiteX23" fmla="*/ 243264 w 507502"/>
              <a:gd name="connsiteY23" fmla="*/ 406786 h 1449828"/>
              <a:gd name="connsiteX24" fmla="*/ 250218 w 507502"/>
              <a:gd name="connsiteY24" fmla="*/ 431123 h 1449828"/>
              <a:gd name="connsiteX25" fmla="*/ 246741 w 507502"/>
              <a:gd name="connsiteY25" fmla="*/ 462415 h 1449828"/>
              <a:gd name="connsiteX26" fmla="*/ 239787 w 507502"/>
              <a:gd name="connsiteY26" fmla="*/ 472845 h 1449828"/>
              <a:gd name="connsiteX27" fmla="*/ 236311 w 507502"/>
              <a:gd name="connsiteY27" fmla="*/ 483276 h 1449828"/>
              <a:gd name="connsiteX28" fmla="*/ 232834 w 507502"/>
              <a:gd name="connsiteY28" fmla="*/ 538904 h 1449828"/>
              <a:gd name="connsiteX29" fmla="*/ 225880 w 507502"/>
              <a:gd name="connsiteY29" fmla="*/ 559765 h 1449828"/>
              <a:gd name="connsiteX30" fmla="*/ 211973 w 507502"/>
              <a:gd name="connsiteY30" fmla="*/ 594533 h 1449828"/>
              <a:gd name="connsiteX31" fmla="*/ 191112 w 507502"/>
              <a:gd name="connsiteY31" fmla="*/ 615394 h 1449828"/>
              <a:gd name="connsiteX32" fmla="*/ 187635 w 507502"/>
              <a:gd name="connsiteY32" fmla="*/ 625825 h 1449828"/>
              <a:gd name="connsiteX33" fmla="*/ 184159 w 507502"/>
              <a:gd name="connsiteY33" fmla="*/ 646685 h 1449828"/>
              <a:gd name="connsiteX34" fmla="*/ 170251 w 507502"/>
              <a:gd name="connsiteY34" fmla="*/ 667546 h 1449828"/>
              <a:gd name="connsiteX35" fmla="*/ 159821 w 507502"/>
              <a:gd name="connsiteY35" fmla="*/ 671023 h 1449828"/>
              <a:gd name="connsiteX36" fmla="*/ 138960 w 507502"/>
              <a:gd name="connsiteY36" fmla="*/ 684930 h 1449828"/>
              <a:gd name="connsiteX37" fmla="*/ 132006 w 507502"/>
              <a:gd name="connsiteY37" fmla="*/ 695361 h 1449828"/>
              <a:gd name="connsiteX38" fmla="*/ 111146 w 507502"/>
              <a:gd name="connsiteY38" fmla="*/ 705791 h 1449828"/>
              <a:gd name="connsiteX39" fmla="*/ 100715 w 507502"/>
              <a:gd name="connsiteY39" fmla="*/ 716222 h 1449828"/>
              <a:gd name="connsiteX40" fmla="*/ 100715 w 507502"/>
              <a:gd name="connsiteY40" fmla="*/ 792711 h 1449828"/>
              <a:gd name="connsiteX41" fmla="*/ 114622 w 507502"/>
              <a:gd name="connsiteY41" fmla="*/ 813572 h 1449828"/>
              <a:gd name="connsiteX42" fmla="*/ 121576 w 507502"/>
              <a:gd name="connsiteY42" fmla="*/ 834433 h 1449828"/>
              <a:gd name="connsiteX43" fmla="*/ 111146 w 507502"/>
              <a:gd name="connsiteY43" fmla="*/ 872678 h 1449828"/>
              <a:gd name="connsiteX44" fmla="*/ 107669 w 507502"/>
              <a:gd name="connsiteY44" fmla="*/ 931784 h 1449828"/>
              <a:gd name="connsiteX45" fmla="*/ 107669 w 507502"/>
              <a:gd name="connsiteY45" fmla="*/ 994366 h 1449828"/>
              <a:gd name="connsiteX46" fmla="*/ 149391 w 507502"/>
              <a:gd name="connsiteY46" fmla="*/ 1004796 h 1449828"/>
              <a:gd name="connsiteX47" fmla="*/ 170251 w 507502"/>
              <a:gd name="connsiteY47" fmla="*/ 1011750 h 1449828"/>
              <a:gd name="connsiteX48" fmla="*/ 180682 w 507502"/>
              <a:gd name="connsiteY48" fmla="*/ 1018704 h 1449828"/>
              <a:gd name="connsiteX49" fmla="*/ 225880 w 507502"/>
              <a:gd name="connsiteY49" fmla="*/ 1022181 h 1449828"/>
              <a:gd name="connsiteX50" fmla="*/ 236311 w 507502"/>
              <a:gd name="connsiteY50" fmla="*/ 1025657 h 1449828"/>
              <a:gd name="connsiteX51" fmla="*/ 243264 w 507502"/>
              <a:gd name="connsiteY51" fmla="*/ 1036088 h 1449828"/>
              <a:gd name="connsiteX52" fmla="*/ 253695 w 507502"/>
              <a:gd name="connsiteY52" fmla="*/ 1043041 h 1449828"/>
              <a:gd name="connsiteX53" fmla="*/ 253695 w 507502"/>
              <a:gd name="connsiteY53" fmla="*/ 1161253 h 1449828"/>
              <a:gd name="connsiteX54" fmla="*/ 250218 w 507502"/>
              <a:gd name="connsiteY54" fmla="*/ 1182114 h 1449828"/>
              <a:gd name="connsiteX55" fmla="*/ 218927 w 507502"/>
              <a:gd name="connsiteY55" fmla="*/ 1209928 h 1449828"/>
              <a:gd name="connsiteX56" fmla="*/ 211973 w 507502"/>
              <a:gd name="connsiteY56" fmla="*/ 1230789 h 1449828"/>
              <a:gd name="connsiteX57" fmla="*/ 201543 w 507502"/>
              <a:gd name="connsiteY57" fmla="*/ 1258603 h 1449828"/>
              <a:gd name="connsiteX58" fmla="*/ 191112 w 507502"/>
              <a:gd name="connsiteY58" fmla="*/ 1262080 h 1449828"/>
              <a:gd name="connsiteX59" fmla="*/ 90285 w 507502"/>
              <a:gd name="connsiteY59" fmla="*/ 1265557 h 1449828"/>
              <a:gd name="connsiteX60" fmla="*/ 83331 w 507502"/>
              <a:gd name="connsiteY60" fmla="*/ 1275987 h 1449828"/>
              <a:gd name="connsiteX61" fmla="*/ 72901 w 507502"/>
              <a:gd name="connsiteY61" fmla="*/ 1282941 h 1449828"/>
              <a:gd name="connsiteX62" fmla="*/ 62470 w 507502"/>
              <a:gd name="connsiteY62" fmla="*/ 1293371 h 1449828"/>
              <a:gd name="connsiteX63" fmla="*/ 52040 w 507502"/>
              <a:gd name="connsiteY63" fmla="*/ 1314232 h 1449828"/>
              <a:gd name="connsiteX64" fmla="*/ 38133 w 507502"/>
              <a:gd name="connsiteY64" fmla="*/ 1324663 h 1449828"/>
              <a:gd name="connsiteX65" fmla="*/ 34656 w 507502"/>
              <a:gd name="connsiteY65" fmla="*/ 1338570 h 1449828"/>
              <a:gd name="connsiteX66" fmla="*/ 6841 w 507502"/>
              <a:gd name="connsiteY66" fmla="*/ 1349000 h 1449828"/>
              <a:gd name="connsiteX67" fmla="*/ 3365 w 507502"/>
              <a:gd name="connsiteY67" fmla="*/ 1449828 h 144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07502" h="1449828">
                <a:moveTo>
                  <a:pt x="507502" y="0"/>
                </a:moveTo>
                <a:cubicBezTo>
                  <a:pt x="501707" y="4636"/>
                  <a:pt x="496293" y="9791"/>
                  <a:pt x="490118" y="13907"/>
                </a:cubicBezTo>
                <a:cubicBezTo>
                  <a:pt x="485805" y="16782"/>
                  <a:pt x="480192" y="17542"/>
                  <a:pt x="476210" y="20860"/>
                </a:cubicBezTo>
                <a:cubicBezTo>
                  <a:pt x="473000" y="23535"/>
                  <a:pt x="472212" y="28336"/>
                  <a:pt x="469257" y="31291"/>
                </a:cubicBezTo>
                <a:cubicBezTo>
                  <a:pt x="466302" y="34246"/>
                  <a:pt x="462303" y="35926"/>
                  <a:pt x="458826" y="38244"/>
                </a:cubicBezTo>
                <a:cubicBezTo>
                  <a:pt x="457667" y="41721"/>
                  <a:pt x="457639" y="45813"/>
                  <a:pt x="455349" y="48675"/>
                </a:cubicBezTo>
                <a:cubicBezTo>
                  <a:pt x="449077" y="56515"/>
                  <a:pt x="439671" y="56631"/>
                  <a:pt x="431012" y="59105"/>
                </a:cubicBezTo>
                <a:cubicBezTo>
                  <a:pt x="427488" y="60112"/>
                  <a:pt x="424058" y="61423"/>
                  <a:pt x="420581" y="62582"/>
                </a:cubicBezTo>
                <a:cubicBezTo>
                  <a:pt x="417104" y="64900"/>
                  <a:pt x="413888" y="67667"/>
                  <a:pt x="410151" y="69536"/>
                </a:cubicBezTo>
                <a:cubicBezTo>
                  <a:pt x="406873" y="71175"/>
                  <a:pt x="402583" y="70723"/>
                  <a:pt x="399721" y="73012"/>
                </a:cubicBezTo>
                <a:cubicBezTo>
                  <a:pt x="367481" y="98804"/>
                  <a:pt x="414481" y="68682"/>
                  <a:pt x="389290" y="93873"/>
                </a:cubicBezTo>
                <a:cubicBezTo>
                  <a:pt x="386699" y="96464"/>
                  <a:pt x="382475" y="96747"/>
                  <a:pt x="378860" y="97350"/>
                </a:cubicBezTo>
                <a:cubicBezTo>
                  <a:pt x="368508" y="99075"/>
                  <a:pt x="357999" y="99668"/>
                  <a:pt x="347568" y="100827"/>
                </a:cubicBezTo>
                <a:cubicBezTo>
                  <a:pt x="344091" y="101986"/>
                  <a:pt x="340342" y="102524"/>
                  <a:pt x="337138" y="104304"/>
                </a:cubicBezTo>
                <a:cubicBezTo>
                  <a:pt x="329832" y="108363"/>
                  <a:pt x="316277" y="118211"/>
                  <a:pt x="316277" y="118211"/>
                </a:cubicBezTo>
                <a:cubicBezTo>
                  <a:pt x="313111" y="124544"/>
                  <a:pt x="307126" y="134876"/>
                  <a:pt x="305847" y="142549"/>
                </a:cubicBezTo>
                <a:cubicBezTo>
                  <a:pt x="304122" y="152901"/>
                  <a:pt x="305689" y="163884"/>
                  <a:pt x="302370" y="173840"/>
                </a:cubicBezTo>
                <a:cubicBezTo>
                  <a:pt x="300458" y="179576"/>
                  <a:pt x="286280" y="188043"/>
                  <a:pt x="281509" y="191224"/>
                </a:cubicBezTo>
                <a:cubicBezTo>
                  <a:pt x="265709" y="214924"/>
                  <a:pt x="283571" y="185039"/>
                  <a:pt x="271079" y="222515"/>
                </a:cubicBezTo>
                <a:cubicBezTo>
                  <a:pt x="267767" y="232449"/>
                  <a:pt x="261643" y="234601"/>
                  <a:pt x="253695" y="239899"/>
                </a:cubicBezTo>
                <a:cubicBezTo>
                  <a:pt x="245080" y="265745"/>
                  <a:pt x="254359" y="235253"/>
                  <a:pt x="246741" y="288574"/>
                </a:cubicBezTo>
                <a:cubicBezTo>
                  <a:pt x="246223" y="292202"/>
                  <a:pt x="244271" y="295481"/>
                  <a:pt x="243264" y="299005"/>
                </a:cubicBezTo>
                <a:cubicBezTo>
                  <a:pt x="241951" y="303599"/>
                  <a:pt x="240946" y="308276"/>
                  <a:pt x="239787" y="312912"/>
                </a:cubicBezTo>
                <a:cubicBezTo>
                  <a:pt x="240946" y="344203"/>
                  <a:pt x="241248" y="375538"/>
                  <a:pt x="243264" y="406786"/>
                </a:cubicBezTo>
                <a:cubicBezTo>
                  <a:pt x="243613" y="412200"/>
                  <a:pt x="248310" y="425401"/>
                  <a:pt x="250218" y="431123"/>
                </a:cubicBezTo>
                <a:cubicBezTo>
                  <a:pt x="249059" y="441554"/>
                  <a:pt x="249286" y="452234"/>
                  <a:pt x="246741" y="462415"/>
                </a:cubicBezTo>
                <a:cubicBezTo>
                  <a:pt x="245728" y="466469"/>
                  <a:pt x="241656" y="469108"/>
                  <a:pt x="239787" y="472845"/>
                </a:cubicBezTo>
                <a:cubicBezTo>
                  <a:pt x="238148" y="476123"/>
                  <a:pt x="237470" y="479799"/>
                  <a:pt x="236311" y="483276"/>
                </a:cubicBezTo>
                <a:cubicBezTo>
                  <a:pt x="235152" y="501819"/>
                  <a:pt x="235344" y="520496"/>
                  <a:pt x="232834" y="538904"/>
                </a:cubicBezTo>
                <a:cubicBezTo>
                  <a:pt x="231844" y="546167"/>
                  <a:pt x="225880" y="559765"/>
                  <a:pt x="225880" y="559765"/>
                </a:cubicBezTo>
                <a:cubicBezTo>
                  <a:pt x="220612" y="601905"/>
                  <a:pt x="230747" y="577845"/>
                  <a:pt x="211973" y="594533"/>
                </a:cubicBezTo>
                <a:cubicBezTo>
                  <a:pt x="204623" y="601066"/>
                  <a:pt x="191112" y="615394"/>
                  <a:pt x="191112" y="615394"/>
                </a:cubicBezTo>
                <a:cubicBezTo>
                  <a:pt x="189953" y="618871"/>
                  <a:pt x="188430" y="622247"/>
                  <a:pt x="187635" y="625825"/>
                </a:cubicBezTo>
                <a:cubicBezTo>
                  <a:pt x="186106" y="632706"/>
                  <a:pt x="186870" y="640178"/>
                  <a:pt x="184159" y="646685"/>
                </a:cubicBezTo>
                <a:cubicBezTo>
                  <a:pt x="180945" y="654399"/>
                  <a:pt x="178179" y="664903"/>
                  <a:pt x="170251" y="667546"/>
                </a:cubicBezTo>
                <a:cubicBezTo>
                  <a:pt x="166774" y="668705"/>
                  <a:pt x="163025" y="669243"/>
                  <a:pt x="159821" y="671023"/>
                </a:cubicBezTo>
                <a:cubicBezTo>
                  <a:pt x="152515" y="675082"/>
                  <a:pt x="138960" y="684930"/>
                  <a:pt x="138960" y="684930"/>
                </a:cubicBezTo>
                <a:cubicBezTo>
                  <a:pt x="136642" y="688407"/>
                  <a:pt x="134961" y="692406"/>
                  <a:pt x="132006" y="695361"/>
                </a:cubicBezTo>
                <a:cubicBezTo>
                  <a:pt x="125267" y="702100"/>
                  <a:pt x="119628" y="702963"/>
                  <a:pt x="111146" y="705791"/>
                </a:cubicBezTo>
                <a:cubicBezTo>
                  <a:pt x="107669" y="709268"/>
                  <a:pt x="102712" y="711729"/>
                  <a:pt x="100715" y="716222"/>
                </a:cubicBezTo>
                <a:cubicBezTo>
                  <a:pt x="93093" y="733372"/>
                  <a:pt x="99673" y="788127"/>
                  <a:pt x="100715" y="792711"/>
                </a:cubicBezTo>
                <a:cubicBezTo>
                  <a:pt x="102567" y="800860"/>
                  <a:pt x="111979" y="805644"/>
                  <a:pt x="114622" y="813572"/>
                </a:cubicBezTo>
                <a:lnTo>
                  <a:pt x="121576" y="834433"/>
                </a:lnTo>
                <a:cubicBezTo>
                  <a:pt x="113733" y="865803"/>
                  <a:pt x="117643" y="853180"/>
                  <a:pt x="111146" y="872678"/>
                </a:cubicBezTo>
                <a:cubicBezTo>
                  <a:pt x="109987" y="892380"/>
                  <a:pt x="109633" y="912146"/>
                  <a:pt x="107669" y="931784"/>
                </a:cubicBezTo>
                <a:cubicBezTo>
                  <a:pt x="104535" y="963119"/>
                  <a:pt x="76121" y="917750"/>
                  <a:pt x="107669" y="994366"/>
                </a:cubicBezTo>
                <a:cubicBezTo>
                  <a:pt x="109700" y="999297"/>
                  <a:pt x="145842" y="1004205"/>
                  <a:pt x="149391" y="1004796"/>
                </a:cubicBezTo>
                <a:cubicBezTo>
                  <a:pt x="156344" y="1007114"/>
                  <a:pt x="164152" y="1007684"/>
                  <a:pt x="170251" y="1011750"/>
                </a:cubicBezTo>
                <a:cubicBezTo>
                  <a:pt x="173728" y="1014068"/>
                  <a:pt x="176575" y="1017934"/>
                  <a:pt x="180682" y="1018704"/>
                </a:cubicBezTo>
                <a:cubicBezTo>
                  <a:pt x="195534" y="1021489"/>
                  <a:pt x="210814" y="1021022"/>
                  <a:pt x="225880" y="1022181"/>
                </a:cubicBezTo>
                <a:cubicBezTo>
                  <a:pt x="229357" y="1023340"/>
                  <a:pt x="233449" y="1023368"/>
                  <a:pt x="236311" y="1025657"/>
                </a:cubicBezTo>
                <a:cubicBezTo>
                  <a:pt x="239574" y="1028267"/>
                  <a:pt x="240309" y="1033133"/>
                  <a:pt x="243264" y="1036088"/>
                </a:cubicBezTo>
                <a:cubicBezTo>
                  <a:pt x="246219" y="1039043"/>
                  <a:pt x="250218" y="1040723"/>
                  <a:pt x="253695" y="1043041"/>
                </a:cubicBezTo>
                <a:cubicBezTo>
                  <a:pt x="268322" y="1086934"/>
                  <a:pt x="259379" y="1056082"/>
                  <a:pt x="253695" y="1161253"/>
                </a:cubicBezTo>
                <a:cubicBezTo>
                  <a:pt x="253315" y="1168292"/>
                  <a:pt x="253770" y="1176025"/>
                  <a:pt x="250218" y="1182114"/>
                </a:cubicBezTo>
                <a:cubicBezTo>
                  <a:pt x="242642" y="1195101"/>
                  <a:pt x="230638" y="1202120"/>
                  <a:pt x="218927" y="1209928"/>
                </a:cubicBezTo>
                <a:cubicBezTo>
                  <a:pt x="216609" y="1216882"/>
                  <a:pt x="213411" y="1223602"/>
                  <a:pt x="211973" y="1230789"/>
                </a:cubicBezTo>
                <a:cubicBezTo>
                  <a:pt x="210089" y="1240211"/>
                  <a:pt x="210068" y="1251783"/>
                  <a:pt x="201543" y="1258603"/>
                </a:cubicBezTo>
                <a:cubicBezTo>
                  <a:pt x="198681" y="1260893"/>
                  <a:pt x="194770" y="1261851"/>
                  <a:pt x="191112" y="1262080"/>
                </a:cubicBezTo>
                <a:cubicBezTo>
                  <a:pt x="157549" y="1264178"/>
                  <a:pt x="123894" y="1264398"/>
                  <a:pt x="90285" y="1265557"/>
                </a:cubicBezTo>
                <a:cubicBezTo>
                  <a:pt x="87967" y="1269034"/>
                  <a:pt x="86286" y="1273032"/>
                  <a:pt x="83331" y="1275987"/>
                </a:cubicBezTo>
                <a:cubicBezTo>
                  <a:pt x="80376" y="1278942"/>
                  <a:pt x="76111" y="1280266"/>
                  <a:pt x="72901" y="1282941"/>
                </a:cubicBezTo>
                <a:cubicBezTo>
                  <a:pt x="69124" y="1286089"/>
                  <a:pt x="65947" y="1289894"/>
                  <a:pt x="62470" y="1293371"/>
                </a:cubicBezTo>
                <a:cubicBezTo>
                  <a:pt x="59642" y="1301857"/>
                  <a:pt x="58782" y="1307490"/>
                  <a:pt x="52040" y="1314232"/>
                </a:cubicBezTo>
                <a:cubicBezTo>
                  <a:pt x="47943" y="1318329"/>
                  <a:pt x="42769" y="1321186"/>
                  <a:pt x="38133" y="1324663"/>
                </a:cubicBezTo>
                <a:cubicBezTo>
                  <a:pt x="36974" y="1329299"/>
                  <a:pt x="37307" y="1334594"/>
                  <a:pt x="34656" y="1338570"/>
                </a:cubicBezTo>
                <a:cubicBezTo>
                  <a:pt x="29147" y="1346833"/>
                  <a:pt x="14408" y="1347487"/>
                  <a:pt x="6841" y="1349000"/>
                </a:cubicBezTo>
                <a:cubicBezTo>
                  <a:pt x="-6161" y="1388018"/>
                  <a:pt x="3365" y="1355766"/>
                  <a:pt x="3365" y="1449828"/>
                </a:cubicBezTo>
              </a:path>
            </a:pathLst>
          </a:cu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8" descr="basin9">
            <a:extLst>
              <a:ext uri="{FF2B5EF4-FFF2-40B4-BE49-F238E27FC236}">
                <a16:creationId xmlns:a16="http://schemas.microsoft.com/office/drawing/2014/main" id="{3D92E9BA-1057-9710-B2E8-867B17DC3BC4}"/>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2446" r="29254" b="16796"/>
          <a:stretch/>
        </p:blipFill>
        <p:spPr bwMode="auto">
          <a:xfrm>
            <a:off x="6247821" y="2988813"/>
            <a:ext cx="2433042" cy="251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9">
            <a:extLst>
              <a:ext uri="{FF2B5EF4-FFF2-40B4-BE49-F238E27FC236}">
                <a16:creationId xmlns:a16="http://schemas.microsoft.com/office/drawing/2014/main" id="{AA578F67-F6A4-B34E-E3B1-5DC22F705AE7}"/>
              </a:ext>
            </a:extLst>
          </p:cNvPr>
          <p:cNvSpPr txBox="1">
            <a:spLocks noChangeArrowheads="1"/>
          </p:cNvSpPr>
          <p:nvPr/>
        </p:nvSpPr>
        <p:spPr bwMode="auto">
          <a:xfrm rot="3690113">
            <a:off x="6311376" y="3736841"/>
            <a:ext cx="490620" cy="21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7432" tIns="27432" rIns="27432" bIns="27432">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i="1">
                <a:solidFill>
                  <a:schemeClr val="accent1"/>
                </a:solidFill>
                <a:latin typeface="Arial" panose="020B0604020202020204" pitchFamily="34" charset="0"/>
              </a:rPr>
              <a:t>Central</a:t>
            </a:r>
          </a:p>
        </p:txBody>
      </p:sp>
      <p:sp>
        <p:nvSpPr>
          <p:cNvPr id="14" name="Text Box 10">
            <a:extLst>
              <a:ext uri="{FF2B5EF4-FFF2-40B4-BE49-F238E27FC236}">
                <a16:creationId xmlns:a16="http://schemas.microsoft.com/office/drawing/2014/main" id="{831BCD76-09D4-DC30-2927-BB07341008EF}"/>
              </a:ext>
            </a:extLst>
          </p:cNvPr>
          <p:cNvSpPr txBox="1">
            <a:spLocks noChangeArrowheads="1"/>
          </p:cNvSpPr>
          <p:nvPr/>
        </p:nvSpPr>
        <p:spPr bwMode="auto">
          <a:xfrm rot="185756">
            <a:off x="6681158" y="3898612"/>
            <a:ext cx="518898" cy="21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7432" tIns="27432" rIns="27432" bIns="27432">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i="1">
                <a:solidFill>
                  <a:schemeClr val="accent1"/>
                </a:solidFill>
                <a:latin typeface="Arial" panose="020B0604020202020204" pitchFamily="34" charset="0"/>
              </a:rPr>
              <a:t>Arizona</a:t>
            </a:r>
          </a:p>
        </p:txBody>
      </p:sp>
      <p:sp>
        <p:nvSpPr>
          <p:cNvPr id="15" name="Text Box 11">
            <a:extLst>
              <a:ext uri="{FF2B5EF4-FFF2-40B4-BE49-F238E27FC236}">
                <a16:creationId xmlns:a16="http://schemas.microsoft.com/office/drawing/2014/main" id="{CF894D9D-F850-8959-D4B2-4D7AC128243B}"/>
              </a:ext>
            </a:extLst>
          </p:cNvPr>
          <p:cNvSpPr txBox="1">
            <a:spLocks noChangeArrowheads="1"/>
          </p:cNvSpPr>
          <p:nvPr/>
        </p:nvSpPr>
        <p:spPr bwMode="auto">
          <a:xfrm rot="20375684">
            <a:off x="7096067" y="3807212"/>
            <a:ext cx="483185" cy="21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7432" tIns="27432" rIns="27432" bIns="27432">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i="1">
                <a:solidFill>
                  <a:schemeClr val="accent1"/>
                </a:solidFill>
                <a:latin typeface="Arial" panose="020B0604020202020204" pitchFamily="34" charset="0"/>
              </a:rPr>
              <a:t>Project</a:t>
            </a:r>
          </a:p>
        </p:txBody>
      </p:sp>
      <p:grpSp>
        <p:nvGrpSpPr>
          <p:cNvPr id="16" name="Group 15">
            <a:extLst>
              <a:ext uri="{FF2B5EF4-FFF2-40B4-BE49-F238E27FC236}">
                <a16:creationId xmlns:a16="http://schemas.microsoft.com/office/drawing/2014/main" id="{326270CF-C521-7BC7-42BD-B4E1EFFA3423}"/>
              </a:ext>
            </a:extLst>
          </p:cNvPr>
          <p:cNvGrpSpPr/>
          <p:nvPr/>
        </p:nvGrpSpPr>
        <p:grpSpPr>
          <a:xfrm>
            <a:off x="6787662" y="3667549"/>
            <a:ext cx="2049863" cy="2195664"/>
            <a:chOff x="6787662" y="3667549"/>
            <a:chExt cx="2049863" cy="2195664"/>
          </a:xfrm>
        </p:grpSpPr>
        <p:cxnSp>
          <p:nvCxnSpPr>
            <p:cNvPr id="17" name="Straight Connector 16">
              <a:extLst>
                <a:ext uri="{FF2B5EF4-FFF2-40B4-BE49-F238E27FC236}">
                  <a16:creationId xmlns:a16="http://schemas.microsoft.com/office/drawing/2014/main" id="{96DFD4B2-0497-6D27-6CC7-349B56F53F49}"/>
                </a:ext>
              </a:extLst>
            </p:cNvPr>
            <p:cNvCxnSpPr>
              <a:cxnSpLocks/>
            </p:cNvCxnSpPr>
            <p:nvPr/>
          </p:nvCxnSpPr>
          <p:spPr>
            <a:xfrm>
              <a:off x="6787662" y="3687745"/>
              <a:ext cx="0" cy="1678075"/>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2B44DE78-2AA8-C20E-89CC-AA6930974F19}"/>
                </a:ext>
              </a:extLst>
            </p:cNvPr>
            <p:cNvCxnSpPr/>
            <p:nvPr/>
          </p:nvCxnSpPr>
          <p:spPr>
            <a:xfrm>
              <a:off x="6807758" y="5370844"/>
              <a:ext cx="1391697" cy="492369"/>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9" name="Freeform: Shape 18">
              <a:extLst>
                <a:ext uri="{FF2B5EF4-FFF2-40B4-BE49-F238E27FC236}">
                  <a16:creationId xmlns:a16="http://schemas.microsoft.com/office/drawing/2014/main" id="{97EA355C-746B-FC5E-7997-A39BD164B1AB}"/>
                </a:ext>
              </a:extLst>
            </p:cNvPr>
            <p:cNvSpPr/>
            <p:nvPr/>
          </p:nvSpPr>
          <p:spPr>
            <a:xfrm>
              <a:off x="6792686" y="3667549"/>
              <a:ext cx="2039815" cy="884354"/>
            </a:xfrm>
            <a:custGeom>
              <a:avLst/>
              <a:gdLst>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93919 h 884354"/>
                <a:gd name="connsiteX70" fmla="*/ 2009670 w 2039815"/>
                <a:gd name="connsiteY70" fmla="*/ 778847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2009670 w 2039815"/>
                <a:gd name="connsiteY70" fmla="*/ 778847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46479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59828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 name="connsiteX0" fmla="*/ 0 w 2039815"/>
                <a:gd name="connsiteY0" fmla="*/ 25220 h 884354"/>
                <a:gd name="connsiteX1" fmla="*/ 306474 w 2039815"/>
                <a:gd name="connsiteY1" fmla="*/ 35269 h 884354"/>
                <a:gd name="connsiteX2" fmla="*/ 417006 w 2039815"/>
                <a:gd name="connsiteY2" fmla="*/ 35269 h 884354"/>
                <a:gd name="connsiteX3" fmla="*/ 457200 w 2039815"/>
                <a:gd name="connsiteY3" fmla="*/ 40293 h 884354"/>
                <a:gd name="connsiteX4" fmla="*/ 487345 w 2039815"/>
                <a:gd name="connsiteY4" fmla="*/ 50341 h 884354"/>
                <a:gd name="connsiteX5" fmla="*/ 622998 w 2039815"/>
                <a:gd name="connsiteY5" fmla="*/ 70438 h 884354"/>
                <a:gd name="connsiteX6" fmla="*/ 658167 w 2039815"/>
                <a:gd name="connsiteY6" fmla="*/ 80486 h 884354"/>
                <a:gd name="connsiteX7" fmla="*/ 698360 w 2039815"/>
                <a:gd name="connsiteY7" fmla="*/ 95559 h 884354"/>
                <a:gd name="connsiteX8" fmla="*/ 713433 w 2039815"/>
                <a:gd name="connsiteY8" fmla="*/ 105607 h 884354"/>
                <a:gd name="connsiteX9" fmla="*/ 733529 w 2039815"/>
                <a:gd name="connsiteY9" fmla="*/ 120680 h 884354"/>
                <a:gd name="connsiteX10" fmla="*/ 763674 w 2039815"/>
                <a:gd name="connsiteY10" fmla="*/ 110631 h 884354"/>
                <a:gd name="connsiteX11" fmla="*/ 768699 w 2039815"/>
                <a:gd name="connsiteY11" fmla="*/ 95559 h 884354"/>
                <a:gd name="connsiteX12" fmla="*/ 783771 w 2039815"/>
                <a:gd name="connsiteY12" fmla="*/ 60389 h 884354"/>
                <a:gd name="connsiteX13" fmla="*/ 823965 w 2039815"/>
                <a:gd name="connsiteY13" fmla="*/ 50341 h 884354"/>
                <a:gd name="connsiteX14" fmla="*/ 844061 w 2039815"/>
                <a:gd name="connsiteY14" fmla="*/ 30244 h 884354"/>
                <a:gd name="connsiteX15" fmla="*/ 834013 w 2039815"/>
                <a:gd name="connsiteY15" fmla="*/ 99 h 884354"/>
                <a:gd name="connsiteX16" fmla="*/ 864158 w 2039815"/>
                <a:gd name="connsiteY16" fmla="*/ 5124 h 884354"/>
                <a:gd name="connsiteX17" fmla="*/ 889279 w 2039815"/>
                <a:gd name="connsiteY17" fmla="*/ 10148 h 884354"/>
                <a:gd name="connsiteX18" fmla="*/ 924448 w 2039815"/>
                <a:gd name="connsiteY18" fmla="*/ 15172 h 884354"/>
                <a:gd name="connsiteX19" fmla="*/ 949569 w 2039815"/>
                <a:gd name="connsiteY19" fmla="*/ 20196 h 884354"/>
                <a:gd name="connsiteX20" fmla="*/ 1110343 w 2039815"/>
                <a:gd name="connsiteY20" fmla="*/ 30244 h 884354"/>
                <a:gd name="connsiteX21" fmla="*/ 1135463 w 2039815"/>
                <a:gd name="connsiteY21" fmla="*/ 35269 h 884354"/>
                <a:gd name="connsiteX22" fmla="*/ 1150536 w 2039815"/>
                <a:gd name="connsiteY22" fmla="*/ 40293 h 884354"/>
                <a:gd name="connsiteX23" fmla="*/ 1180681 w 2039815"/>
                <a:gd name="connsiteY23" fmla="*/ 45317 h 884354"/>
                <a:gd name="connsiteX24" fmla="*/ 1311310 w 2039815"/>
                <a:gd name="connsiteY24" fmla="*/ 40293 h 884354"/>
                <a:gd name="connsiteX25" fmla="*/ 1321358 w 2039815"/>
                <a:gd name="connsiteY25" fmla="*/ 30244 h 884354"/>
                <a:gd name="connsiteX26" fmla="*/ 1336430 w 2039815"/>
                <a:gd name="connsiteY26" fmla="*/ 25220 h 884354"/>
                <a:gd name="connsiteX27" fmla="*/ 1361551 w 2039815"/>
                <a:gd name="connsiteY27" fmla="*/ 55365 h 884354"/>
                <a:gd name="connsiteX28" fmla="*/ 1359828 w 2039815"/>
                <a:gd name="connsiteY28" fmla="*/ 100583 h 884354"/>
                <a:gd name="connsiteX29" fmla="*/ 1361551 w 2039815"/>
                <a:gd name="connsiteY29" fmla="*/ 130728 h 884354"/>
                <a:gd name="connsiteX30" fmla="*/ 1376624 w 2039815"/>
                <a:gd name="connsiteY30" fmla="*/ 185994 h 884354"/>
                <a:gd name="connsiteX31" fmla="*/ 1391696 w 2039815"/>
                <a:gd name="connsiteY31" fmla="*/ 191018 h 884354"/>
                <a:gd name="connsiteX32" fmla="*/ 1401745 w 2039815"/>
                <a:gd name="connsiteY32" fmla="*/ 241260 h 884354"/>
                <a:gd name="connsiteX33" fmla="*/ 1431890 w 2039815"/>
                <a:gd name="connsiteY33" fmla="*/ 251308 h 884354"/>
                <a:gd name="connsiteX34" fmla="*/ 1451987 w 2039815"/>
                <a:gd name="connsiteY34" fmla="*/ 331695 h 884354"/>
                <a:gd name="connsiteX35" fmla="*/ 1467059 w 2039815"/>
                <a:gd name="connsiteY35" fmla="*/ 341743 h 884354"/>
                <a:gd name="connsiteX36" fmla="*/ 1492180 w 2039815"/>
                <a:gd name="connsiteY36" fmla="*/ 366864 h 884354"/>
                <a:gd name="connsiteX37" fmla="*/ 1507252 w 2039815"/>
                <a:gd name="connsiteY37" fmla="*/ 356816 h 884354"/>
                <a:gd name="connsiteX38" fmla="*/ 1512277 w 2039815"/>
                <a:gd name="connsiteY38" fmla="*/ 336719 h 884354"/>
                <a:gd name="connsiteX39" fmla="*/ 1547446 w 2039815"/>
                <a:gd name="connsiteY39" fmla="*/ 321647 h 884354"/>
                <a:gd name="connsiteX40" fmla="*/ 1567543 w 2039815"/>
                <a:gd name="connsiteY40" fmla="*/ 331695 h 884354"/>
                <a:gd name="connsiteX41" fmla="*/ 1582615 w 2039815"/>
                <a:gd name="connsiteY41" fmla="*/ 366864 h 884354"/>
                <a:gd name="connsiteX42" fmla="*/ 1592663 w 2039815"/>
                <a:gd name="connsiteY42" fmla="*/ 386961 h 884354"/>
                <a:gd name="connsiteX43" fmla="*/ 1607736 w 2039815"/>
                <a:gd name="connsiteY43" fmla="*/ 437203 h 884354"/>
                <a:gd name="connsiteX44" fmla="*/ 1622809 w 2039815"/>
                <a:gd name="connsiteY44" fmla="*/ 457299 h 884354"/>
                <a:gd name="connsiteX45" fmla="*/ 1632857 w 2039815"/>
                <a:gd name="connsiteY45" fmla="*/ 492469 h 884354"/>
                <a:gd name="connsiteX46" fmla="*/ 1637881 w 2039815"/>
                <a:gd name="connsiteY46" fmla="*/ 507541 h 884354"/>
                <a:gd name="connsiteX47" fmla="*/ 1642905 w 2039815"/>
                <a:gd name="connsiteY47" fmla="*/ 527638 h 884354"/>
                <a:gd name="connsiteX48" fmla="*/ 1652954 w 2039815"/>
                <a:gd name="connsiteY48" fmla="*/ 542710 h 884354"/>
                <a:gd name="connsiteX49" fmla="*/ 1668026 w 2039815"/>
                <a:gd name="connsiteY49" fmla="*/ 582904 h 884354"/>
                <a:gd name="connsiteX50" fmla="*/ 1673050 w 2039815"/>
                <a:gd name="connsiteY50" fmla="*/ 597976 h 884354"/>
                <a:gd name="connsiteX51" fmla="*/ 1683099 w 2039815"/>
                <a:gd name="connsiteY51" fmla="*/ 623097 h 884354"/>
                <a:gd name="connsiteX52" fmla="*/ 1688123 w 2039815"/>
                <a:gd name="connsiteY52" fmla="*/ 643194 h 884354"/>
                <a:gd name="connsiteX53" fmla="*/ 1693147 w 2039815"/>
                <a:gd name="connsiteY53" fmla="*/ 658266 h 884354"/>
                <a:gd name="connsiteX54" fmla="*/ 1703195 w 2039815"/>
                <a:gd name="connsiteY54" fmla="*/ 698460 h 884354"/>
                <a:gd name="connsiteX55" fmla="*/ 1708219 w 2039815"/>
                <a:gd name="connsiteY55" fmla="*/ 738653 h 884354"/>
                <a:gd name="connsiteX56" fmla="*/ 1738365 w 2039815"/>
                <a:gd name="connsiteY56" fmla="*/ 768798 h 884354"/>
                <a:gd name="connsiteX57" fmla="*/ 1748413 w 2039815"/>
                <a:gd name="connsiteY57" fmla="*/ 778847 h 884354"/>
                <a:gd name="connsiteX58" fmla="*/ 1768510 w 2039815"/>
                <a:gd name="connsiteY58" fmla="*/ 824064 h 884354"/>
                <a:gd name="connsiteX59" fmla="*/ 1783582 w 2039815"/>
                <a:gd name="connsiteY59" fmla="*/ 834113 h 884354"/>
                <a:gd name="connsiteX60" fmla="*/ 1793630 w 2039815"/>
                <a:gd name="connsiteY60" fmla="*/ 849185 h 884354"/>
                <a:gd name="connsiteX61" fmla="*/ 1808703 w 2039815"/>
                <a:gd name="connsiteY61" fmla="*/ 869282 h 884354"/>
                <a:gd name="connsiteX62" fmla="*/ 1813727 w 2039815"/>
                <a:gd name="connsiteY62" fmla="*/ 884354 h 884354"/>
                <a:gd name="connsiteX63" fmla="*/ 1833824 w 2039815"/>
                <a:gd name="connsiteY63" fmla="*/ 879330 h 884354"/>
                <a:gd name="connsiteX64" fmla="*/ 1838848 w 2039815"/>
                <a:gd name="connsiteY64" fmla="*/ 849185 h 884354"/>
                <a:gd name="connsiteX65" fmla="*/ 1843872 w 2039815"/>
                <a:gd name="connsiteY65" fmla="*/ 824064 h 884354"/>
                <a:gd name="connsiteX66" fmla="*/ 1874017 w 2039815"/>
                <a:gd name="connsiteY66" fmla="*/ 808992 h 884354"/>
                <a:gd name="connsiteX67" fmla="*/ 1894114 w 2039815"/>
                <a:gd name="connsiteY67" fmla="*/ 778847 h 884354"/>
                <a:gd name="connsiteX68" fmla="*/ 1909187 w 2039815"/>
                <a:gd name="connsiteY68" fmla="*/ 763774 h 884354"/>
                <a:gd name="connsiteX69" fmla="*/ 1939332 w 2039815"/>
                <a:gd name="connsiteY69" fmla="*/ 763884 h 884354"/>
                <a:gd name="connsiteX70" fmla="*/ 1982972 w 2039815"/>
                <a:gd name="connsiteY70" fmla="*/ 738801 h 884354"/>
                <a:gd name="connsiteX71" fmla="*/ 2014694 w 2039815"/>
                <a:gd name="connsiteY71" fmla="*/ 753726 h 884354"/>
                <a:gd name="connsiteX72" fmla="*/ 2019718 w 2039815"/>
                <a:gd name="connsiteY72" fmla="*/ 733629 h 884354"/>
                <a:gd name="connsiteX73" fmla="*/ 2039815 w 2039815"/>
                <a:gd name="connsiteY73" fmla="*/ 728605 h 88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039815" h="884354">
                  <a:moveTo>
                    <a:pt x="0" y="25220"/>
                  </a:moveTo>
                  <a:lnTo>
                    <a:pt x="306474" y="35269"/>
                  </a:lnTo>
                  <a:cubicBezTo>
                    <a:pt x="420122" y="40283"/>
                    <a:pt x="215972" y="48671"/>
                    <a:pt x="417006" y="35269"/>
                  </a:cubicBezTo>
                  <a:cubicBezTo>
                    <a:pt x="430404" y="36944"/>
                    <a:pt x="443997" y="37464"/>
                    <a:pt x="457200" y="40293"/>
                  </a:cubicBezTo>
                  <a:cubicBezTo>
                    <a:pt x="467557" y="42512"/>
                    <a:pt x="476924" y="48446"/>
                    <a:pt x="487345" y="50341"/>
                  </a:cubicBezTo>
                  <a:cubicBezTo>
                    <a:pt x="532319" y="58518"/>
                    <a:pt x="579045" y="57880"/>
                    <a:pt x="622998" y="70438"/>
                  </a:cubicBezTo>
                  <a:cubicBezTo>
                    <a:pt x="634721" y="73787"/>
                    <a:pt x="646709" y="76319"/>
                    <a:pt x="658167" y="80486"/>
                  </a:cubicBezTo>
                  <a:cubicBezTo>
                    <a:pt x="715968" y="101505"/>
                    <a:pt x="641928" y="81452"/>
                    <a:pt x="698360" y="95559"/>
                  </a:cubicBezTo>
                  <a:cubicBezTo>
                    <a:pt x="703384" y="98908"/>
                    <a:pt x="708519" y="102097"/>
                    <a:pt x="713433" y="105607"/>
                  </a:cubicBezTo>
                  <a:cubicBezTo>
                    <a:pt x="720247" y="110474"/>
                    <a:pt x="725197" y="119847"/>
                    <a:pt x="733529" y="120680"/>
                  </a:cubicBezTo>
                  <a:cubicBezTo>
                    <a:pt x="744068" y="121734"/>
                    <a:pt x="753626" y="113981"/>
                    <a:pt x="763674" y="110631"/>
                  </a:cubicBezTo>
                  <a:cubicBezTo>
                    <a:pt x="765349" y="105607"/>
                    <a:pt x="767414" y="100697"/>
                    <a:pt x="768699" y="95559"/>
                  </a:cubicBezTo>
                  <a:cubicBezTo>
                    <a:pt x="771472" y="84467"/>
                    <a:pt x="769449" y="66118"/>
                    <a:pt x="783771" y="60389"/>
                  </a:cubicBezTo>
                  <a:cubicBezTo>
                    <a:pt x="796594" y="55260"/>
                    <a:pt x="810567" y="53690"/>
                    <a:pt x="823965" y="50341"/>
                  </a:cubicBezTo>
                  <a:cubicBezTo>
                    <a:pt x="830664" y="43642"/>
                    <a:pt x="842203" y="39534"/>
                    <a:pt x="844061" y="30244"/>
                  </a:cubicBezTo>
                  <a:cubicBezTo>
                    <a:pt x="846138" y="19858"/>
                    <a:pt x="823565" y="-1643"/>
                    <a:pt x="834013" y="99"/>
                  </a:cubicBezTo>
                  <a:lnTo>
                    <a:pt x="864158" y="5124"/>
                  </a:lnTo>
                  <a:cubicBezTo>
                    <a:pt x="872560" y="6652"/>
                    <a:pt x="880856" y="8744"/>
                    <a:pt x="889279" y="10148"/>
                  </a:cubicBezTo>
                  <a:cubicBezTo>
                    <a:pt x="900960" y="12095"/>
                    <a:pt x="912767" y="13225"/>
                    <a:pt x="924448" y="15172"/>
                  </a:cubicBezTo>
                  <a:cubicBezTo>
                    <a:pt x="932871" y="16576"/>
                    <a:pt x="941057" y="19506"/>
                    <a:pt x="949569" y="20196"/>
                  </a:cubicBezTo>
                  <a:cubicBezTo>
                    <a:pt x="1003089" y="24535"/>
                    <a:pt x="1056752" y="26895"/>
                    <a:pt x="1110343" y="30244"/>
                  </a:cubicBezTo>
                  <a:cubicBezTo>
                    <a:pt x="1118716" y="31919"/>
                    <a:pt x="1127179" y="33198"/>
                    <a:pt x="1135463" y="35269"/>
                  </a:cubicBezTo>
                  <a:cubicBezTo>
                    <a:pt x="1140601" y="36554"/>
                    <a:pt x="1145366" y="39144"/>
                    <a:pt x="1150536" y="40293"/>
                  </a:cubicBezTo>
                  <a:cubicBezTo>
                    <a:pt x="1160480" y="42503"/>
                    <a:pt x="1170633" y="43642"/>
                    <a:pt x="1180681" y="45317"/>
                  </a:cubicBezTo>
                  <a:cubicBezTo>
                    <a:pt x="1220887" y="23618"/>
                    <a:pt x="1267983" y="44935"/>
                    <a:pt x="1311310" y="40293"/>
                  </a:cubicBezTo>
                  <a:cubicBezTo>
                    <a:pt x="1316020" y="39788"/>
                    <a:pt x="1317296" y="32681"/>
                    <a:pt x="1321358" y="30244"/>
                  </a:cubicBezTo>
                  <a:cubicBezTo>
                    <a:pt x="1325899" y="27519"/>
                    <a:pt x="1331406" y="26895"/>
                    <a:pt x="1336430" y="25220"/>
                  </a:cubicBezTo>
                  <a:cubicBezTo>
                    <a:pt x="1343230" y="32020"/>
                    <a:pt x="1357651" y="42805"/>
                    <a:pt x="1361551" y="55365"/>
                  </a:cubicBezTo>
                  <a:cubicBezTo>
                    <a:pt x="1365451" y="67925"/>
                    <a:pt x="1365372" y="89494"/>
                    <a:pt x="1359828" y="100583"/>
                  </a:cubicBezTo>
                  <a:cubicBezTo>
                    <a:pt x="1368862" y="114134"/>
                    <a:pt x="1358752" y="116493"/>
                    <a:pt x="1361551" y="130728"/>
                  </a:cubicBezTo>
                  <a:cubicBezTo>
                    <a:pt x="1364350" y="144963"/>
                    <a:pt x="1365624" y="172794"/>
                    <a:pt x="1376624" y="185994"/>
                  </a:cubicBezTo>
                  <a:cubicBezTo>
                    <a:pt x="1380014" y="190062"/>
                    <a:pt x="1386672" y="189343"/>
                    <a:pt x="1391696" y="191018"/>
                  </a:cubicBezTo>
                  <a:cubicBezTo>
                    <a:pt x="1395046" y="207765"/>
                    <a:pt x="1392271" y="227049"/>
                    <a:pt x="1401745" y="241260"/>
                  </a:cubicBezTo>
                  <a:cubicBezTo>
                    <a:pt x="1407620" y="250073"/>
                    <a:pt x="1431890" y="251308"/>
                    <a:pt x="1431890" y="251308"/>
                  </a:cubicBezTo>
                  <a:cubicBezTo>
                    <a:pt x="1436293" y="277727"/>
                    <a:pt x="1439986" y="307693"/>
                    <a:pt x="1451987" y="331695"/>
                  </a:cubicBezTo>
                  <a:cubicBezTo>
                    <a:pt x="1454687" y="337096"/>
                    <a:pt x="1462035" y="338394"/>
                    <a:pt x="1467059" y="341743"/>
                  </a:cubicBezTo>
                  <a:cubicBezTo>
                    <a:pt x="1471525" y="348443"/>
                    <a:pt x="1481014" y="366864"/>
                    <a:pt x="1492180" y="366864"/>
                  </a:cubicBezTo>
                  <a:cubicBezTo>
                    <a:pt x="1498218" y="366864"/>
                    <a:pt x="1502228" y="360165"/>
                    <a:pt x="1507252" y="356816"/>
                  </a:cubicBezTo>
                  <a:cubicBezTo>
                    <a:pt x="1508927" y="350117"/>
                    <a:pt x="1508447" y="342464"/>
                    <a:pt x="1512277" y="336719"/>
                  </a:cubicBezTo>
                  <a:cubicBezTo>
                    <a:pt x="1519216" y="326310"/>
                    <a:pt x="1537362" y="324168"/>
                    <a:pt x="1547446" y="321647"/>
                  </a:cubicBezTo>
                  <a:cubicBezTo>
                    <a:pt x="1554145" y="324996"/>
                    <a:pt x="1561789" y="326900"/>
                    <a:pt x="1567543" y="331695"/>
                  </a:cubicBezTo>
                  <a:cubicBezTo>
                    <a:pt x="1580501" y="342493"/>
                    <a:pt x="1577179" y="352367"/>
                    <a:pt x="1582615" y="366864"/>
                  </a:cubicBezTo>
                  <a:cubicBezTo>
                    <a:pt x="1585245" y="373877"/>
                    <a:pt x="1589713" y="380077"/>
                    <a:pt x="1592663" y="386961"/>
                  </a:cubicBezTo>
                  <a:cubicBezTo>
                    <a:pt x="1597192" y="397528"/>
                    <a:pt x="1606253" y="433941"/>
                    <a:pt x="1607736" y="437203"/>
                  </a:cubicBezTo>
                  <a:cubicBezTo>
                    <a:pt x="1611201" y="444826"/>
                    <a:pt x="1617785" y="450600"/>
                    <a:pt x="1622809" y="457299"/>
                  </a:cubicBezTo>
                  <a:cubicBezTo>
                    <a:pt x="1634857" y="493445"/>
                    <a:pt x="1620238" y="448300"/>
                    <a:pt x="1632857" y="492469"/>
                  </a:cubicBezTo>
                  <a:cubicBezTo>
                    <a:pt x="1634312" y="497561"/>
                    <a:pt x="1636426" y="502449"/>
                    <a:pt x="1637881" y="507541"/>
                  </a:cubicBezTo>
                  <a:cubicBezTo>
                    <a:pt x="1639778" y="514180"/>
                    <a:pt x="1640185" y="521291"/>
                    <a:pt x="1642905" y="527638"/>
                  </a:cubicBezTo>
                  <a:cubicBezTo>
                    <a:pt x="1645284" y="533188"/>
                    <a:pt x="1649604" y="537686"/>
                    <a:pt x="1652954" y="542710"/>
                  </a:cubicBezTo>
                  <a:cubicBezTo>
                    <a:pt x="1664355" y="576917"/>
                    <a:pt x="1650007" y="534853"/>
                    <a:pt x="1668026" y="582904"/>
                  </a:cubicBezTo>
                  <a:cubicBezTo>
                    <a:pt x="1669885" y="587863"/>
                    <a:pt x="1671190" y="593017"/>
                    <a:pt x="1673050" y="597976"/>
                  </a:cubicBezTo>
                  <a:cubicBezTo>
                    <a:pt x="1676217" y="606421"/>
                    <a:pt x="1680247" y="614541"/>
                    <a:pt x="1683099" y="623097"/>
                  </a:cubicBezTo>
                  <a:cubicBezTo>
                    <a:pt x="1685283" y="629648"/>
                    <a:pt x="1686226" y="636555"/>
                    <a:pt x="1688123" y="643194"/>
                  </a:cubicBezTo>
                  <a:cubicBezTo>
                    <a:pt x="1689578" y="648286"/>
                    <a:pt x="1691754" y="653157"/>
                    <a:pt x="1693147" y="658266"/>
                  </a:cubicBezTo>
                  <a:cubicBezTo>
                    <a:pt x="1696781" y="671590"/>
                    <a:pt x="1701482" y="684756"/>
                    <a:pt x="1703195" y="698460"/>
                  </a:cubicBezTo>
                  <a:cubicBezTo>
                    <a:pt x="1704870" y="711858"/>
                    <a:pt x="1702181" y="726577"/>
                    <a:pt x="1708219" y="738653"/>
                  </a:cubicBezTo>
                  <a:cubicBezTo>
                    <a:pt x="1714574" y="751363"/>
                    <a:pt x="1728316" y="758749"/>
                    <a:pt x="1738365" y="768798"/>
                  </a:cubicBezTo>
                  <a:lnTo>
                    <a:pt x="1748413" y="778847"/>
                  </a:lnTo>
                  <a:cubicBezTo>
                    <a:pt x="1753389" y="793777"/>
                    <a:pt x="1756565" y="812119"/>
                    <a:pt x="1768510" y="824064"/>
                  </a:cubicBezTo>
                  <a:cubicBezTo>
                    <a:pt x="1772780" y="828334"/>
                    <a:pt x="1778558" y="830763"/>
                    <a:pt x="1783582" y="834113"/>
                  </a:cubicBezTo>
                  <a:cubicBezTo>
                    <a:pt x="1786931" y="839137"/>
                    <a:pt x="1790120" y="844272"/>
                    <a:pt x="1793630" y="849185"/>
                  </a:cubicBezTo>
                  <a:cubicBezTo>
                    <a:pt x="1798497" y="855999"/>
                    <a:pt x="1804548" y="862012"/>
                    <a:pt x="1808703" y="869282"/>
                  </a:cubicBezTo>
                  <a:cubicBezTo>
                    <a:pt x="1811330" y="873880"/>
                    <a:pt x="1812052" y="879330"/>
                    <a:pt x="1813727" y="884354"/>
                  </a:cubicBezTo>
                  <a:cubicBezTo>
                    <a:pt x="1820426" y="882679"/>
                    <a:pt x="1829810" y="884949"/>
                    <a:pt x="1833824" y="879330"/>
                  </a:cubicBezTo>
                  <a:cubicBezTo>
                    <a:pt x="1839745" y="871041"/>
                    <a:pt x="1837026" y="859208"/>
                    <a:pt x="1838848" y="849185"/>
                  </a:cubicBezTo>
                  <a:cubicBezTo>
                    <a:pt x="1840376" y="840783"/>
                    <a:pt x="1840508" y="831913"/>
                    <a:pt x="1843872" y="824064"/>
                  </a:cubicBezTo>
                  <a:cubicBezTo>
                    <a:pt x="1849247" y="811523"/>
                    <a:pt x="1863256" y="811682"/>
                    <a:pt x="1874017" y="808992"/>
                  </a:cubicBezTo>
                  <a:cubicBezTo>
                    <a:pt x="1880716" y="798944"/>
                    <a:pt x="1886700" y="788380"/>
                    <a:pt x="1894114" y="778847"/>
                  </a:cubicBezTo>
                  <a:cubicBezTo>
                    <a:pt x="1898476" y="773238"/>
                    <a:pt x="1901651" y="766268"/>
                    <a:pt x="1909187" y="763774"/>
                  </a:cubicBezTo>
                  <a:cubicBezTo>
                    <a:pt x="1916723" y="761280"/>
                    <a:pt x="1937617" y="761597"/>
                    <a:pt x="1939332" y="763884"/>
                  </a:cubicBezTo>
                  <a:cubicBezTo>
                    <a:pt x="1939672" y="763853"/>
                    <a:pt x="1970412" y="740494"/>
                    <a:pt x="1982972" y="738801"/>
                  </a:cubicBezTo>
                  <a:cubicBezTo>
                    <a:pt x="1995532" y="737108"/>
                    <a:pt x="2008570" y="754588"/>
                    <a:pt x="2014694" y="753726"/>
                  </a:cubicBezTo>
                  <a:cubicBezTo>
                    <a:pt x="2020818" y="752864"/>
                    <a:pt x="2014835" y="738512"/>
                    <a:pt x="2019718" y="733629"/>
                  </a:cubicBezTo>
                  <a:cubicBezTo>
                    <a:pt x="2024601" y="728746"/>
                    <a:pt x="2039815" y="728605"/>
                    <a:pt x="2039815" y="728605"/>
                  </a:cubicBezTo>
                </a:path>
              </a:pathLst>
            </a:cu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46E27A48-A508-642A-96FF-2B59D8D9A1BB}"/>
                </a:ext>
              </a:extLst>
            </p:cNvPr>
            <p:cNvCxnSpPr/>
            <p:nvPr/>
          </p:nvCxnSpPr>
          <p:spPr>
            <a:xfrm>
              <a:off x="8837525" y="4368682"/>
              <a:ext cx="0" cy="1248346"/>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AB3C6A61-C2B4-BD7E-F9EF-F1AD5CD93744}"/>
                </a:ext>
              </a:extLst>
            </p:cNvPr>
            <p:cNvCxnSpPr/>
            <p:nvPr/>
          </p:nvCxnSpPr>
          <p:spPr>
            <a:xfrm>
              <a:off x="8335108" y="5617028"/>
              <a:ext cx="497393"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4599A2B1-1021-DE44-6436-2345BB8F270A}"/>
                </a:ext>
              </a:extLst>
            </p:cNvPr>
            <p:cNvCxnSpPr/>
            <p:nvPr/>
          </p:nvCxnSpPr>
          <p:spPr>
            <a:xfrm>
              <a:off x="8340132" y="5617028"/>
              <a:ext cx="0" cy="170823"/>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6FF89564-84FC-418A-523C-E04CA894365B}"/>
                </a:ext>
              </a:extLst>
            </p:cNvPr>
            <p:cNvCxnSpPr/>
            <p:nvPr/>
          </p:nvCxnSpPr>
          <p:spPr>
            <a:xfrm>
              <a:off x="8199455" y="5802923"/>
              <a:ext cx="135653"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122C6638-2211-9A76-1283-E4DEFDE55648}"/>
                </a:ext>
              </a:extLst>
            </p:cNvPr>
            <p:cNvCxnSpPr/>
            <p:nvPr/>
          </p:nvCxnSpPr>
          <p:spPr>
            <a:xfrm>
              <a:off x="8199455" y="5787851"/>
              <a:ext cx="0" cy="75362"/>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5511C1EB-005C-FF3D-3AEB-D719691154EF}"/>
                </a:ext>
              </a:extLst>
            </p:cNvPr>
            <p:cNvCxnSpPr/>
            <p:nvPr/>
          </p:nvCxnSpPr>
          <p:spPr>
            <a:xfrm>
              <a:off x="6787662" y="4966447"/>
              <a:ext cx="1547446"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B19F7BBA-F46D-6746-F817-5EB7209204D7}"/>
                </a:ext>
              </a:extLst>
            </p:cNvPr>
            <p:cNvCxnSpPr/>
            <p:nvPr/>
          </p:nvCxnSpPr>
          <p:spPr>
            <a:xfrm>
              <a:off x="8335108" y="4960471"/>
              <a:ext cx="497393"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23E5289A-AC84-4FD9-8AB8-8E05599FC807}"/>
                </a:ext>
              </a:extLst>
            </p:cNvPr>
            <p:cNvCxnSpPr/>
            <p:nvPr/>
          </p:nvCxnSpPr>
          <p:spPr>
            <a:xfrm>
              <a:off x="7596094" y="4303059"/>
              <a:ext cx="0" cy="663388"/>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5445C025-821D-6B37-57A2-629B0D259F8C}"/>
                </a:ext>
              </a:extLst>
            </p:cNvPr>
            <p:cNvCxnSpPr/>
            <p:nvPr/>
          </p:nvCxnSpPr>
          <p:spPr>
            <a:xfrm>
              <a:off x="7691718" y="4368682"/>
              <a:ext cx="370541" cy="0"/>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31CCEC0B-BB25-63CC-354D-D7FA68E078E1}"/>
                </a:ext>
              </a:extLst>
            </p:cNvPr>
            <p:cNvCxnSpPr/>
            <p:nvPr/>
          </p:nvCxnSpPr>
          <p:spPr>
            <a:xfrm>
              <a:off x="8032376" y="4153647"/>
              <a:ext cx="0" cy="215035"/>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E4614D30-7E19-FAAE-5AB6-C0F12077EACE}"/>
                </a:ext>
              </a:extLst>
            </p:cNvPr>
            <p:cNvCxnSpPr>
              <a:endCxn id="19" idx="45"/>
            </p:cNvCxnSpPr>
            <p:nvPr/>
          </p:nvCxnSpPr>
          <p:spPr>
            <a:xfrm>
              <a:off x="8062259" y="4153647"/>
              <a:ext cx="363284" cy="6371"/>
            </a:xfrm>
            <a:prstGeom prst="line">
              <a:avLst/>
            </a:prstGeom>
            <a:ln w="19050" cap="flat" cmpd="sng" algn="ctr">
              <a:solidFill>
                <a:schemeClr val="accent6">
                  <a:lumMod val="50000"/>
                </a:schemeClr>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1" name="Freeform: Shape 30">
              <a:extLst>
                <a:ext uri="{FF2B5EF4-FFF2-40B4-BE49-F238E27FC236}">
                  <a16:creationId xmlns:a16="http://schemas.microsoft.com/office/drawing/2014/main" id="{A8922106-0349-A284-AE43-663BDB7A13AC}"/>
                </a:ext>
              </a:extLst>
            </p:cNvPr>
            <p:cNvSpPr/>
            <p:nvPr/>
          </p:nvSpPr>
          <p:spPr>
            <a:xfrm>
              <a:off x="7596094" y="4303059"/>
              <a:ext cx="89695" cy="59765"/>
            </a:xfrm>
            <a:custGeom>
              <a:avLst/>
              <a:gdLst>
                <a:gd name="connsiteX0" fmla="*/ 0 w 89695"/>
                <a:gd name="connsiteY0" fmla="*/ 0 h 59765"/>
                <a:gd name="connsiteX1" fmla="*/ 47812 w 89695"/>
                <a:gd name="connsiteY1" fmla="*/ 29882 h 59765"/>
                <a:gd name="connsiteX2" fmla="*/ 71718 w 89695"/>
                <a:gd name="connsiteY2" fmla="*/ 47812 h 59765"/>
                <a:gd name="connsiteX3" fmla="*/ 89647 w 89695"/>
                <a:gd name="connsiteY3" fmla="*/ 59765 h 59765"/>
              </a:gdLst>
              <a:ahLst/>
              <a:cxnLst>
                <a:cxn ang="0">
                  <a:pos x="connsiteX0" y="connsiteY0"/>
                </a:cxn>
                <a:cxn ang="0">
                  <a:pos x="connsiteX1" y="connsiteY1"/>
                </a:cxn>
                <a:cxn ang="0">
                  <a:pos x="connsiteX2" y="connsiteY2"/>
                </a:cxn>
                <a:cxn ang="0">
                  <a:pos x="connsiteX3" y="connsiteY3"/>
                </a:cxn>
              </a:cxnLst>
              <a:rect l="l" t="t" r="r" b="b"/>
              <a:pathLst>
                <a:path w="89695" h="59765">
                  <a:moveTo>
                    <a:pt x="0" y="0"/>
                  </a:moveTo>
                  <a:cubicBezTo>
                    <a:pt x="17440" y="10464"/>
                    <a:pt x="31719" y="18387"/>
                    <a:pt x="47812" y="29882"/>
                  </a:cubicBezTo>
                  <a:cubicBezTo>
                    <a:pt x="55918" y="35672"/>
                    <a:pt x="63070" y="42870"/>
                    <a:pt x="71718" y="47812"/>
                  </a:cubicBezTo>
                  <a:cubicBezTo>
                    <a:pt x="91537" y="59137"/>
                    <a:pt x="89647" y="45996"/>
                    <a:pt x="89647" y="59765"/>
                  </a:cubicBezTo>
                </a:path>
              </a:pathLst>
            </a:custGeom>
            <a:noFill/>
            <a:ln w="19050">
              <a:solidFill>
                <a:schemeClr val="accent6">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686532CF-DFAD-D02B-A265-AC1050BFBF59}"/>
                </a:ext>
              </a:extLst>
            </p:cNvPr>
            <p:cNvSpPr/>
            <p:nvPr/>
          </p:nvSpPr>
          <p:spPr>
            <a:xfrm>
              <a:off x="7600950" y="4305300"/>
              <a:ext cx="85725" cy="66696"/>
            </a:xfrm>
            <a:custGeom>
              <a:avLst/>
              <a:gdLst>
                <a:gd name="connsiteX0" fmla="*/ 0 w 85725"/>
                <a:gd name="connsiteY0" fmla="*/ 0 h 66696"/>
                <a:gd name="connsiteX1" fmla="*/ 28575 w 85725"/>
                <a:gd name="connsiteY1" fmla="*/ 4763 h 66696"/>
                <a:gd name="connsiteX2" fmla="*/ 57150 w 85725"/>
                <a:gd name="connsiteY2" fmla="*/ 33338 h 66696"/>
                <a:gd name="connsiteX3" fmla="*/ 71438 w 85725"/>
                <a:gd name="connsiteY3" fmla="*/ 47625 h 66696"/>
                <a:gd name="connsiteX4" fmla="*/ 85725 w 85725"/>
                <a:gd name="connsiteY4" fmla="*/ 66675 h 66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66696">
                  <a:moveTo>
                    <a:pt x="0" y="0"/>
                  </a:moveTo>
                  <a:cubicBezTo>
                    <a:pt x="9525" y="1588"/>
                    <a:pt x="20850" y="-1031"/>
                    <a:pt x="28575" y="4763"/>
                  </a:cubicBezTo>
                  <a:cubicBezTo>
                    <a:pt x="82378" y="45115"/>
                    <a:pt x="-2234" y="18490"/>
                    <a:pt x="57150" y="33338"/>
                  </a:cubicBezTo>
                  <a:cubicBezTo>
                    <a:pt x="61913" y="38100"/>
                    <a:pt x="67523" y="42144"/>
                    <a:pt x="71438" y="47625"/>
                  </a:cubicBezTo>
                  <a:cubicBezTo>
                    <a:pt x="86060" y="68095"/>
                    <a:pt x="72883" y="66675"/>
                    <a:pt x="85725" y="66675"/>
                  </a:cubicBezTo>
                </a:path>
              </a:pathLst>
            </a:custGeom>
            <a:noFill/>
            <a:ln w="19050">
              <a:solidFill>
                <a:schemeClr val="accent6">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3" name="Content Placeholder 46">
            <a:extLst>
              <a:ext uri="{FF2B5EF4-FFF2-40B4-BE49-F238E27FC236}">
                <a16:creationId xmlns:a16="http://schemas.microsoft.com/office/drawing/2014/main" id="{998C9117-1FBB-575D-D2D7-ED7C2B68937D}"/>
              </a:ext>
            </a:extLst>
          </p:cNvPr>
          <p:cNvSpPr>
            <a:spLocks noGrp="1"/>
          </p:cNvSpPr>
          <p:nvPr>
            <p:ph sz="quarter" idx="13"/>
          </p:nvPr>
        </p:nvSpPr>
        <p:spPr>
          <a:xfrm>
            <a:off x="516936" y="1616281"/>
            <a:ext cx="5354999" cy="4511040"/>
          </a:xfrm>
        </p:spPr>
        <p:txBody>
          <a:bodyPr/>
          <a:lstStyle/>
          <a:p>
            <a:r>
              <a:rPr lang="en-US" dirty="0"/>
              <a:t>80% of the population (6.1M) lives in three counties</a:t>
            </a:r>
          </a:p>
          <a:p>
            <a:pPr lvl="1"/>
            <a:r>
              <a:rPr lang="en-US" dirty="0"/>
              <a:t>Pima, Pinal &amp; Maricopa</a:t>
            </a:r>
          </a:p>
          <a:p>
            <a:pPr lvl="2"/>
            <a:endParaRPr lang="en-US" sz="800" dirty="0"/>
          </a:p>
          <a:p>
            <a:r>
              <a:rPr lang="en-US" dirty="0"/>
              <a:t>Three major water supplies</a:t>
            </a:r>
          </a:p>
          <a:p>
            <a:pPr lvl="1"/>
            <a:r>
              <a:rPr lang="en-US" dirty="0"/>
              <a:t>Surface water</a:t>
            </a:r>
          </a:p>
          <a:p>
            <a:pPr lvl="1"/>
            <a:r>
              <a:rPr lang="en-US" dirty="0"/>
              <a:t>Groundwater</a:t>
            </a:r>
          </a:p>
          <a:p>
            <a:pPr lvl="1"/>
            <a:r>
              <a:rPr lang="en-US" dirty="0"/>
              <a:t>Colorado River water</a:t>
            </a:r>
          </a:p>
        </p:txBody>
      </p:sp>
    </p:spTree>
    <p:extLst>
      <p:ext uri="{BB962C8B-B14F-4D97-AF65-F5344CB8AC3E}">
        <p14:creationId xmlns:p14="http://schemas.microsoft.com/office/powerpoint/2010/main" val="23856342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2BC4499-BE88-4A1F-E7B0-DB1AE7A0BBB9}"/>
              </a:ext>
            </a:extLst>
          </p:cNvPr>
          <p:cNvSpPr>
            <a:spLocks noGrp="1"/>
          </p:cNvSpPr>
          <p:nvPr>
            <p:ph type="ftr" sz="quarter" idx="11"/>
          </p:nvPr>
        </p:nvSpPr>
        <p:spPr>
          <a:xfrm>
            <a:off x="932127" y="6193986"/>
            <a:ext cx="7315945"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7CCC0321-A97B-98BC-0303-F27E01B21F2C}"/>
              </a:ext>
            </a:extLst>
          </p:cNvPr>
          <p:cNvSpPr>
            <a:spLocks noGrp="1"/>
          </p:cNvSpPr>
          <p:nvPr>
            <p:ph type="sldNum" sz="quarter" idx="12"/>
          </p:nvPr>
        </p:nvSpPr>
        <p:spPr/>
        <p:txBody>
          <a:bodyPr/>
          <a:lstStyle/>
          <a:p>
            <a:fld id="{FC86A65E-82A9-2E44-B623-2C55316353C7}" type="slidenum">
              <a:rPr lang="en-US" smtClean="0"/>
              <a:t>7</a:t>
            </a:fld>
            <a:endParaRPr lang="en-US" dirty="0"/>
          </a:p>
        </p:txBody>
      </p:sp>
      <p:sp>
        <p:nvSpPr>
          <p:cNvPr id="4" name="Content Placeholder 3">
            <a:extLst>
              <a:ext uri="{FF2B5EF4-FFF2-40B4-BE49-F238E27FC236}">
                <a16:creationId xmlns:a16="http://schemas.microsoft.com/office/drawing/2014/main" id="{F5FC93CD-D3CE-A594-0FF0-608A97D52E82}"/>
              </a:ext>
            </a:extLst>
          </p:cNvPr>
          <p:cNvSpPr>
            <a:spLocks noGrp="1"/>
          </p:cNvSpPr>
          <p:nvPr>
            <p:ph sz="quarter" idx="13"/>
          </p:nvPr>
        </p:nvSpPr>
        <p:spPr/>
        <p:txBody>
          <a:bodyPr/>
          <a:lstStyle/>
          <a:p>
            <a:r>
              <a:rPr lang="en-US" b="1" dirty="0"/>
              <a:t>Colorado River: </a:t>
            </a:r>
            <a:r>
              <a:rPr lang="en-US" dirty="0"/>
              <a:t>reservoirs at critically low elevations, and new rules for reservoir operations, including deeper reductions, must be negotiated</a:t>
            </a:r>
          </a:p>
          <a:p>
            <a:endParaRPr lang="en-US" dirty="0"/>
          </a:p>
          <a:p>
            <a:r>
              <a:rPr lang="en-US" b="1" dirty="0"/>
              <a:t>Groundwater: </a:t>
            </a:r>
            <a:r>
              <a:rPr lang="en-US" dirty="0"/>
              <a:t>new restrictions on the use of groundwater to satisfy the State’s 100-year Assured Water Supply Rules for growth</a:t>
            </a:r>
          </a:p>
        </p:txBody>
      </p:sp>
      <p:sp>
        <p:nvSpPr>
          <p:cNvPr id="5" name="Title 4">
            <a:extLst>
              <a:ext uri="{FF2B5EF4-FFF2-40B4-BE49-F238E27FC236}">
                <a16:creationId xmlns:a16="http://schemas.microsoft.com/office/drawing/2014/main" id="{9C63ADB1-BD38-F278-7DF8-39CE861E6D34}"/>
              </a:ext>
            </a:extLst>
          </p:cNvPr>
          <p:cNvSpPr>
            <a:spLocks noGrp="1"/>
          </p:cNvSpPr>
          <p:nvPr>
            <p:ph type="title"/>
          </p:nvPr>
        </p:nvSpPr>
        <p:spPr/>
        <p:txBody>
          <a:bodyPr anchor="ctr"/>
          <a:lstStyle/>
          <a:p>
            <a:r>
              <a:rPr lang="en-US" dirty="0">
                <a:effectLst>
                  <a:outerShdw blurRad="38100" dist="38100" dir="2700000" algn="tl">
                    <a:srgbClr val="000000">
                      <a:alpha val="43137"/>
                    </a:srgbClr>
                  </a:outerShdw>
                </a:effectLst>
              </a:rPr>
              <a:t>New Challenges</a:t>
            </a:r>
          </a:p>
        </p:txBody>
      </p:sp>
    </p:spTree>
    <p:extLst>
      <p:ext uri="{BB962C8B-B14F-4D97-AF65-F5344CB8AC3E}">
        <p14:creationId xmlns:p14="http://schemas.microsoft.com/office/powerpoint/2010/main" val="31150288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1027195-5276-78C8-B03C-85B8B647EA10}"/>
              </a:ext>
            </a:extLst>
          </p:cNvPr>
          <p:cNvSpPr>
            <a:spLocks noGrp="1"/>
          </p:cNvSpPr>
          <p:nvPr>
            <p:ph type="ftr" sz="quarter" idx="11"/>
          </p:nvPr>
        </p:nvSpPr>
        <p:spPr>
          <a:xfrm>
            <a:off x="932128" y="6193986"/>
            <a:ext cx="6327654"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7441BE39-4427-7C0B-823D-9D14939B139A}"/>
              </a:ext>
            </a:extLst>
          </p:cNvPr>
          <p:cNvSpPr>
            <a:spLocks noGrp="1"/>
          </p:cNvSpPr>
          <p:nvPr>
            <p:ph type="sldNum" sz="quarter" idx="12"/>
          </p:nvPr>
        </p:nvSpPr>
        <p:spPr/>
        <p:txBody>
          <a:bodyPr/>
          <a:lstStyle/>
          <a:p>
            <a:fld id="{FC86A65E-82A9-2E44-B623-2C55316353C7}" type="slidenum">
              <a:rPr lang="en-US" smtClean="0"/>
              <a:t>8</a:t>
            </a:fld>
            <a:endParaRPr lang="en-US" dirty="0"/>
          </a:p>
        </p:txBody>
      </p:sp>
      <p:sp>
        <p:nvSpPr>
          <p:cNvPr id="6" name="Content Placeholder 5">
            <a:extLst>
              <a:ext uri="{FF2B5EF4-FFF2-40B4-BE49-F238E27FC236}">
                <a16:creationId xmlns:a16="http://schemas.microsoft.com/office/drawing/2014/main" id="{371502E5-3FE0-24B3-4444-2B761824437D}"/>
              </a:ext>
            </a:extLst>
          </p:cNvPr>
          <p:cNvSpPr>
            <a:spLocks noGrp="1"/>
          </p:cNvSpPr>
          <p:nvPr>
            <p:ph sz="quarter" idx="13"/>
          </p:nvPr>
        </p:nvSpPr>
        <p:spPr/>
        <p:txBody>
          <a:bodyPr>
            <a:normAutofit/>
          </a:bodyPr>
          <a:lstStyle/>
          <a:p>
            <a:r>
              <a:rPr lang="en-US" dirty="0"/>
              <a:t>Who bears the burden of near-term Colorado River reductions?</a:t>
            </a:r>
          </a:p>
          <a:p>
            <a:pPr lvl="1"/>
            <a:r>
              <a:rPr lang="en-US" dirty="0"/>
              <a:t>Basin Scale </a:t>
            </a:r>
          </a:p>
          <a:p>
            <a:pPr lvl="2"/>
            <a:endParaRPr lang="en-US" sz="800" dirty="0"/>
          </a:p>
          <a:p>
            <a:r>
              <a:rPr lang="en-US" dirty="0"/>
              <a:t>What long-term water supplies will the Phoenix region need?</a:t>
            </a:r>
          </a:p>
          <a:p>
            <a:pPr lvl="1"/>
            <a:r>
              <a:rPr lang="en-US" dirty="0"/>
              <a:t>Regional Scale</a:t>
            </a:r>
          </a:p>
          <a:p>
            <a:pPr lvl="2"/>
            <a:endParaRPr lang="en-US" sz="800" dirty="0"/>
          </a:p>
          <a:p>
            <a:r>
              <a:rPr lang="en-US" dirty="0"/>
              <a:t>How much groundwater replenishment will residential subdivisions require?</a:t>
            </a:r>
          </a:p>
          <a:p>
            <a:pPr lvl="1"/>
            <a:r>
              <a:rPr lang="en-US" dirty="0"/>
              <a:t>Neighborhood Scale</a:t>
            </a:r>
          </a:p>
          <a:p>
            <a:endParaRPr lang="en-US" dirty="0"/>
          </a:p>
        </p:txBody>
      </p:sp>
      <p:sp>
        <p:nvSpPr>
          <p:cNvPr id="5" name="Title 4">
            <a:extLst>
              <a:ext uri="{FF2B5EF4-FFF2-40B4-BE49-F238E27FC236}">
                <a16:creationId xmlns:a16="http://schemas.microsoft.com/office/drawing/2014/main" id="{601B0A68-619D-295A-B715-19D663EB82E8}"/>
              </a:ext>
            </a:extLst>
          </p:cNvPr>
          <p:cNvSpPr>
            <a:spLocks noGrp="1"/>
          </p:cNvSpPr>
          <p:nvPr>
            <p:ph type="title"/>
          </p:nvPr>
        </p:nvSpPr>
        <p:spPr/>
        <p:txBody>
          <a:bodyPr anchor="ctr">
            <a:normAutofit/>
          </a:bodyPr>
          <a:lstStyle/>
          <a:p>
            <a:r>
              <a:rPr lang="en-US" dirty="0">
                <a:effectLst>
                  <a:outerShdw blurRad="38100" dist="38100" dir="2700000" algn="tl">
                    <a:srgbClr val="000000">
                      <a:alpha val="43137"/>
                    </a:srgbClr>
                  </a:outerShdw>
                </a:effectLst>
              </a:rPr>
              <a:t>3 Questions  |  3 Scales  |  3 Models</a:t>
            </a:r>
          </a:p>
        </p:txBody>
      </p:sp>
    </p:spTree>
    <p:extLst>
      <p:ext uri="{BB962C8B-B14F-4D97-AF65-F5344CB8AC3E}">
        <p14:creationId xmlns:p14="http://schemas.microsoft.com/office/powerpoint/2010/main" val="17356667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F30AF16-AD0E-82D4-2541-0D9335D13700}"/>
              </a:ext>
            </a:extLst>
          </p:cNvPr>
          <p:cNvSpPr>
            <a:spLocks noGrp="1"/>
          </p:cNvSpPr>
          <p:nvPr>
            <p:ph type="ftr" sz="quarter" idx="11"/>
          </p:nvPr>
        </p:nvSpPr>
        <p:spPr>
          <a:xfrm>
            <a:off x="932128" y="6193986"/>
            <a:ext cx="6697108" cy="365125"/>
          </a:xfrm>
        </p:spPr>
        <p:txBody>
          <a:bodyPr/>
          <a:lstStyle/>
          <a:p>
            <a:r>
              <a:rPr lang="en-US" dirty="0"/>
              <a:t>Supporting Arizona Water Management  |  GoldSim User Conference  |  09.11.24</a:t>
            </a:r>
            <a:endParaRPr lang="en-GB" dirty="0"/>
          </a:p>
        </p:txBody>
      </p:sp>
      <p:sp>
        <p:nvSpPr>
          <p:cNvPr id="3" name="Slide Number Placeholder 2">
            <a:extLst>
              <a:ext uri="{FF2B5EF4-FFF2-40B4-BE49-F238E27FC236}">
                <a16:creationId xmlns:a16="http://schemas.microsoft.com/office/drawing/2014/main" id="{000A1571-9C2F-D058-83D0-D362AF1FBDFB}"/>
              </a:ext>
            </a:extLst>
          </p:cNvPr>
          <p:cNvSpPr>
            <a:spLocks noGrp="1"/>
          </p:cNvSpPr>
          <p:nvPr>
            <p:ph type="sldNum" sz="quarter" idx="12"/>
          </p:nvPr>
        </p:nvSpPr>
        <p:spPr/>
        <p:txBody>
          <a:bodyPr/>
          <a:lstStyle/>
          <a:p>
            <a:fld id="{FC86A65E-82A9-2E44-B623-2C55316353C7}" type="slidenum">
              <a:rPr lang="en-US" smtClean="0"/>
              <a:t>9</a:t>
            </a:fld>
            <a:endParaRPr lang="en-US" dirty="0"/>
          </a:p>
        </p:txBody>
      </p:sp>
      <p:sp>
        <p:nvSpPr>
          <p:cNvPr id="4" name="Content Placeholder 3">
            <a:extLst>
              <a:ext uri="{FF2B5EF4-FFF2-40B4-BE49-F238E27FC236}">
                <a16:creationId xmlns:a16="http://schemas.microsoft.com/office/drawing/2014/main" id="{430D3492-CED3-74F5-7EDE-FBAF8AFC39C8}"/>
              </a:ext>
            </a:extLst>
          </p:cNvPr>
          <p:cNvSpPr>
            <a:spLocks noGrp="1"/>
          </p:cNvSpPr>
          <p:nvPr>
            <p:ph sz="quarter" idx="13"/>
          </p:nvPr>
        </p:nvSpPr>
        <p:spPr>
          <a:xfrm>
            <a:off x="516937" y="1616281"/>
            <a:ext cx="5856057" cy="4511040"/>
          </a:xfrm>
        </p:spPr>
        <p:txBody>
          <a:bodyPr>
            <a:normAutofit/>
          </a:bodyPr>
          <a:lstStyle/>
          <a:p>
            <a:r>
              <a:rPr lang="en-US" sz="2600" dirty="0"/>
              <a:t>In June of 2022, Reclamation issued dire warnings about reservoir levels and pressed for large additional reductions through 2026</a:t>
            </a:r>
          </a:p>
          <a:p>
            <a:pPr lvl="2"/>
            <a:endParaRPr lang="en-US" sz="900" dirty="0"/>
          </a:p>
          <a:p>
            <a:r>
              <a:rPr lang="en-US" sz="2600" dirty="0"/>
              <a:t>State negotiators made progress, but failed to reach a seven-state consensus</a:t>
            </a:r>
          </a:p>
          <a:p>
            <a:endParaRPr lang="en-US" sz="2600" dirty="0"/>
          </a:p>
        </p:txBody>
      </p:sp>
      <p:sp>
        <p:nvSpPr>
          <p:cNvPr id="5" name="Title 4">
            <a:extLst>
              <a:ext uri="{FF2B5EF4-FFF2-40B4-BE49-F238E27FC236}">
                <a16:creationId xmlns:a16="http://schemas.microsoft.com/office/drawing/2014/main" id="{519CCA2D-0F88-9916-3B9A-2ABA8C467492}"/>
              </a:ext>
            </a:extLst>
          </p:cNvPr>
          <p:cNvSpPr>
            <a:spLocks noGrp="1"/>
          </p:cNvSpPr>
          <p:nvPr>
            <p:ph type="title"/>
          </p:nvPr>
        </p:nvSpPr>
        <p:spPr/>
        <p:txBody>
          <a:bodyPr anchor="ctr"/>
          <a:lstStyle/>
          <a:p>
            <a:r>
              <a:rPr lang="en-US" u="sng" dirty="0">
                <a:effectLst>
                  <a:outerShdw blurRad="38100" dist="38100" dir="2700000" algn="tl">
                    <a:srgbClr val="000000">
                      <a:alpha val="43137"/>
                    </a:srgbClr>
                  </a:outerShdw>
                </a:effectLst>
              </a:rPr>
              <a:t>Basin</a:t>
            </a:r>
            <a:r>
              <a:rPr lang="en-US" dirty="0">
                <a:effectLst>
                  <a:outerShdw blurRad="38100" dist="38100" dir="2700000" algn="tl">
                    <a:srgbClr val="000000">
                      <a:alpha val="43137"/>
                    </a:srgbClr>
                  </a:outerShdw>
                </a:effectLst>
              </a:rPr>
              <a:t> </a:t>
            </a:r>
            <a:r>
              <a:rPr lang="en-US" u="sng" dirty="0">
                <a:effectLst>
                  <a:outerShdw blurRad="38100" dist="38100" dir="2700000" algn="tl">
                    <a:srgbClr val="000000">
                      <a:alpha val="43137"/>
                    </a:srgbClr>
                  </a:outerShdw>
                </a:effectLst>
              </a:rPr>
              <a:t>Scale</a:t>
            </a:r>
            <a:r>
              <a:rPr lang="en-US" dirty="0">
                <a:effectLst>
                  <a:outerShdw blurRad="38100" dist="38100" dir="2700000" algn="tl">
                    <a:srgbClr val="000000">
                      <a:alpha val="43137"/>
                    </a:srgbClr>
                  </a:outerShdw>
                </a:effectLst>
              </a:rPr>
              <a:t>: Colorado River Reductions</a:t>
            </a:r>
          </a:p>
        </p:txBody>
      </p:sp>
      <p:pic>
        <p:nvPicPr>
          <p:cNvPr id="11" name="Picture 10">
            <a:extLst>
              <a:ext uri="{FF2B5EF4-FFF2-40B4-BE49-F238E27FC236}">
                <a16:creationId xmlns:a16="http://schemas.microsoft.com/office/drawing/2014/main" id="{24CEA20A-2F1C-3A90-500B-3A670B139E8A}"/>
              </a:ext>
            </a:extLst>
          </p:cNvPr>
          <p:cNvPicPr>
            <a:picLocks noChangeAspect="1"/>
          </p:cNvPicPr>
          <p:nvPr/>
        </p:nvPicPr>
        <p:blipFill rotWithShape="1">
          <a:blip r:embed="rId3"/>
          <a:srcRect l="46515" t="29546" r="6894" b="20525"/>
          <a:stretch/>
        </p:blipFill>
        <p:spPr>
          <a:xfrm>
            <a:off x="6640944" y="1672800"/>
            <a:ext cx="4830619" cy="2804115"/>
          </a:xfrm>
          <a:prstGeom prst="rect">
            <a:avLst/>
          </a:prstGeom>
          <a:solidFill>
            <a:schemeClr val="accent1"/>
          </a:solidFill>
          <a:ln>
            <a:solidFill>
              <a:schemeClr val="tx1"/>
            </a:solidFill>
          </a:ln>
          <a:effectLst>
            <a:outerShdw blurRad="292100" dist="139700" dir="2700000" algn="tl" rotWithShape="0">
              <a:srgbClr val="333333">
                <a:alpha val="65000"/>
              </a:srgbClr>
            </a:outerShdw>
          </a:effectLst>
        </p:spPr>
      </p:pic>
      <p:sp>
        <p:nvSpPr>
          <p:cNvPr id="12" name="Content Placeholder 3">
            <a:extLst>
              <a:ext uri="{FF2B5EF4-FFF2-40B4-BE49-F238E27FC236}">
                <a16:creationId xmlns:a16="http://schemas.microsoft.com/office/drawing/2014/main" id="{B0187328-FDC0-A2EB-8559-AB3514622B92}"/>
              </a:ext>
            </a:extLst>
          </p:cNvPr>
          <p:cNvSpPr txBox="1">
            <a:spLocks/>
          </p:cNvSpPr>
          <p:nvPr/>
        </p:nvSpPr>
        <p:spPr>
          <a:xfrm>
            <a:off x="516937" y="4786846"/>
            <a:ext cx="9942157" cy="2082196"/>
          </a:xfrm>
          <a:prstGeom prst="rect">
            <a:avLst/>
          </a:prstGeom>
        </p:spPr>
        <p:txBody>
          <a:bodyPr vert="horz" lIns="0" tIns="0" rIns="0" bIns="0" rtlCol="0">
            <a:normAutofit/>
          </a:bodyPr>
          <a:lstStyle>
            <a:lvl1pPr marL="309026" indent="-309026" algn="l" defTabSz="609585" rtl="0" eaLnBrk="1" latinLnBrk="0" hangingPunct="1">
              <a:spcBef>
                <a:spcPct val="0"/>
              </a:spcBef>
              <a:spcAft>
                <a:spcPts val="400"/>
              </a:spcAft>
              <a:buFont typeface="Arial" panose="020B0604020202020204" pitchFamily="34" charset="0"/>
              <a:buChar char="•"/>
              <a:defRPr sz="2933" b="0" kern="1200">
                <a:solidFill>
                  <a:schemeClr val="tx2"/>
                </a:solidFill>
                <a:latin typeface="+mn-lt"/>
                <a:ea typeface="+mn-ea"/>
                <a:cs typeface="+mn-cs"/>
              </a:defRPr>
            </a:lvl1pPr>
            <a:lvl2pPr marL="609585" indent="-300559" algn="l" defTabSz="609585" rtl="0" eaLnBrk="1" latinLnBrk="0" hangingPunct="1">
              <a:spcBef>
                <a:spcPct val="0"/>
              </a:spcBef>
              <a:spcAft>
                <a:spcPts val="400"/>
              </a:spcAft>
              <a:buFont typeface="Arial" panose="020B0604020202020204" pitchFamily="34" charset="0"/>
              <a:buChar char="•"/>
              <a:defRPr sz="2667" b="0" i="0" kern="1200">
                <a:solidFill>
                  <a:schemeClr val="accent5"/>
                </a:solidFill>
                <a:latin typeface="Arial" panose="020B0604020202020204" pitchFamily="34" charset="0"/>
                <a:ea typeface="+mn-ea"/>
                <a:cs typeface="Arial" panose="020B0604020202020204" pitchFamily="34" charset="0"/>
              </a:defRPr>
            </a:lvl2pPr>
            <a:lvl3pPr marL="918610" indent="-309026" algn="l" defTabSz="609585" rtl="0" eaLnBrk="1" latinLnBrk="0" hangingPunct="1">
              <a:spcBef>
                <a:spcPct val="0"/>
              </a:spcBef>
              <a:spcAft>
                <a:spcPts val="400"/>
              </a:spcAft>
              <a:buClr>
                <a:schemeClr val="accent4"/>
              </a:buClr>
              <a:buFont typeface="Arial" panose="020B0604020202020204" pitchFamily="34" charset="0"/>
              <a:buChar char="•"/>
              <a:defRPr sz="2400" b="0" i="0" kern="1200" baseline="0">
                <a:solidFill>
                  <a:schemeClr val="accent4"/>
                </a:solidFill>
                <a:latin typeface="Arial" panose="020B0604020202020204" pitchFamily="34" charset="0"/>
                <a:ea typeface="+mn-ea"/>
                <a:cs typeface="Arial" panose="020B0604020202020204" pitchFamily="34" charset="0"/>
              </a:defRPr>
            </a:lvl3pPr>
            <a:lvl4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4pPr>
            <a:lvl5pPr marL="479988" indent="-239994" algn="l" defTabSz="609585" rtl="0" eaLnBrk="1" latinLnBrk="0" hangingPunct="1">
              <a:spcBef>
                <a:spcPct val="0"/>
              </a:spcBef>
              <a:spcAft>
                <a:spcPts val="667"/>
              </a:spcAft>
              <a:buClr>
                <a:schemeClr val="accent4"/>
              </a:buClr>
              <a:buFont typeface="Lucida Grande"/>
              <a:buChar char="-"/>
              <a:defRPr sz="2133" b="0" i="0" kern="1200">
                <a:solidFill>
                  <a:schemeClr val="accent4"/>
                </a:solidFill>
                <a:latin typeface="Arial" panose="020B0604020202020204" pitchFamily="34" charset="0"/>
                <a:ea typeface="+mn-ea"/>
                <a:cs typeface="Arial" panose="020B0604020202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2600" dirty="0"/>
              <a:t>Regardless, Reclamation had to consider Alternatives as part of a Supplemental Environmental Impact Statement (SEIS)</a:t>
            </a:r>
          </a:p>
          <a:p>
            <a:endParaRPr lang="en-US" sz="2600" dirty="0"/>
          </a:p>
        </p:txBody>
      </p:sp>
    </p:spTree>
    <p:extLst>
      <p:ext uri="{BB962C8B-B14F-4D97-AF65-F5344CB8AC3E}">
        <p14:creationId xmlns:p14="http://schemas.microsoft.com/office/powerpoint/2010/main" val="11908452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Xura PowerPoint 16-9_Template">
  <a:themeElements>
    <a:clrScheme name="CAP Color Palette">
      <a:dk1>
        <a:srgbClr val="3F3E40"/>
      </a:dk1>
      <a:lt1>
        <a:sysClr val="window" lastClr="FFFFFF"/>
      </a:lt1>
      <a:dk2>
        <a:srgbClr val="3F3E40"/>
      </a:dk2>
      <a:lt2>
        <a:srgbClr val="D1CDC6"/>
      </a:lt2>
      <a:accent1>
        <a:srgbClr val="FFFFFF"/>
      </a:accent1>
      <a:accent2>
        <a:srgbClr val="3F3E40"/>
      </a:accent2>
      <a:accent3>
        <a:srgbClr val="004386"/>
      </a:accent3>
      <a:accent4>
        <a:srgbClr val="BE9969"/>
      </a:accent4>
      <a:accent5>
        <a:srgbClr val="3687BA"/>
      </a:accent5>
      <a:accent6>
        <a:srgbClr val="F89C50"/>
      </a:accent6>
      <a:hlink>
        <a:srgbClr val="004386"/>
      </a:hlink>
      <a:folHlink>
        <a:srgbClr val="522761"/>
      </a:folHlink>
    </a:clrScheme>
    <a:fontScheme name="Arial">
      <a:majorFont>
        <a:latin typeface="Arial" panose="020B0604020202020204"/>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ant" typeface="微軟正黑體"/>
        <a:font script="Telu" typeface="Gautami"/>
        <a:font script="Ethi" typeface="Nyala"/>
        <a:font script="Jpan" typeface="ＭＳ Ｐゴシック"/>
        <a:font script="Sinh" typeface="Iskoola Pota"/>
        <a:font script="Deva" typeface="Mangal"/>
        <a:font script="Knda" typeface="Tunga"/>
        <a:font script="Tibt" typeface="Microsoft Himalaya"/>
        <a:font script="Khmr" typeface="DaunPenh"/>
        <a:font script="Taml" typeface="Latha"/>
        <a:font script="Hebr" typeface="Arial"/>
        <a:font script="Laoo" typeface="DokChampa"/>
        <a:font script="Mong" typeface="Mongolian Baiti"/>
        <a:font script="Hans" typeface="黑体"/>
        <a:font script="Guru" typeface="Raavi"/>
        <a:font script="Thaa" typeface="MV Boli"/>
        <a:font script="Cans" typeface="Euphemia"/>
        <a:font script="Hang" typeface="굴림"/>
        <a:font script="Syrc" typeface="Estrangelo Edessa"/>
      </a:majorFont>
      <a:minorFont>
        <a:latin typeface="Arial" panose="020B0604020202020204"/>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ant" typeface="微軟正黑體"/>
        <a:font script="Telu" typeface="Gautami"/>
        <a:font script="Ethi" typeface="Nyala"/>
        <a:font script="Jpan" typeface="ＭＳ Ｐゴシック"/>
        <a:font script="Sinh" typeface="Iskoola Pota"/>
        <a:font script="Deva" typeface="Mangal"/>
        <a:font script="Knda" typeface="Tunga"/>
        <a:font script="Tibt" typeface="Microsoft Himalaya"/>
        <a:font script="Khmr" typeface="DaunPenh"/>
        <a:font script="Taml" typeface="Latha"/>
        <a:font script="Hebr" typeface="Arial"/>
        <a:font script="Laoo" typeface="DokChampa"/>
        <a:font script="Mong" typeface="Mongolian Baiti"/>
        <a:font script="Hans" typeface="黑体"/>
        <a:font script="Guru" typeface="Raavi"/>
        <a:font script="Thaa" typeface="MV Boli"/>
        <a:font script="Cans" typeface="Euphemia"/>
        <a:font script="Hang" typeface="굴림"/>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tint val="100000"/>
                <a:shade val="100000"/>
                <a:satMod val="130000"/>
              </a:schemeClr>
            </a:gs>
            <a:gs pos="100000">
              <a:schemeClr val="phClr">
                <a:tint val="50000"/>
                <a:shade val="100000"/>
                <a:satMod val="350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spDef>
      <a:spPr>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flat" cmpd="sng" algn="ctr">
          <a:solidFill>
            <a:srgbClr val="8958FF"/>
          </a:solidFill>
          <a:prstDash val="sysDot"/>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02960D-9587-45C5-9860-BFF53E2FFC26}"/>
</file>

<file path=customXml/itemProps2.xml><?xml version="1.0" encoding="utf-8"?>
<ds:datastoreItem xmlns:ds="http://schemas.openxmlformats.org/officeDocument/2006/customXml" ds:itemID="{7A04C9A9-1B57-4AB1-A345-6EC9CE0641AA}"/>
</file>

<file path=docProps/app.xml><?xml version="1.0" encoding="utf-8"?>
<Properties xmlns="http://schemas.openxmlformats.org/officeDocument/2006/extended-properties" xmlns:vt="http://schemas.openxmlformats.org/officeDocument/2006/docPropsVTypes">
  <Template>Office Theme</Template>
  <TotalTime>22773</TotalTime>
  <Words>1447</Words>
  <Application>Microsoft Office PowerPoint</Application>
  <PresentationFormat>Widescreen</PresentationFormat>
  <Paragraphs>245</Paragraphs>
  <Slides>24</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Arial Black</vt:lpstr>
      <vt:lpstr>Calibri</vt:lpstr>
      <vt:lpstr>Calibri Light</vt:lpstr>
      <vt:lpstr>Century Gothic</vt:lpstr>
      <vt:lpstr>Lucida Grande</vt:lpstr>
      <vt:lpstr>Verdana</vt:lpstr>
      <vt:lpstr>Viner Hand ITC</vt:lpstr>
      <vt:lpstr>Xura PowerPoint 16-9_Template</vt:lpstr>
      <vt:lpstr>Supporting Arizona Water Management in an Era of Limits      Ken Seasholes Manager, Resource Planning &amp; Analysis Central Arizona Project  </vt:lpstr>
      <vt:lpstr>Arizona Water in the News</vt:lpstr>
      <vt:lpstr>Physical Setting</vt:lpstr>
      <vt:lpstr>Physical Setting</vt:lpstr>
      <vt:lpstr>Physical Setting</vt:lpstr>
      <vt:lpstr>Physical Setting</vt:lpstr>
      <vt:lpstr>New Challenges</vt:lpstr>
      <vt:lpstr>3 Questions  |  3 Scales  |  3 Models</vt:lpstr>
      <vt:lpstr>Basin Scale: Colorado River Reductions</vt:lpstr>
      <vt:lpstr>SEIS Scenario Model</vt:lpstr>
      <vt:lpstr>SEIS Scenario Model</vt:lpstr>
      <vt:lpstr>SEIS Scenario Model</vt:lpstr>
      <vt:lpstr>Regional Scale: Demand for New Supplies</vt:lpstr>
      <vt:lpstr>CAP:SAM</vt:lpstr>
      <vt:lpstr>CAP:SAM</vt:lpstr>
      <vt:lpstr>CAP:SAM</vt:lpstr>
      <vt:lpstr>Neighborhood Scale: Replenishment</vt:lpstr>
      <vt:lpstr>MeLO Model</vt:lpstr>
      <vt:lpstr>MeLO Model</vt:lpstr>
      <vt:lpstr>MeLO Model</vt:lpstr>
      <vt:lpstr>Model Comparisons</vt:lpstr>
      <vt:lpstr>CAP’s GS Modeling Approach </vt:lpstr>
      <vt:lpstr>A parting thought…</vt:lpstr>
      <vt:lpstr>A parting thought…</vt:lpstr>
    </vt:vector>
  </TitlesOfParts>
  <Company>Central Arizona Project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Travis Dins</dc:creator>
  <cp:lastModifiedBy>Kenneth Seasholes</cp:lastModifiedBy>
  <cp:revision>703</cp:revision>
  <cp:lastPrinted>2023-02-28T15:44:30Z</cp:lastPrinted>
  <dcterms:created xsi:type="dcterms:W3CDTF">2021-03-16T18:27:42Z</dcterms:created>
  <dcterms:modified xsi:type="dcterms:W3CDTF">2024-09-09T07:11:40Z</dcterms:modified>
</cp:coreProperties>
</file>