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325" r:id="rId5"/>
    <p:sldId id="338" r:id="rId6"/>
    <p:sldId id="339" r:id="rId7"/>
    <p:sldId id="344" r:id="rId8"/>
    <p:sldId id="379" r:id="rId9"/>
    <p:sldId id="384" r:id="rId10"/>
    <p:sldId id="351" r:id="rId11"/>
    <p:sldId id="350" r:id="rId12"/>
    <p:sldId id="364" r:id="rId13"/>
    <p:sldId id="343" r:id="rId14"/>
    <p:sldId id="327" r:id="rId15"/>
    <p:sldId id="329" r:id="rId16"/>
    <p:sldId id="341" r:id="rId17"/>
    <p:sldId id="365" r:id="rId18"/>
    <p:sldId id="353" r:id="rId19"/>
    <p:sldId id="366" r:id="rId20"/>
    <p:sldId id="346" r:id="rId21"/>
    <p:sldId id="347" r:id="rId22"/>
    <p:sldId id="367" r:id="rId23"/>
    <p:sldId id="349" r:id="rId24"/>
    <p:sldId id="377" r:id="rId25"/>
    <p:sldId id="369" r:id="rId26"/>
    <p:sldId id="375" r:id="rId27"/>
    <p:sldId id="374" r:id="rId28"/>
    <p:sldId id="372" r:id="rId29"/>
    <p:sldId id="373" r:id="rId30"/>
    <p:sldId id="386" r:id="rId31"/>
    <p:sldId id="387" r:id="rId32"/>
    <p:sldId id="395" r:id="rId33"/>
    <p:sldId id="398" r:id="rId34"/>
    <p:sldId id="397" r:id="rId35"/>
    <p:sldId id="331" r:id="rId36"/>
    <p:sldId id="337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F5F9F9"/>
    <a:srgbClr val="685135"/>
    <a:srgbClr val="BDA07D"/>
    <a:srgbClr val="627272"/>
    <a:srgbClr val="93A5A8"/>
    <a:srgbClr val="3E7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7292A2E-F333-43FB-9621-5CBBE7FDCDCB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5238" autoAdjust="0"/>
  </p:normalViewPr>
  <p:slideViewPr>
    <p:cSldViewPr snapToGrid="0">
      <p:cViewPr varScale="1">
        <p:scale>
          <a:sx n="105" d="100"/>
          <a:sy n="105" d="100"/>
        </p:scale>
        <p:origin x="94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EAF03AE-1CC2-475F-B909-50970E9699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63C45E-73BA-4C86-A24F-A5006B4E7BA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37A4CE-17BB-4BB2-AC7B-97495293E2AC}" type="datetimeFigureOut">
              <a:rPr lang="en-US" smtClean="0"/>
              <a:t>9/5/2024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1DB874-DF6A-4AFA-8055-4AD7EE4CE3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77078F-04CB-4625-B536-5BCAA2EC6C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0EF92D-82DD-4142-BCE8-036B91487D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070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6C8F5-2FDA-4718-81AA-24F4816BBD56}" type="datetimeFigureOut">
              <a:rPr lang="en-US" smtClean="0"/>
              <a:t>9/5/2024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EC616-C518-4358-9496-6C33B2F5FA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322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tx1"/>
                </a:solidFill>
              </a:rPr>
              <a:t>Mining accounts for about 13% of Australia GDP and 63% of Australian exports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EC616-C518-4358-9496-6C33B2F5FA5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561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tx1"/>
                </a:solidFill>
              </a:rPr>
              <a:t>Mining accounts for about 13% of Australia GDP and 63% of Australian exports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EC616-C518-4358-9496-6C33B2F5FA5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50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1A476F7-D5C8-1CEC-9F4A-86A24C0BF3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5455" t="5126"/>
          <a:stretch/>
        </p:blipFill>
        <p:spPr>
          <a:xfrm>
            <a:off x="0" y="0"/>
            <a:ext cx="5423337" cy="5356522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0CBB0B7-F53E-97B4-C0F5-2D1842F1D2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14735" y="726953"/>
            <a:ext cx="3069021" cy="238168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BE1252-9BC4-8186-499A-2A7107C29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15203" y="0"/>
            <a:ext cx="2045247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44ACCFF-64A9-40AA-93F9-86E3CE0161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667512"/>
            <a:ext cx="5916168" cy="4873752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  <a:defRPr sz="5000" cap="all" spc="200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D785D0F-160C-4A31-93B3-F251B07307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8096" y="5568696"/>
            <a:ext cx="5276088" cy="85953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0" i="0" spc="2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1CCC134-2698-41E9-A225-76300EF59E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54112" y="947737"/>
            <a:ext cx="4048124" cy="49625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pc="400" baseline="0"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2779708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3F9824-10E6-81A0-0A31-9658CC0091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383"/>
            <a:ext cx="121920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002FB0-0A62-2FA3-FB8D-3275F1072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760"/>
            <a:ext cx="10890504" cy="1545336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5BF220-87F8-C1D3-102B-15C9BF2EE47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04672" y="2093976"/>
            <a:ext cx="10469880" cy="4014216"/>
          </a:xfrm>
          <a:noFill/>
        </p:spPr>
        <p:txBody>
          <a:bodyPr anchor="t" anchorCtr="0">
            <a:normAutofit/>
          </a:bodyPr>
          <a:lstStyle>
            <a:lvl1pPr>
              <a:spcAft>
                <a:spcPts val="1800"/>
              </a:spcAft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471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E4764D-8226-78DF-9303-299C95FA3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98984" y="0"/>
            <a:ext cx="1336431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7C27D79-5B49-F06F-29C2-BF64295274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3477" y="5154421"/>
            <a:ext cx="3279227" cy="122971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545B34A-525D-FD4C-2384-D583B495C0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5455" t="5126"/>
          <a:stretch/>
        </p:blipFill>
        <p:spPr>
          <a:xfrm flipH="1">
            <a:off x="6768663" y="1729776"/>
            <a:ext cx="5423337" cy="5356522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1B59FA15-E93F-D07D-D82B-86E08C540E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2704" y="795528"/>
            <a:ext cx="6099048" cy="5120640"/>
          </a:xfrm>
          <a:prstGeom prst="rect">
            <a:avLst/>
          </a:prstGeom>
          <a:solidFill>
            <a:schemeClr val="tx1">
              <a:alpha val="5000"/>
            </a:schemeClr>
          </a:solidFill>
        </p:spPr>
        <p:txBody>
          <a:bodyPr anchor="ctr"/>
          <a:lstStyle>
            <a:lvl1pPr>
              <a:lnSpc>
                <a:spcPct val="90000"/>
              </a:lnSpc>
              <a:defRPr sz="4800" cap="all" spc="0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4F1B2B40-3852-2BC5-AA67-3AC0C94B535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6072" y="950976"/>
            <a:ext cx="4050792" cy="496519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pc="400" baseline="0"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4185421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6177962F-BF83-8BF0-521C-AC2FE18512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" r="27085" b="-104"/>
          <a:stretch/>
        </p:blipFill>
        <p:spPr>
          <a:xfrm rot="5400000">
            <a:off x="7746274" y="2898378"/>
            <a:ext cx="3089740" cy="48767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D003ACC-3116-807F-81D2-E8057D4C2C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383"/>
            <a:ext cx="121920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43485B2-AA3A-87CC-3B1B-A193C6EB5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760"/>
            <a:ext cx="10890504" cy="1545336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6EF9689-52F4-4A6F-BEAC-E0B840C11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" y="2093976"/>
            <a:ext cx="5833872" cy="3776472"/>
          </a:xfrm>
          <a:solidFill>
            <a:schemeClr val="bg1">
              <a:lumMod val="95000"/>
            </a:schemeClr>
          </a:solidFill>
        </p:spPr>
        <p:txBody>
          <a:bodyPr rIns="91440" anchor="t" anchorCtr="0">
            <a:normAutofit/>
          </a:bodyPr>
          <a:lstStyle>
            <a:lvl1pPr marL="457200" indent="-457200">
              <a:spcAft>
                <a:spcPts val="1800"/>
              </a:spcAft>
              <a:buFont typeface="+mj-lt"/>
              <a:buAutoNum type="arabicPeriod"/>
              <a:defRPr sz="2000"/>
            </a:lvl1pPr>
            <a:lvl2pPr marL="914400" indent="-457200">
              <a:buFont typeface="+mj-lt"/>
              <a:buAutoNum type="alphaLcPeriod"/>
              <a:defRPr sz="1800"/>
            </a:lvl2pPr>
            <a:lvl3pPr marL="1371600" indent="-457200">
              <a:buFont typeface="+mj-lt"/>
              <a:buAutoNum type="arabicParenR"/>
              <a:defRPr sz="1600"/>
            </a:lvl3pPr>
            <a:lvl4pPr marL="1828800" indent="-457200">
              <a:buFont typeface="+mj-lt"/>
              <a:buAutoNum type="alphaLcParenR"/>
              <a:defRPr sz="1400"/>
            </a:lvl4pPr>
            <a:lvl5pPr marL="2286000" indent="-457200">
              <a:buFont typeface="+mj-lt"/>
              <a:buAutoNum type="romanLcPeriod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532826-83B5-DC67-7DDB-45FD78E830A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306056" y="2093976"/>
            <a:ext cx="3172968" cy="3776472"/>
          </a:xfrm>
          <a:noFill/>
        </p:spPr>
        <p:txBody>
          <a:bodyPr anchor="t" anchorCtr="0">
            <a:normAutofit/>
          </a:bodyPr>
          <a:lstStyle>
            <a:lvl1pPr>
              <a:spcAft>
                <a:spcPts val="1800"/>
              </a:spcAft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904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47051E-220B-9586-3E85-05AF9DC9B6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15203" y="0"/>
            <a:ext cx="2045247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8FA6629-B230-F528-AAE3-D182D963F0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" r="27085" b="-104"/>
          <a:stretch/>
        </p:blipFill>
        <p:spPr>
          <a:xfrm rot="10800000">
            <a:off x="0" y="671161"/>
            <a:ext cx="3089740" cy="487679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FA0390C-256A-CE3C-1348-C39DBAE01D8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7644" y="655677"/>
            <a:ext cx="2438400" cy="20701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544ACCFF-64A9-40AA-93F9-86E3CE0161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667512"/>
            <a:ext cx="5916168" cy="3666744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4800" cap="all" spc="200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D785D0F-160C-4A31-93B3-F251B07307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8096" y="4636008"/>
            <a:ext cx="5276088" cy="155448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600"/>
              </a:spcAft>
              <a:buNone/>
              <a:defRPr sz="2000" b="0" i="0" spc="2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1CCC134-2698-41E9-A225-76300EF59E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54112" y="947737"/>
            <a:ext cx="4023360" cy="49625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pc="400" baseline="0"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55356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FED2A3BD-B73E-1BD7-6B8B-22C9FB1248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" r="27085" b="-104"/>
          <a:stretch/>
        </p:blipFill>
        <p:spPr>
          <a:xfrm rot="10800000">
            <a:off x="0" y="671161"/>
            <a:ext cx="3089740" cy="48767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3FCFB4-857F-ED0B-D469-F2A392F06B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42482" y="0"/>
            <a:ext cx="2049517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0604BC-34A9-95A0-8560-88E7547176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9911255" y="0"/>
            <a:ext cx="45719" cy="6858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F2F08ED-0715-2E8A-476E-A005A7D75B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9013145" y="4934929"/>
            <a:ext cx="1841938" cy="9689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667512"/>
            <a:ext cx="3291840" cy="5513832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9512" y="667512"/>
            <a:ext cx="4105656" cy="556869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>
              <a:lnSpc>
                <a:spcPct val="150000"/>
              </a:lnSpc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93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248277F-DB00-5149-6533-E8AEF0BAD4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73518" y="0"/>
            <a:ext cx="1334321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067A69A-84EE-0E71-D053-F462EBCC8E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63520" y="655677"/>
            <a:ext cx="2438400" cy="20701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544ACCFF-64A9-40AA-93F9-86E3CE0161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048" y="658368"/>
            <a:ext cx="5486400" cy="36210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b"/>
          <a:lstStyle>
            <a:lvl1pPr>
              <a:lnSpc>
                <a:spcPct val="90000"/>
              </a:lnSpc>
              <a:defRPr sz="4800" cap="all" spc="0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1CCC134-2698-41E9-A225-76300EF59E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0936" y="576072"/>
            <a:ext cx="4023360" cy="5495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pc="400" baseline="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D785D0F-160C-4A31-93B3-F251B07307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9048" y="4553712"/>
            <a:ext cx="5486400" cy="10058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>
            <a:normAutofit/>
          </a:bodyPr>
          <a:lstStyle>
            <a:lvl1pPr marL="0" indent="0">
              <a:buNone/>
              <a:defRPr sz="2400" b="0" i="0" spc="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</p:spTree>
    <p:extLst>
      <p:ext uri="{BB962C8B-B14F-4D97-AF65-F5344CB8AC3E}">
        <p14:creationId xmlns:p14="http://schemas.microsoft.com/office/powerpoint/2010/main" val="3451331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E17B23C3-2F98-4465-21EA-A49296DA1F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" r="27085" b="-104"/>
          <a:stretch/>
        </p:blipFill>
        <p:spPr>
          <a:xfrm rot="5400000">
            <a:off x="7746274" y="2898378"/>
            <a:ext cx="3089740" cy="48767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397A4D6-9D7A-63FE-63C9-A585FFE055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383"/>
            <a:ext cx="121920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760"/>
            <a:ext cx="10149840" cy="1545336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" y="2093976"/>
            <a:ext cx="4370832" cy="3776472"/>
          </a:xfrm>
          <a:solidFill>
            <a:schemeClr val="bg1">
              <a:lumMod val="95000"/>
            </a:schemeClr>
          </a:solidFill>
        </p:spPr>
        <p:txBody>
          <a:bodyPr rIns="45720" anchor="t" anchorCtr="0">
            <a:normAutofit/>
          </a:bodyPr>
          <a:lstStyle>
            <a:lvl1pPr>
              <a:spcAft>
                <a:spcPts val="1800"/>
              </a:spcAft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A182AF-83EB-0BA6-3ADD-B49BDD9E37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9048" y="2112264"/>
            <a:ext cx="4370832" cy="3776472"/>
          </a:xfrm>
          <a:noFill/>
        </p:spPr>
        <p:txBody>
          <a:bodyPr anchor="t" anchorCtr="0">
            <a:normAutofit/>
          </a:bodyPr>
          <a:lstStyle>
            <a:lvl1pPr>
              <a:spcAft>
                <a:spcPts val="1800"/>
              </a:spcAft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78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7C8AFE-E640-9C6A-F20C-CDE1D4EF5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627476" y="0"/>
            <a:ext cx="1334321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1CF2607-B5C7-9992-C51D-DD5E7FC5FB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79827" y="3157140"/>
            <a:ext cx="2438400" cy="20701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D2F83CD-8345-462A-4412-5A54CB1FDD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8916"/>
          <a:stretch/>
        </p:blipFill>
        <p:spPr>
          <a:xfrm>
            <a:off x="0" y="3950466"/>
            <a:ext cx="3005804" cy="2224362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544ACCFF-64A9-40AA-93F9-86E3CE0161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685800"/>
            <a:ext cx="5486400" cy="33832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b"/>
          <a:lstStyle>
            <a:lvl1pPr>
              <a:lnSpc>
                <a:spcPct val="90000"/>
              </a:lnSpc>
              <a:defRPr sz="4800" cap="all" spc="0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D785D0F-160C-4A31-93B3-F251B07307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8096" y="4343400"/>
            <a:ext cx="5486400" cy="1005840"/>
          </a:xfrm>
          <a:prstGeom prst="rect">
            <a:avLst/>
          </a:prstGeom>
          <a:solidFill>
            <a:schemeClr val="tx1">
              <a:alpha val="5000"/>
            </a:schemeClr>
          </a:solidFill>
        </p:spPr>
        <p:txBody>
          <a:bodyPr anchor="t">
            <a:normAutofit/>
          </a:bodyPr>
          <a:lstStyle>
            <a:lvl1pPr marL="0" indent="0">
              <a:buNone/>
              <a:defRPr sz="2400" b="0" i="0" spc="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1CCC134-2698-41E9-A225-76300EF59E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84264" y="576072"/>
            <a:ext cx="4023360" cy="5495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pc="400" baseline="0"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130673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97A4D6-9D7A-63FE-63C9-A585FFE055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383"/>
            <a:ext cx="121920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760"/>
            <a:ext cx="10890504" cy="1545336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" y="2093976"/>
            <a:ext cx="3419856" cy="3776472"/>
          </a:xfrm>
          <a:solidFill>
            <a:schemeClr val="tx1">
              <a:alpha val="5000"/>
            </a:schemeClr>
          </a:solidFill>
        </p:spPr>
        <p:txBody>
          <a:bodyPr rIns="45720" anchor="t" anchorCtr="0">
            <a:normAutofit/>
          </a:bodyPr>
          <a:lstStyle>
            <a:lvl1pPr>
              <a:spcAft>
                <a:spcPts val="1800"/>
              </a:spcAft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A182AF-83EB-0BA6-3ADD-B49BDD9E37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864608" y="2093976"/>
            <a:ext cx="6382512" cy="3749040"/>
          </a:xfrm>
          <a:noFill/>
        </p:spPr>
        <p:txBody>
          <a:bodyPr anchor="t" anchorCtr="0">
            <a:normAutofit/>
          </a:bodyPr>
          <a:lstStyle>
            <a:lvl1pPr>
              <a:spcAft>
                <a:spcPts val="1800"/>
              </a:spcAft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B897DD0-4462-B31B-50A9-D399FD0F58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3529"/>
          <a:stretch/>
        </p:blipFill>
        <p:spPr>
          <a:xfrm>
            <a:off x="3815" y="4389845"/>
            <a:ext cx="5024198" cy="246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25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B5EA319-BD06-493B-D1CD-EC2AF73944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47991" y="0"/>
            <a:ext cx="1703832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560446E-E817-5E2A-D76A-43A4168EF1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246669" y="4842646"/>
            <a:ext cx="1611949" cy="185325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7DC846D-C40C-085A-6A57-EBD733E9C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760"/>
            <a:ext cx="6291072" cy="2670048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F5F674E-A7FF-FC97-AC6B-9E98247F6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" y="3346704"/>
            <a:ext cx="6016752" cy="2670048"/>
          </a:xfrm>
          <a:solidFill>
            <a:schemeClr val="bg1">
              <a:lumMod val="95000"/>
            </a:schemeClr>
          </a:solidFill>
        </p:spPr>
        <p:txBody>
          <a:bodyPr rIns="45720" anchor="t" anchorCtr="0">
            <a:normAutofit/>
          </a:bodyPr>
          <a:lstStyle>
            <a:lvl1pPr>
              <a:spcAft>
                <a:spcPts val="1800"/>
              </a:spcAft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F3752326-0FB4-41C5-2D91-5CBFDC2DAD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18120" y="950976"/>
            <a:ext cx="4050792" cy="496519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pc="400" baseline="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592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14BC85D4-4139-2AAA-166E-6FBA095A8B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5455" t="5126"/>
          <a:stretch/>
        </p:blipFill>
        <p:spPr>
          <a:xfrm>
            <a:off x="0" y="1729776"/>
            <a:ext cx="5423337" cy="535652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931BC73-A262-809F-6027-25B33F16B5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941270" y="0"/>
            <a:ext cx="1250729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AEA2C9-0142-1847-0FE5-307C101C61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10683241" y="0"/>
            <a:ext cx="45719" cy="6858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007DF4F-A4F8-98C7-5975-55CBED0DB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667512"/>
            <a:ext cx="3621024" cy="5513832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59D4968-2C08-763C-19C6-591349685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6320" y="1161288"/>
            <a:ext cx="5276088" cy="4535424"/>
          </a:xfrm>
          <a:solidFill>
            <a:schemeClr val="bg1">
              <a:lumMod val="95000"/>
            </a:schemeClr>
          </a:solidFill>
        </p:spPr>
        <p:txBody>
          <a:bodyPr anchor="t" anchorCtr="0">
            <a:normAutofit/>
          </a:bodyPr>
          <a:lstStyle>
            <a:lvl1pPr marL="457200" indent="-457200">
              <a:lnSpc>
                <a:spcPct val="80000"/>
              </a:lnSpc>
              <a:spcAft>
                <a:spcPts val="1800"/>
              </a:spcAft>
              <a:buFont typeface="+mj-lt"/>
              <a:buAutoNum type="arabicPeriod"/>
              <a:defRPr sz="2000"/>
            </a:lvl1pPr>
            <a:lvl2pPr marL="914400" indent="-457200">
              <a:buFont typeface="+mj-lt"/>
              <a:buAutoNum type="alphaLcPeriod"/>
              <a:defRPr sz="1800"/>
            </a:lvl2pPr>
            <a:lvl3pPr marL="1371600" indent="-457200">
              <a:buFont typeface="+mj-lt"/>
              <a:buAutoNum type="arabicParenR"/>
              <a:defRPr sz="1600"/>
            </a:lvl3pPr>
            <a:lvl4pPr marL="1714500" indent="-342900">
              <a:buFont typeface="+mj-lt"/>
              <a:buAutoNum type="alphaLcParenR"/>
              <a:defRPr sz="1400"/>
            </a:lvl4pPr>
            <a:lvl5pPr marL="2228850" indent="-400050">
              <a:buFont typeface="+mj-lt"/>
              <a:buAutoNum type="romanLcPeriod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534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9F0B854-EF27-FB51-FED5-D9C462D78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383"/>
            <a:ext cx="121920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AF96D3-D3E2-FEAC-EE69-279502A57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760"/>
            <a:ext cx="10890504" cy="1545336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FA9ADD0-45A7-DB71-D010-70B5B174C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" y="2093976"/>
            <a:ext cx="2880360" cy="3776472"/>
          </a:xfrm>
          <a:solidFill>
            <a:schemeClr val="tx1">
              <a:alpha val="5000"/>
            </a:schemeClr>
          </a:solidFill>
        </p:spPr>
        <p:txBody>
          <a:bodyPr rIns="45720" anchor="t" anchorCtr="0">
            <a:normAutofit/>
          </a:bodyPr>
          <a:lstStyle>
            <a:lvl1pPr>
              <a:spcAft>
                <a:spcPts val="1800"/>
              </a:spcAft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ECD368-DD7D-CC8B-3678-D0BFE829181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261104" y="2093976"/>
            <a:ext cx="6967728" cy="4014216"/>
          </a:xfrm>
          <a:noFill/>
        </p:spPr>
        <p:txBody>
          <a:bodyPr anchor="t" anchorCtr="0">
            <a:normAutofit/>
          </a:bodyPr>
          <a:lstStyle>
            <a:lvl1pPr>
              <a:spcAft>
                <a:spcPts val="1800"/>
              </a:spcAft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964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B4E19-B10C-43FA-AB4B-5D0396BD64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150" baseline="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C552B-0CAD-4920-B258-233A9F86DF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150" baseline="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83FFB-15A3-4B11-A130-4565577A3F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150" baseline="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F91729D4-A164-47A3-830D-E792BCE699E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75F976-A881-DB46-9D98-9D55727C1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C7589-D4CD-50AB-9AA4-198FD4932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7109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5" r:id="rId4"/>
    <p:sldLayoutId id="2147483683" r:id="rId5"/>
    <p:sldLayoutId id="2147483684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5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4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79680-7C22-BFF1-165D-52AB411C0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667512"/>
            <a:ext cx="5916168" cy="3822192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The 20-year evolution of GoldSim for water resource management: An Australian perspective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2F459B-002E-E89C-3A0E-589730DD71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8096" y="5568696"/>
            <a:ext cx="5276088" cy="859536"/>
          </a:xfrm>
        </p:spPr>
        <p:txBody>
          <a:bodyPr/>
          <a:lstStyle/>
          <a:p>
            <a:r>
              <a:rPr lang="en-US" dirty="0"/>
              <a:t>Dr Jan Vermaak</a:t>
            </a:r>
          </a:p>
          <a:p>
            <a:r>
              <a:rPr lang="en-US" dirty="0"/>
              <a:t>Groundwater Resource Management </a:t>
            </a:r>
          </a:p>
          <a:p>
            <a:endParaRPr lang="en-US" dirty="0"/>
          </a:p>
        </p:txBody>
      </p:sp>
      <p:pic>
        <p:nvPicPr>
          <p:cNvPr id="2050" name="Picture 2" descr="Aboriginal Country and the New Heritage Landscapes of the Pilbara | Society  for Cultural Anthropology">
            <a:extLst>
              <a:ext uri="{FF2B5EF4-FFF2-40B4-BE49-F238E27FC236}">
                <a16:creationId xmlns:a16="http://schemas.microsoft.com/office/drawing/2014/main" id="{B0370C26-E687-5531-81F2-7FCBA8AC6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400" y="2074545"/>
            <a:ext cx="4600303" cy="241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765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9">
            <a:extLst>
              <a:ext uri="{FF2B5EF4-FFF2-40B4-BE49-F238E27FC236}">
                <a16:creationId xmlns:a16="http://schemas.microsoft.com/office/drawing/2014/main" id="{D99363F1-8E13-D2DB-3FDC-9C4A9B7F2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661" y="1728216"/>
            <a:ext cx="5381244" cy="3721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0D8FE13-3CF5-9587-DF27-ABAA72153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3640" y="530352"/>
            <a:ext cx="5486400" cy="1709928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Stockton mine: water quality model and treatment option assessment</a:t>
            </a:r>
            <a:br>
              <a:rPr lang="en-GB" sz="2400" dirty="0"/>
            </a:br>
            <a:endParaRPr lang="en-US" sz="24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C6D4905-B21F-6D20-7B5E-6FE18A13B7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63640" y="2423160"/>
            <a:ext cx="5486400" cy="2788920"/>
          </a:xfrm>
        </p:spPr>
        <p:txBody>
          <a:bodyPr/>
          <a:lstStyle/>
          <a:p>
            <a:r>
              <a:rPr lang="en-US" dirty="0"/>
              <a:t>Developed: 2003</a:t>
            </a:r>
          </a:p>
          <a:p>
            <a:r>
              <a:rPr lang="en-US" dirty="0"/>
              <a:t>GoldSim version: 7.51.1</a:t>
            </a:r>
          </a:p>
          <a:p>
            <a:r>
              <a:rPr lang="en-US" dirty="0"/>
              <a:t>Components:</a:t>
            </a:r>
          </a:p>
          <a:p>
            <a:r>
              <a:rPr lang="en-US" dirty="0"/>
              <a:t>	Hydrology module</a:t>
            </a:r>
          </a:p>
          <a:p>
            <a:r>
              <a:rPr lang="en-US" dirty="0"/>
              <a:t>    	Water quality module</a:t>
            </a:r>
          </a:p>
          <a:p>
            <a:r>
              <a:rPr lang="en-US" dirty="0"/>
              <a:t>	Water treatment module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0A2907C-8193-F9D0-CBC9-C13424C86F36}"/>
              </a:ext>
            </a:extLst>
          </p:cNvPr>
          <p:cNvSpPr txBox="1">
            <a:spLocks/>
          </p:cNvSpPr>
          <p:nvPr/>
        </p:nvSpPr>
        <p:spPr>
          <a:xfrm>
            <a:off x="6263640" y="5394960"/>
            <a:ext cx="5486400" cy="13441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 spc="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500" dirty="0"/>
              <a:t>Vermaak and Lindsay (2006) A numerical model to simulate the effectiveness of remedial measures aimed to reduce acidity and metal concentrations in the </a:t>
            </a:r>
            <a:r>
              <a:rPr lang="en-GB" sz="1500" dirty="0" err="1"/>
              <a:t>Ngakawau</a:t>
            </a:r>
            <a:r>
              <a:rPr lang="en-GB" sz="1500" dirty="0"/>
              <a:t> River and its tributaries near the Stockton Coal Mine, West Coast, New Zealand. Water in Mining, Brisbane, 2006</a:t>
            </a:r>
            <a:endParaRPr lang="en-US" sz="1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546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1C501AD9-5706-2AD0-C7FE-DBC4BE6DC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2184" y="408181"/>
            <a:ext cx="9247632" cy="6041637"/>
          </a:xfrm>
          <a:prstGeom prst="rect">
            <a:avLst/>
          </a:prstGeom>
          <a:solidFill>
            <a:schemeClr val="accent1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906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5C0C-AC08-411A-5743-AAEE17931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685800"/>
            <a:ext cx="5486400" cy="3383280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After a century of coal mining, the </a:t>
            </a:r>
            <a:r>
              <a:rPr lang="en-GB" sz="2400" dirty="0" err="1"/>
              <a:t>Ngākawau</a:t>
            </a:r>
            <a:r>
              <a:rPr lang="en-GB" sz="2400" dirty="0"/>
              <a:t> River on the West Coast was so polluted it was devoid of all aquatic life.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Now, thanks to a multimillion-dollar clean-up, the fish are returning.</a:t>
            </a:r>
            <a:br>
              <a:rPr lang="en-GB" sz="2400" dirty="0"/>
            </a:br>
            <a:br>
              <a:rPr lang="en-GB" sz="2400" dirty="0"/>
            </a:b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360DF-3FD1-505F-FB7F-3AD167868E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8096" y="4343400"/>
            <a:ext cx="5486400" cy="1005840"/>
          </a:xfrm>
        </p:spPr>
        <p:txBody>
          <a:bodyPr/>
          <a:lstStyle/>
          <a:p>
            <a:r>
              <a:rPr lang="en-US" dirty="0"/>
              <a:t>The Press</a:t>
            </a:r>
          </a:p>
          <a:p>
            <a:r>
              <a:rPr lang="en-US" dirty="0"/>
              <a:t>15 June 2024</a:t>
            </a:r>
          </a:p>
          <a:p>
            <a:endParaRPr lang="en-US" dirty="0"/>
          </a:p>
        </p:txBody>
      </p:sp>
      <p:pic>
        <p:nvPicPr>
          <p:cNvPr id="2050" name="Picture 2" descr="B8F1F673A25442F7A7120B86C4E93289">
            <a:extLst>
              <a:ext uri="{FF2B5EF4-FFF2-40B4-BE49-F238E27FC236}">
                <a16:creationId xmlns:a16="http://schemas.microsoft.com/office/drawing/2014/main" id="{92C309C4-0F82-4638-7F73-314CE741E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690" y="1883664"/>
            <a:ext cx="5629300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652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5C0C-AC08-411A-5743-AAEE17931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685800"/>
            <a:ext cx="5486400" cy="3383280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After a century of coal mining, the </a:t>
            </a:r>
            <a:r>
              <a:rPr lang="en-GB" sz="2400" dirty="0" err="1"/>
              <a:t>Ngākawau</a:t>
            </a:r>
            <a:r>
              <a:rPr lang="en-GB" sz="2400" dirty="0"/>
              <a:t> River on the West Coast was so polluted it was devoid of all aquatic life.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Now, thanks to a multimillion-dollar clean-up, the fish are returning.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But one tributary is still toxic…</a:t>
            </a: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360DF-3FD1-505F-FB7F-3AD167868E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8096" y="4343400"/>
            <a:ext cx="5486400" cy="1005840"/>
          </a:xfrm>
        </p:spPr>
        <p:txBody>
          <a:bodyPr/>
          <a:lstStyle/>
          <a:p>
            <a:r>
              <a:rPr lang="en-US" dirty="0"/>
              <a:t>The Press</a:t>
            </a:r>
          </a:p>
          <a:p>
            <a:r>
              <a:rPr lang="en-US" dirty="0"/>
              <a:t>15 June 2024</a:t>
            </a:r>
          </a:p>
          <a:p>
            <a:endParaRPr lang="en-US" dirty="0"/>
          </a:p>
        </p:txBody>
      </p:sp>
      <p:pic>
        <p:nvPicPr>
          <p:cNvPr id="2050" name="Picture 2" descr="B8F1F673A25442F7A7120B86C4E93289">
            <a:extLst>
              <a:ext uri="{FF2B5EF4-FFF2-40B4-BE49-F238E27FC236}">
                <a16:creationId xmlns:a16="http://schemas.microsoft.com/office/drawing/2014/main" id="{92C309C4-0F82-4638-7F73-314CE741E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690" y="1883664"/>
            <a:ext cx="5629300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919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832B6C6-7158-18D7-5419-CD324189B2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972" y="658368"/>
            <a:ext cx="9920332" cy="53035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2002-2004:  Getting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2004-2006:  Getting others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2006-2008: The crazy period – GoldSim is everywhere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2008-2009: The GFC interlude – GoldSim is nowhere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2009-2019: The China Boom – more people get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2019-2022: COVID – nothing change…  in Australia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2022-2024: GoldSim today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7023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Video gifs by quotes ...">
            <a:extLst>
              <a:ext uri="{FF2B5EF4-FFF2-40B4-BE49-F238E27FC236}">
                <a16:creationId xmlns:a16="http://schemas.microsoft.com/office/drawing/2014/main" id="{A92BA039-EE9A-215D-0DE9-2A2D9B266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213" y="1572768"/>
            <a:ext cx="5347607" cy="299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DF55824-1A10-E90F-207F-880BD3630A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4685" y="1051560"/>
            <a:ext cx="5997556" cy="427024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tx1"/>
                </a:solidFill>
              </a:rPr>
              <a:t>Difficult to explain what GoldSim is to audience unfamiliar with software</a:t>
            </a:r>
          </a:p>
          <a:p>
            <a:endParaRPr lang="en-GB" sz="2800" dirty="0">
              <a:solidFill>
                <a:schemeClr val="tx1"/>
              </a:solidFill>
            </a:endParaRPr>
          </a:p>
          <a:p>
            <a:r>
              <a:rPr lang="en-GB" sz="2800" dirty="0">
                <a:solidFill>
                  <a:schemeClr val="tx1"/>
                </a:solidFill>
              </a:rPr>
              <a:t>Provide solutions to a problem – GoldSim is the vehicle</a:t>
            </a:r>
          </a:p>
          <a:p>
            <a:endParaRPr lang="en-GB" sz="2800" dirty="0">
              <a:solidFill>
                <a:schemeClr val="tx1"/>
              </a:solidFill>
            </a:endParaRPr>
          </a:p>
          <a:p>
            <a:r>
              <a:rPr lang="en-GB" sz="2800" dirty="0">
                <a:solidFill>
                  <a:schemeClr val="tx1"/>
                </a:solidFill>
              </a:rPr>
              <a:t>The more people are familiar with GoldSim, the more trust in the software </a:t>
            </a:r>
          </a:p>
        </p:txBody>
      </p:sp>
    </p:spTree>
    <p:extLst>
      <p:ext uri="{BB962C8B-B14F-4D97-AF65-F5344CB8AC3E}">
        <p14:creationId xmlns:p14="http://schemas.microsoft.com/office/powerpoint/2010/main" val="1697048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D3D76F3-329C-AB70-63D8-8CDFCD9CB8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972" y="658368"/>
            <a:ext cx="9920332" cy="53035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2002-2004:  Getting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2004-2006:  Getting others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2006-2008: The crazy period – GoldSim is everywhere</a:t>
            </a:r>
            <a:br>
              <a:rPr lang="en-US" sz="2800" b="1" dirty="0">
                <a:solidFill>
                  <a:srgbClr val="C00000"/>
                </a:solidFill>
              </a:rPr>
            </a:br>
            <a:br>
              <a:rPr lang="en-US" sz="2800" b="1" dirty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2008-2009: The GFC interlude – GoldSim is nowhere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2009-2019: The China Boom – more people get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2019-2022: COVID – nothing change…  in Australia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2022-2024: GoldSim today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4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B81E6-1867-27A1-6531-F327A72D5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773"/>
            <a:ext cx="4544704" cy="2883227"/>
          </a:xfrm>
        </p:spPr>
        <p:txBody>
          <a:bodyPr>
            <a:normAutofit fontScale="90000"/>
          </a:bodyPr>
          <a:lstStyle/>
          <a:p>
            <a:r>
              <a:rPr lang="en-US" dirty="0"/>
              <a:t>Surface water runoff model</a:t>
            </a:r>
            <a:br>
              <a:rPr lang="en-US" dirty="0"/>
            </a:br>
            <a:r>
              <a:rPr lang="en-US" dirty="0"/>
              <a:t>Western Australia </a:t>
            </a:r>
            <a:br>
              <a:rPr lang="en-US" dirty="0"/>
            </a:br>
            <a:r>
              <a:rPr lang="en-US" dirty="0"/>
              <a:t>2008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7B755-8483-1C3D-23B2-7AFF295A44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364" y="5106446"/>
            <a:ext cx="10063224" cy="1005840"/>
          </a:xfrm>
        </p:spPr>
        <p:txBody>
          <a:bodyPr>
            <a:normAutofit/>
          </a:bodyPr>
          <a:lstStyle/>
          <a:p>
            <a:r>
              <a:rPr lang="en-GB" dirty="0"/>
              <a:t>Develop a strategy to provide the operations with a reliable water supply</a:t>
            </a:r>
          </a:p>
          <a:p>
            <a:r>
              <a:rPr lang="en-GB" dirty="0"/>
              <a:t>Rainfall harvested from natural depressions in the landscape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1E81A5D7-4771-1CE7-F039-27DF09762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18" y="395257"/>
            <a:ext cx="7351869" cy="45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5251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7B755-8483-1C3D-23B2-7AFF295A44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11502" y="5298470"/>
            <a:ext cx="5900385" cy="1005840"/>
          </a:xfrm>
        </p:spPr>
        <p:txBody>
          <a:bodyPr>
            <a:normAutofit/>
          </a:bodyPr>
          <a:lstStyle/>
          <a:p>
            <a:r>
              <a:rPr lang="en-GB" dirty="0"/>
              <a:t>Lesson:</a:t>
            </a:r>
          </a:p>
          <a:p>
            <a:r>
              <a:rPr lang="en-GB" dirty="0"/>
              <a:t>Verify your models!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49B70F-F65A-2FBD-0214-9090E327C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948" y="69944"/>
            <a:ext cx="6782939" cy="50872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1F52B7-015C-3478-A6A0-FD3A510C59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72" y="2560662"/>
            <a:ext cx="5447731" cy="408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347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AE0875A-0CC6-009F-6160-132449646C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972" y="658368"/>
            <a:ext cx="9920332" cy="53035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2002-2004:  Getting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2004-2006:  Getting others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2006-2008: The crazy period – GoldSim is everywhere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2008-2009: The GFC interlude – GoldSim is nowhere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2009-2019: The China Boom – more people get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2019-2022: COVID – nothing change…  in Australia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2022-2024: GoldSim today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43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attle skyline Photo by Thom Milkovic on Unsplash">
            <a:extLst>
              <a:ext uri="{FF2B5EF4-FFF2-40B4-BE49-F238E27FC236}">
                <a16:creationId xmlns:a16="http://schemas.microsoft.com/office/drawing/2014/main" id="{CA683A05-B114-9CFA-9D11-6E1E39C1A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384" y="2547919"/>
            <a:ext cx="6214872" cy="414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48D6FA84-6D8A-54B3-4D3B-DAA4B5B36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7744" y="166833"/>
            <a:ext cx="5934456" cy="413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673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5C0C-AC08-411A-5743-AAEE17931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0040"/>
            <a:ext cx="3300984" cy="987552"/>
          </a:xfrm>
        </p:spPr>
        <p:txBody>
          <a:bodyPr>
            <a:normAutofit/>
          </a:bodyPr>
          <a:lstStyle/>
          <a:p>
            <a:r>
              <a:rPr lang="en-US" sz="3100" b="1" dirty="0"/>
              <a:t>GFC interlude</a:t>
            </a:r>
            <a:br>
              <a:rPr lang="en-US" sz="3100" b="1" dirty="0"/>
            </a:br>
            <a:endParaRPr lang="en-US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7214F4-BE87-959D-4F12-DE5282A99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9632" y="2037311"/>
            <a:ext cx="5555644" cy="2783378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5F14A76-59E7-2050-699C-B324A1872E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364" y="5074920"/>
            <a:ext cx="4040740" cy="1243584"/>
          </a:xfrm>
        </p:spPr>
        <p:txBody>
          <a:bodyPr>
            <a:normAutofit lnSpcReduction="10000"/>
          </a:bodyPr>
          <a:lstStyle/>
          <a:p>
            <a:r>
              <a:rPr lang="en-GB" sz="2200" dirty="0"/>
              <a:t>Noticeable GoldSim Projects:</a:t>
            </a:r>
          </a:p>
          <a:p>
            <a:endParaRPr lang="en-GB" sz="2200" dirty="0"/>
          </a:p>
          <a:p>
            <a:r>
              <a:rPr lang="en-GB" sz="2200" dirty="0"/>
              <a:t>None…</a:t>
            </a:r>
          </a:p>
        </p:txBody>
      </p:sp>
    </p:spTree>
    <p:extLst>
      <p:ext uri="{BB962C8B-B14F-4D97-AF65-F5344CB8AC3E}">
        <p14:creationId xmlns:p14="http://schemas.microsoft.com/office/powerpoint/2010/main" val="14961157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777D8A-44F8-5F91-C29F-3BE8097760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972" y="658368"/>
            <a:ext cx="9920332" cy="53035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2002-2004:  Getting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2004-2006:  Getting others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2006-2008: The crazy period – GoldSim is everywhere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2008-2009: The GFC interlude – GoldSim is nowhere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2009-2019: The China Boom – more people get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2019-2022: COVID – nothing change…  in Australia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2022-2024: GoldSim today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8399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7B755-8483-1C3D-23B2-7AFF295A44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824" y="6016752"/>
            <a:ext cx="11604352" cy="612647"/>
          </a:xfrm>
        </p:spPr>
        <p:txBody>
          <a:bodyPr>
            <a:normAutofit/>
          </a:bodyPr>
          <a:lstStyle/>
          <a:p>
            <a:r>
              <a:rPr lang="en-GB" dirty="0"/>
              <a:t>GoldSim expanded utilisation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7EE230-3EAB-1401-5C26-066008E84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506" y="228600"/>
            <a:ext cx="7735230" cy="544973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782424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B81E6-1867-27A1-6531-F327A72D5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48" y="110639"/>
            <a:ext cx="10707624" cy="841978"/>
          </a:xfrm>
        </p:spPr>
        <p:txBody>
          <a:bodyPr>
            <a:normAutofit/>
          </a:bodyPr>
          <a:lstStyle/>
          <a:p>
            <a:r>
              <a:rPr lang="en-US" dirty="0"/>
              <a:t>Heap leach facilities – a close Call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7B755-8483-1C3D-23B2-7AFF295A44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364" y="5504688"/>
            <a:ext cx="10063224" cy="969264"/>
          </a:xfrm>
        </p:spPr>
        <p:txBody>
          <a:bodyPr>
            <a:normAutofit/>
          </a:bodyPr>
          <a:lstStyle/>
          <a:p>
            <a:r>
              <a:rPr lang="en-GB" dirty="0"/>
              <a:t>A mining process in which metals are leached from a crushed rock pile (ore) by a percolating solution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1CFB23E-A3DA-FBF7-3213-FD45147B7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614" y="1653204"/>
            <a:ext cx="887730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5971D4C-0A3A-01A8-CA4C-60D07A63C32B}"/>
              </a:ext>
            </a:extLst>
          </p:cNvPr>
          <p:cNvSpPr txBox="1">
            <a:spLocks/>
          </p:cNvSpPr>
          <p:nvPr/>
        </p:nvSpPr>
        <p:spPr>
          <a:xfrm>
            <a:off x="564788" y="1322832"/>
            <a:ext cx="843388" cy="4328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 spc="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12787382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B81E6-1867-27A1-6531-F327A72D5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48" y="110639"/>
            <a:ext cx="10707624" cy="841978"/>
          </a:xfrm>
        </p:spPr>
        <p:txBody>
          <a:bodyPr>
            <a:normAutofit/>
          </a:bodyPr>
          <a:lstStyle/>
          <a:p>
            <a:r>
              <a:rPr lang="en-US" dirty="0"/>
              <a:t>Heap leach facilities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7B755-8483-1C3D-23B2-7AFF295A44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3556" y="5816314"/>
            <a:ext cx="9481420" cy="530352"/>
          </a:xfrm>
        </p:spPr>
        <p:txBody>
          <a:bodyPr>
            <a:normAutofit/>
          </a:bodyPr>
          <a:lstStyle/>
          <a:p>
            <a:r>
              <a:rPr lang="en-GB" dirty="0"/>
              <a:t>Runoff from the heap leach facilities are contained in storm water ponds </a:t>
            </a:r>
          </a:p>
        </p:txBody>
      </p:sp>
      <p:pic>
        <p:nvPicPr>
          <p:cNvPr id="4106" name="Picture 10" descr="Enhancing Safety and Operational Performance in Heap Leach Mining  Operations | Emerson US">
            <a:extLst>
              <a:ext uri="{FF2B5EF4-FFF2-40B4-BE49-F238E27FC236}">
                <a16:creationId xmlns:a16="http://schemas.microsoft.com/office/drawing/2014/main" id="{3426DCC9-0152-C1FE-19A7-3DD7E9A1E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716" y="1184406"/>
            <a:ext cx="6035405" cy="339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168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7B755-8483-1C3D-23B2-7AFF295A44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4088" y="5779008"/>
            <a:ext cx="10807799" cy="525302"/>
          </a:xfrm>
        </p:spPr>
        <p:txBody>
          <a:bodyPr>
            <a:normAutofit/>
          </a:bodyPr>
          <a:lstStyle/>
          <a:p>
            <a:r>
              <a:rPr lang="en-GB" dirty="0"/>
              <a:t>GoldSim model development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D6B99D-7B6C-A4B7-492C-BE1B92455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137" y="221328"/>
            <a:ext cx="6149696" cy="507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24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7B755-8483-1C3D-23B2-7AFF295A44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42617" y="5769864"/>
            <a:ext cx="6428232" cy="507014"/>
          </a:xfrm>
        </p:spPr>
        <p:txBody>
          <a:bodyPr>
            <a:normAutofit/>
          </a:bodyPr>
          <a:lstStyle/>
          <a:p>
            <a:r>
              <a:rPr lang="en-GB" dirty="0"/>
              <a:t>Forecasts of a stormwater pond overflow event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59F54C-C3AF-C574-306A-969FE0283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527" y="64008"/>
            <a:ext cx="7787393" cy="5084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4302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120F95-7511-9447-235C-45CC12E2F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783597"/>
            <a:ext cx="6565392" cy="426052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B155159-F049-8D36-7C94-11BC9E64E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0024" y="530352"/>
            <a:ext cx="4700016" cy="868680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Mine water supply and management</a:t>
            </a:r>
            <a:endParaRPr lang="en-US" sz="240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BB08B15-B57C-1BEA-F4F5-5403396EAD40}"/>
              </a:ext>
            </a:extLst>
          </p:cNvPr>
          <p:cNvSpPr txBox="1">
            <a:spLocks/>
          </p:cNvSpPr>
          <p:nvPr/>
        </p:nvSpPr>
        <p:spPr>
          <a:xfrm>
            <a:off x="6016752" y="2423160"/>
            <a:ext cx="5733288" cy="33192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 spc="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Developed: 2006 - 2024</a:t>
            </a:r>
          </a:p>
          <a:p>
            <a:r>
              <a:rPr lang="en-US" dirty="0"/>
              <a:t>Components:</a:t>
            </a:r>
          </a:p>
          <a:p>
            <a:r>
              <a:rPr lang="en-US" dirty="0"/>
              <a:t>	Catchment runoff and river routing</a:t>
            </a:r>
          </a:p>
          <a:p>
            <a:r>
              <a:rPr lang="en-US" dirty="0"/>
              <a:t>    	Water infrastructure</a:t>
            </a:r>
          </a:p>
          <a:p>
            <a:r>
              <a:rPr lang="en-US" dirty="0"/>
              <a:t>	Dewatering model</a:t>
            </a:r>
          </a:p>
          <a:p>
            <a:r>
              <a:rPr lang="en-US" dirty="0"/>
              <a:t>           Processing water balances</a:t>
            </a:r>
          </a:p>
          <a:p>
            <a:r>
              <a:rPr lang="en-US" dirty="0"/>
              <a:t>           Mine residue water balances</a:t>
            </a:r>
          </a:p>
        </p:txBody>
      </p:sp>
    </p:spTree>
    <p:extLst>
      <p:ext uri="{BB962C8B-B14F-4D97-AF65-F5344CB8AC3E}">
        <p14:creationId xmlns:p14="http://schemas.microsoft.com/office/powerpoint/2010/main" val="27799298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7B755-8483-1C3D-23B2-7AFF295A44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824" y="6016752"/>
            <a:ext cx="11604352" cy="612647"/>
          </a:xfrm>
        </p:spPr>
        <p:txBody>
          <a:bodyPr>
            <a:normAutofit/>
          </a:bodyPr>
          <a:lstStyle/>
          <a:p>
            <a:r>
              <a:rPr lang="en-GB" dirty="0"/>
              <a:t>GoldSim expanded integration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427A3D-CF5B-B936-74A6-00F972B02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411" y="98965"/>
            <a:ext cx="8952453" cy="580758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701216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777D8A-44F8-5F91-C29F-3BE8097760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972" y="658368"/>
            <a:ext cx="9920332" cy="53035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2002-2004:  Getting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2004-2006:  Getting others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2006-2008: The crazy period – GoldSim is everywhere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2008-2009: The GFC interlude – GoldSim is nowhere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2009-2019: The China Boom – more people get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>2019-2022: COVID – nothing change…  in Australia</a:t>
            </a:r>
            <a:br>
              <a:rPr lang="en-US" sz="2800" b="1" dirty="0">
                <a:solidFill>
                  <a:srgbClr val="C00000"/>
                </a:solidFill>
              </a:rPr>
            </a:br>
            <a:br>
              <a:rPr lang="en-US" sz="2800" b="1" dirty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2022-2024: GoldSim today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287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attle skyline Photo by Thom Milkovic on Unsplash">
            <a:extLst>
              <a:ext uri="{FF2B5EF4-FFF2-40B4-BE49-F238E27FC236}">
                <a16:creationId xmlns:a16="http://schemas.microsoft.com/office/drawing/2014/main" id="{CA683A05-B114-9CFA-9D11-6E1E39C1A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384" y="2551266"/>
            <a:ext cx="6214872" cy="414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48D6FA84-6D8A-54B3-4D3B-DAA4B5B36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7744" y="166833"/>
            <a:ext cx="5934456" cy="4130847"/>
          </a:xfrm>
          <a:prstGeom prst="rect">
            <a:avLst/>
          </a:prstGeom>
        </p:spPr>
      </p:pic>
      <p:pic>
        <p:nvPicPr>
          <p:cNvPr id="2" name="Picture 5">
            <a:extLst>
              <a:ext uri="{FF2B5EF4-FFF2-40B4-BE49-F238E27FC236}">
                <a16:creationId xmlns:a16="http://schemas.microsoft.com/office/drawing/2014/main" id="{A35399F3-9CBC-C9B7-FB47-EE2CE9127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76" y="386080"/>
            <a:ext cx="2671572" cy="178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19F7D66-5D89-1154-6DA5-10F65FEEF48F}"/>
              </a:ext>
            </a:extLst>
          </p:cNvPr>
          <p:cNvCxnSpPr>
            <a:stCxn id="2" idx="1"/>
          </p:cNvCxnSpPr>
          <p:nvPr/>
        </p:nvCxnSpPr>
        <p:spPr>
          <a:xfrm flipH="1">
            <a:off x="5614416" y="1276604"/>
            <a:ext cx="2080260" cy="543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3447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77C6F9-B646-5C7D-C75E-C0A52DC72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760"/>
            <a:ext cx="6291072" cy="1106424"/>
          </a:xfrm>
        </p:spPr>
        <p:txBody>
          <a:bodyPr/>
          <a:lstStyle/>
          <a:p>
            <a:r>
              <a:rPr lang="en-US" dirty="0"/>
              <a:t>COVID-19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60E33F-C072-D53E-4C22-9772E6996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" y="1828800"/>
            <a:ext cx="6016752" cy="4187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Strict border controls, lockdowns and quarantine requirements</a:t>
            </a:r>
          </a:p>
          <a:p>
            <a:pPr marL="0" indent="0">
              <a:buNone/>
            </a:pPr>
            <a:r>
              <a:rPr lang="en-US" sz="2800" dirty="0"/>
              <a:t>Mining operations continued mostly uninterrupted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FCE61F-A4B1-C1BD-8937-C2A157D02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BD12358-51D2-46B3-9BDE-DF29528B9454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1026" name="Picture 2" descr="Mencegah Gagal Paham Covid 19">
            <a:extLst>
              <a:ext uri="{FF2B5EF4-FFF2-40B4-BE49-F238E27FC236}">
                <a16:creationId xmlns:a16="http://schemas.microsoft.com/office/drawing/2014/main" id="{1F6C3ECA-3D3E-19D9-3EE8-EAB2BACEF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89" y="1708404"/>
            <a:ext cx="4443753" cy="204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0434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777D8A-44F8-5F91-C29F-3BE8097760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972" y="658368"/>
            <a:ext cx="9920332" cy="53035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2002-2004:  Getting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2004-2006:  Getting others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2006-2008: The crazy period – GoldSim is everywhere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2008-2009: The GFC interlude – GoldSim is nowhere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2009-2019: The China Boom – more people get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2019-2022: COVID – nothing change…  in Australia</a:t>
            </a:r>
            <a:br>
              <a:rPr lang="en-US" sz="2800" b="1" dirty="0">
                <a:solidFill>
                  <a:srgbClr val="C00000"/>
                </a:solidFill>
              </a:rPr>
            </a:br>
            <a:br>
              <a:rPr lang="en-US" sz="2800" b="1" dirty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FF0000"/>
                </a:solidFill>
              </a:rPr>
              <a:t>2022-2024: GoldSim today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426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77C6F9-B646-5C7D-C75E-C0A52DC72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65760"/>
            <a:ext cx="6455664" cy="1106424"/>
          </a:xfrm>
        </p:spPr>
        <p:txBody>
          <a:bodyPr/>
          <a:lstStyle/>
          <a:p>
            <a:r>
              <a:rPr lang="en-US" dirty="0"/>
              <a:t>GoldSim Today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60E33F-C072-D53E-4C22-9772E6996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" y="1536192"/>
            <a:ext cx="6291072" cy="51023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 err="1"/>
              <a:t>Familiarisation</a:t>
            </a:r>
            <a:r>
              <a:rPr lang="en-US" sz="2800" dirty="0"/>
              <a:t>: </a:t>
            </a:r>
            <a:br>
              <a:rPr lang="en-US" sz="2800" dirty="0"/>
            </a:br>
            <a:r>
              <a:rPr lang="en-US" sz="2800" dirty="0"/>
              <a:t>Increasing awareness of GoldSim</a:t>
            </a:r>
          </a:p>
          <a:p>
            <a:pPr marL="0" indent="0">
              <a:buNone/>
            </a:pPr>
            <a:r>
              <a:rPr lang="en-US" sz="2800" dirty="0" err="1"/>
              <a:t>Utilisation</a:t>
            </a:r>
            <a:r>
              <a:rPr lang="en-US" sz="2800" dirty="0"/>
              <a:t>:</a:t>
            </a:r>
            <a:br>
              <a:rPr lang="en-US" sz="2800" dirty="0"/>
            </a:br>
            <a:r>
              <a:rPr lang="en-US" sz="2800" dirty="0"/>
              <a:t>Address a specific issue</a:t>
            </a:r>
          </a:p>
          <a:p>
            <a:pPr marL="0" indent="0">
              <a:buNone/>
            </a:pPr>
            <a:r>
              <a:rPr lang="en-US" sz="2800" dirty="0"/>
              <a:t>Integration:</a:t>
            </a:r>
            <a:br>
              <a:rPr lang="en-US" sz="2800" dirty="0"/>
            </a:br>
            <a:r>
              <a:rPr lang="en-US" sz="2800" dirty="0"/>
              <a:t>Address additional issues</a:t>
            </a:r>
          </a:p>
          <a:p>
            <a:pPr marL="0" indent="0">
              <a:buNone/>
            </a:pPr>
            <a:r>
              <a:rPr lang="en-US" sz="2800" dirty="0"/>
              <a:t>Reorientation:</a:t>
            </a:r>
            <a:br>
              <a:rPr lang="en-US" sz="2800" dirty="0"/>
            </a:br>
            <a:r>
              <a:rPr lang="en-US" sz="2800" dirty="0"/>
              <a:t>New areas and approaches </a:t>
            </a:r>
          </a:p>
          <a:p>
            <a:pPr marL="0" indent="0">
              <a:buNone/>
            </a:pPr>
            <a:r>
              <a:rPr lang="en-US" sz="2800" dirty="0"/>
              <a:t>Evolution:</a:t>
            </a:r>
            <a:br>
              <a:rPr lang="en-US" sz="2800" dirty="0"/>
            </a:br>
            <a:r>
              <a:rPr lang="en-US" sz="2800" dirty="0"/>
              <a:t>Explore creative possibilities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FCE61F-A4B1-C1BD-8937-C2A157D02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BD12358-51D2-46B3-9BDE-DF29528B9454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87596F-4113-A1A1-21C1-02BF25EB3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1648" y="2134723"/>
            <a:ext cx="4797264" cy="266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8483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0CCF9-507A-9B33-F360-5F3A97BF4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667512"/>
            <a:ext cx="5916168" cy="3666744"/>
          </a:xfrm>
        </p:spPr>
        <p:txBody>
          <a:bodyPr/>
          <a:lstStyle/>
          <a:p>
            <a:r>
              <a:rPr lang="en-US" dirty="0"/>
              <a:t>THANK </a:t>
            </a:r>
            <a:br>
              <a:rPr lang="en-US" dirty="0"/>
            </a:br>
            <a:r>
              <a:rPr lang="en-US" dirty="0"/>
              <a:t>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394F8A-4651-0476-8C8A-075A356960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8096" y="4636008"/>
            <a:ext cx="5276088" cy="1554480"/>
          </a:xfrm>
        </p:spPr>
        <p:txBody>
          <a:bodyPr/>
          <a:lstStyle/>
          <a:p>
            <a:r>
              <a:rPr lang="en-US" dirty="0"/>
              <a:t>Dr Jan Vermaak</a:t>
            </a:r>
          </a:p>
          <a:p>
            <a:r>
              <a:rPr lang="en-US" dirty="0"/>
              <a:t>jvermaak@g-r-m.com.au</a:t>
            </a:r>
          </a:p>
          <a:p>
            <a:r>
              <a:rPr lang="en-US" dirty="0"/>
              <a:t>www.g-r-m.com.au​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78" name="Picture 6" descr="Pilbara Sunset Images – Browse 268 Stock Photos, Vectors, and Video | Adobe  Stock">
            <a:extLst>
              <a:ext uri="{FF2B5EF4-FFF2-40B4-BE49-F238E27FC236}">
                <a16:creationId xmlns:a16="http://schemas.microsoft.com/office/drawing/2014/main" id="{5C4F02DD-A494-C375-9658-8BA7943F1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514" y="1856232"/>
            <a:ext cx="6007608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655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5C0C-AC08-411A-5743-AAEE17931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76" y="932688"/>
            <a:ext cx="5486400" cy="3108960"/>
          </a:xfrm>
        </p:spPr>
        <p:txBody>
          <a:bodyPr>
            <a:normAutofit/>
          </a:bodyPr>
          <a:lstStyle/>
          <a:p>
            <a:r>
              <a:rPr lang="en-US" sz="3100" b="1" dirty="0"/>
              <a:t>Little bit about us</a:t>
            </a:r>
            <a:br>
              <a:rPr lang="en-US" dirty="0"/>
            </a:br>
            <a:br>
              <a:rPr lang="en-US" sz="2200" dirty="0"/>
            </a:br>
            <a:r>
              <a:rPr lang="en-US" sz="2200" cap="none" dirty="0"/>
              <a:t>Groundwater Resource Management </a:t>
            </a:r>
            <a:br>
              <a:rPr lang="en-US" sz="2200" cap="none" dirty="0"/>
            </a:br>
            <a:br>
              <a:rPr lang="en-US" sz="2200" cap="none" dirty="0"/>
            </a:br>
            <a:r>
              <a:rPr lang="en-US" sz="2200" cap="none" dirty="0"/>
              <a:t>Founded: 2004 (20 years!)</a:t>
            </a:r>
            <a:br>
              <a:rPr lang="en-US" sz="2200" cap="none" dirty="0"/>
            </a:br>
            <a:br>
              <a:rPr lang="en-US" sz="2200" cap="none" dirty="0"/>
            </a:br>
            <a:r>
              <a:rPr lang="en-US" sz="2200" cap="none" dirty="0"/>
              <a:t>One of the first GoldSim users in Australia</a:t>
            </a:r>
            <a:br>
              <a:rPr lang="en-US" sz="2200" cap="none" dirty="0"/>
            </a:br>
            <a:br>
              <a:rPr lang="en-US" sz="2200" cap="none" dirty="0"/>
            </a:br>
            <a:r>
              <a:rPr lang="en-US" sz="2200" cap="none" dirty="0"/>
              <a:t>Based in Perth, Australia</a:t>
            </a:r>
            <a:endParaRPr lang="en-US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B34090-018F-4BA4-0597-785452521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8268" y="2080495"/>
            <a:ext cx="5486400" cy="25550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EA5524-1850-09B3-C673-06766EB55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661" y="4974336"/>
            <a:ext cx="3839393" cy="119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76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65D3161-6275-F5CB-5B28-7C144C8DCA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100" y="365760"/>
            <a:ext cx="5165452" cy="2048256"/>
          </a:xfrm>
          <a:solidFill>
            <a:schemeClr val="bg1">
              <a:lumMod val="95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GB" sz="2800" dirty="0">
                <a:solidFill>
                  <a:schemeClr val="tx1"/>
                </a:solidFill>
              </a:rPr>
              <a:t>Focussed mostly on natural resources – Mining</a:t>
            </a:r>
          </a:p>
          <a:p>
            <a:endParaRPr lang="en-GB" sz="2800" dirty="0">
              <a:solidFill>
                <a:schemeClr val="tx1"/>
              </a:solidFill>
            </a:endParaRPr>
          </a:p>
          <a:p>
            <a:r>
              <a:rPr lang="en-GB" sz="2800" dirty="0">
                <a:solidFill>
                  <a:schemeClr val="tx1"/>
                </a:solidFill>
              </a:rPr>
              <a:t>Private sector work – All work are confidential</a:t>
            </a:r>
          </a:p>
          <a:p>
            <a:endParaRPr lang="en-GB" sz="2800" dirty="0">
              <a:solidFill>
                <a:schemeClr val="tx1"/>
              </a:solidFill>
            </a:endParaRPr>
          </a:p>
          <a:p>
            <a:endParaRPr lang="en-GB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Australian mineral facts | Geoscience Australia">
            <a:extLst>
              <a:ext uri="{FF2B5EF4-FFF2-40B4-BE49-F238E27FC236}">
                <a16:creationId xmlns:a16="http://schemas.microsoft.com/office/drawing/2014/main" id="{2782A1EB-549F-76E5-95AD-5C19645C0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429" y="0"/>
            <a:ext cx="62515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orld map | Definition, History, Challenges, &amp; Facts | Britannica">
            <a:extLst>
              <a:ext uri="{FF2B5EF4-FFF2-40B4-BE49-F238E27FC236}">
                <a16:creationId xmlns:a16="http://schemas.microsoft.com/office/drawing/2014/main" id="{35B8999B-1377-2196-47BB-50409301E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5844604" cy="2922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847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65D3161-6275-F5CB-5B28-7C144C8DCA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100" y="365760"/>
            <a:ext cx="5165452" cy="2048256"/>
          </a:xfrm>
          <a:solidFill>
            <a:schemeClr val="bg1">
              <a:lumMod val="95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GB" sz="2800" dirty="0">
                <a:solidFill>
                  <a:schemeClr val="tx1"/>
                </a:solidFill>
              </a:rPr>
              <a:t>Focussed mostly on natural resources – Mining</a:t>
            </a:r>
          </a:p>
          <a:p>
            <a:endParaRPr lang="en-GB" sz="2800" dirty="0">
              <a:solidFill>
                <a:schemeClr val="tx1"/>
              </a:solidFill>
            </a:endParaRPr>
          </a:p>
          <a:p>
            <a:r>
              <a:rPr lang="en-GB" sz="2800" dirty="0">
                <a:solidFill>
                  <a:schemeClr val="tx1"/>
                </a:solidFill>
              </a:rPr>
              <a:t>Private sector work – All work are confidential</a:t>
            </a:r>
          </a:p>
          <a:p>
            <a:endParaRPr lang="en-GB" sz="2800" dirty="0">
              <a:solidFill>
                <a:schemeClr val="tx1"/>
              </a:solidFill>
            </a:endParaRPr>
          </a:p>
          <a:p>
            <a:endParaRPr lang="en-GB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Australian mineral facts | Geoscience Australia">
            <a:extLst>
              <a:ext uri="{FF2B5EF4-FFF2-40B4-BE49-F238E27FC236}">
                <a16:creationId xmlns:a16="http://schemas.microsoft.com/office/drawing/2014/main" id="{2782A1EB-549F-76E5-95AD-5C19645C0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429" y="0"/>
            <a:ext cx="62515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ost world maps show north at the top. But it doesn't have to be that way -  ABC News">
            <a:extLst>
              <a:ext uri="{FF2B5EF4-FFF2-40B4-BE49-F238E27FC236}">
                <a16:creationId xmlns:a16="http://schemas.microsoft.com/office/drawing/2014/main" id="{517D3706-81C4-1B22-A2AD-581354B5C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79775"/>
            <a:ext cx="5841429" cy="389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405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1180D15-BBF7-0442-8D7B-FAB45F325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972" y="658368"/>
            <a:ext cx="9920332" cy="53035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2002-2004:  Getting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2004-2006:  Getting others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2006-2008: The crazy period – GoldSim is everywhere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2008-2009: The GFC interlude – GoldSim is nowhere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2009-2019: The China Boom – more people get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2019-2022: COVID – nothing change…  in Australia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2022-2024: GoldSim today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42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97BB5E29-7B8E-6C2C-1F0B-87A3BE0CE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" y="291810"/>
            <a:ext cx="11634216" cy="489588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17773C8-4C79-297C-B079-65250F469063}"/>
              </a:ext>
            </a:extLst>
          </p:cNvPr>
          <p:cNvSpPr txBox="1">
            <a:spLocks/>
          </p:cNvSpPr>
          <p:nvPr/>
        </p:nvSpPr>
        <p:spPr>
          <a:xfrm>
            <a:off x="1490472" y="1670303"/>
            <a:ext cx="2267712" cy="12466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spc="0" baseline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1600" b="1" cap="none" dirty="0"/>
              <a:t>The Crazy Period:</a:t>
            </a:r>
          </a:p>
          <a:p>
            <a:pPr>
              <a:lnSpc>
                <a:spcPct val="120000"/>
              </a:lnSpc>
            </a:pPr>
            <a:r>
              <a:rPr lang="en-US" sz="1600" b="1" cap="none" dirty="0"/>
              <a:t>New Developments Everywhere:</a:t>
            </a:r>
          </a:p>
          <a:p>
            <a:pPr>
              <a:lnSpc>
                <a:spcPct val="120000"/>
              </a:lnSpc>
            </a:pPr>
            <a:r>
              <a:rPr lang="en-US" sz="1600" b="1" cap="none" dirty="0"/>
              <a:t>Planning/Design</a:t>
            </a:r>
            <a:endParaRPr lang="en-US" sz="1600" cap="none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8D61F82-C664-8D4F-FDC7-43C76637F619}"/>
              </a:ext>
            </a:extLst>
          </p:cNvPr>
          <p:cNvCxnSpPr>
            <a:cxnSpLocks/>
          </p:cNvCxnSpPr>
          <p:nvPr/>
        </p:nvCxnSpPr>
        <p:spPr>
          <a:xfrm>
            <a:off x="3758184" y="2259693"/>
            <a:ext cx="3383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50EF0F15-B8F3-9500-22C8-53EA4FEC6E95}"/>
              </a:ext>
            </a:extLst>
          </p:cNvPr>
          <p:cNvSpPr txBox="1">
            <a:spLocks/>
          </p:cNvSpPr>
          <p:nvPr/>
        </p:nvSpPr>
        <p:spPr>
          <a:xfrm>
            <a:off x="7961374" y="5299710"/>
            <a:ext cx="3770377" cy="8153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spc="0" baseline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1600" b="1" cap="none" dirty="0"/>
              <a:t>The China Boom</a:t>
            </a:r>
          </a:p>
          <a:p>
            <a:pPr>
              <a:lnSpc>
                <a:spcPct val="120000"/>
              </a:lnSpc>
            </a:pPr>
            <a:r>
              <a:rPr lang="en-US" sz="1600" b="1" cap="none" dirty="0"/>
              <a:t>New developments comes on-line:</a:t>
            </a:r>
          </a:p>
          <a:p>
            <a:pPr>
              <a:lnSpc>
                <a:spcPct val="100000"/>
              </a:lnSpc>
            </a:pPr>
            <a:r>
              <a:rPr lang="en-US" sz="1600" b="1" cap="none" dirty="0"/>
              <a:t>Operations/Compliance</a:t>
            </a:r>
            <a:endParaRPr lang="en-US" sz="1600" cap="none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11B791F-FCD8-B290-D422-3016D08D7274}"/>
              </a:ext>
            </a:extLst>
          </p:cNvPr>
          <p:cNvCxnSpPr>
            <a:cxnSpLocks/>
          </p:cNvCxnSpPr>
          <p:nvPr/>
        </p:nvCxnSpPr>
        <p:spPr>
          <a:xfrm>
            <a:off x="5166360" y="4349496"/>
            <a:ext cx="623620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78A5DAEF-0869-76B2-2566-C21AEE85B325}"/>
              </a:ext>
            </a:extLst>
          </p:cNvPr>
          <p:cNvSpPr txBox="1">
            <a:spLocks/>
          </p:cNvSpPr>
          <p:nvPr/>
        </p:nvSpPr>
        <p:spPr>
          <a:xfrm>
            <a:off x="3229356" y="5414772"/>
            <a:ext cx="1734311" cy="4815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spc="0" baseline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cap="none" dirty="0"/>
              <a:t>GFC Interlude</a:t>
            </a:r>
            <a:endParaRPr lang="en-US" sz="1800" cap="none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65C028B-AA6E-63F9-3482-FEFB066872BC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4096512" y="3694176"/>
            <a:ext cx="654558" cy="17205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54CA6CE-9595-D2D6-4D54-CCB61177A8EA}"/>
              </a:ext>
            </a:extLst>
          </p:cNvPr>
          <p:cNvCxnSpPr>
            <a:cxnSpLocks/>
            <a:stCxn id="8" idx="0"/>
          </p:cNvCxnSpPr>
          <p:nvPr/>
        </p:nvCxnSpPr>
        <p:spPr>
          <a:xfrm flipH="1" flipV="1">
            <a:off x="9079992" y="4384548"/>
            <a:ext cx="766571" cy="9151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70764BB7-F97F-B026-4403-5775CDE957AD}"/>
              </a:ext>
            </a:extLst>
          </p:cNvPr>
          <p:cNvSpPr txBox="1">
            <a:spLocks/>
          </p:cNvSpPr>
          <p:nvPr/>
        </p:nvSpPr>
        <p:spPr>
          <a:xfrm>
            <a:off x="9436608" y="1005839"/>
            <a:ext cx="982980" cy="3916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spc="0" baseline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/>
              <a:t>Covid</a:t>
            </a:r>
            <a:endParaRPr lang="en-US" sz="1600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1984229-E555-DCED-817A-DA73772F9618}"/>
              </a:ext>
            </a:extLst>
          </p:cNvPr>
          <p:cNvCxnSpPr>
            <a:cxnSpLocks/>
          </p:cNvCxnSpPr>
          <p:nvPr/>
        </p:nvCxnSpPr>
        <p:spPr>
          <a:xfrm>
            <a:off x="10058400" y="1397507"/>
            <a:ext cx="643128" cy="6598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430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65D3161-6275-F5CB-5B28-7C144C8DCA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972" y="658368"/>
            <a:ext cx="9920332" cy="53035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2002-2004:  Getting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2004-2006:  Getting others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2006-2008: The crazy period – GoldSim is everywhere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2008-2009: The GFC interlude – GoldSim is nowhere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2009-2019: The China Boom – more people get to know GoldSim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2019-2022: COVID – nothing change…  in Australia</a:t>
            </a:r>
            <a:br>
              <a:rPr lang="en-US" sz="2800" b="1" dirty="0">
                <a:solidFill>
                  <a:schemeClr val="tx1"/>
                </a:solidFill>
              </a:rPr>
            </a:b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2022-2024: GoldSim today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980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ED6DA"/>
      </a:accent1>
      <a:accent2>
        <a:srgbClr val="3E7090"/>
      </a:accent2>
      <a:accent3>
        <a:srgbClr val="93A5A8"/>
      </a:accent3>
      <a:accent4>
        <a:srgbClr val="627272"/>
      </a:accent4>
      <a:accent5>
        <a:srgbClr val="BDA07D"/>
      </a:accent5>
      <a:accent6>
        <a:srgbClr val="D8CAB7"/>
      </a:accent6>
      <a:hlink>
        <a:srgbClr val="0563C1"/>
      </a:hlink>
      <a:folHlink>
        <a:srgbClr val="954F72"/>
      </a:folHlink>
    </a:clrScheme>
    <a:fontScheme name="Custom 24">
      <a:majorFont>
        <a:latin typeface="Segoe UI Light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33468121_win32_CP_V3" id="{DB41292E-DA07-4A60-84D2-21F0B686AF93}" vid="{CD2DD4A9-674C-44A3-BA93-D7C3019ED0B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eb5bcae-f64f-4747-a8c2-b120e4c13e87" xsi:nil="true"/>
    <MediaServiceKeyPoints xmlns="3f9896a8-20b3-411f-aa6c-383e0c4d4710" xsi:nil="true"/>
    <lcf76f155ced4ddcb4097134ff3c332f xmlns="3f9896a8-20b3-411f-aa6c-383e0c4d471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79BBA1-1277-4614-8DDE-B2EB227512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AF5DA8-6387-4138-BF96-B65D39F2FC21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D4D95335-C90B-4D66-83E9-04E519C8E4E9}"/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1111</Words>
  <Application>Microsoft Office PowerPoint</Application>
  <PresentationFormat>Widescreen</PresentationFormat>
  <Paragraphs>90</Paragraphs>
  <Slides>33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Segoe UI Light</vt:lpstr>
      <vt:lpstr>Custom</vt:lpstr>
      <vt:lpstr>The 20-year evolution of GoldSim for water resource management: An Australian perspective</vt:lpstr>
      <vt:lpstr>PowerPoint Presentation</vt:lpstr>
      <vt:lpstr>PowerPoint Presentation</vt:lpstr>
      <vt:lpstr>Little bit about us  Groundwater Resource Management   Founded: 2004 (20 years!)  One of the first GoldSim users in Australia  Based in Perth, Australia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Stockton mine: water quality model and treatment option assessment </vt:lpstr>
      <vt:lpstr>PowerPoint Presentation</vt:lpstr>
      <vt:lpstr>After a century of coal mining, the Ngākawau River on the West Coast was so polluted it was devoid of all aquatic life.   Now, thanks to a multimillion-dollar clean-up, the fish are returning.  </vt:lpstr>
      <vt:lpstr>After a century of coal mining, the Ngākawau River on the West Coast was so polluted it was devoid of all aquatic life.   Now, thanks to a multimillion-dollar clean-up, the fish are returning.  But one tributary is still toxic…</vt:lpstr>
      <vt:lpstr>PowerPoint Presentation</vt:lpstr>
      <vt:lpstr>PowerPoint Presentation</vt:lpstr>
      <vt:lpstr>PowerPoint Presentation</vt:lpstr>
      <vt:lpstr>Surface water runoff model Western Australia  2008</vt:lpstr>
      <vt:lpstr>PowerPoint Presentation</vt:lpstr>
      <vt:lpstr>PowerPoint Presentation</vt:lpstr>
      <vt:lpstr>GFC interlude </vt:lpstr>
      <vt:lpstr>PowerPoint Presentation</vt:lpstr>
      <vt:lpstr>PowerPoint Presentation</vt:lpstr>
      <vt:lpstr>Heap leach facilities – a close Call</vt:lpstr>
      <vt:lpstr>Heap leach facilities</vt:lpstr>
      <vt:lpstr>PowerPoint Presentation</vt:lpstr>
      <vt:lpstr>PowerPoint Presentation</vt:lpstr>
      <vt:lpstr>Mine water supply and management</vt:lpstr>
      <vt:lpstr>PowerPoint Presentation</vt:lpstr>
      <vt:lpstr>PowerPoint Presentation</vt:lpstr>
      <vt:lpstr>COVID-19</vt:lpstr>
      <vt:lpstr>PowerPoint Presentation</vt:lpstr>
      <vt:lpstr>GoldSim Today</vt:lpstr>
      <vt:lpstr>THANK 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/>
  <cp:lastModifiedBy/>
  <cp:revision>1</cp:revision>
  <dcterms:created xsi:type="dcterms:W3CDTF">2021-05-30T14:58:49Z</dcterms:created>
  <dcterms:modified xsi:type="dcterms:W3CDTF">2024-09-05T05:01:23Z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