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1.xml" ContentType="application/vnd.openxmlformats-officedocument.presentationml.notesSlide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27"/>
  </p:notesMasterIdLst>
  <p:sldIdLst>
    <p:sldId id="256" r:id="rId2"/>
    <p:sldId id="591" r:id="rId3"/>
    <p:sldId id="593" r:id="rId4"/>
    <p:sldId id="589" r:id="rId5"/>
    <p:sldId id="592" r:id="rId6"/>
    <p:sldId id="594" r:id="rId7"/>
    <p:sldId id="485" r:id="rId8"/>
    <p:sldId id="484" r:id="rId9"/>
    <p:sldId id="482" r:id="rId10"/>
    <p:sldId id="596" r:id="rId11"/>
    <p:sldId id="476" r:id="rId12"/>
    <p:sldId id="475" r:id="rId13"/>
    <p:sldId id="595" r:id="rId14"/>
    <p:sldId id="598" r:id="rId15"/>
    <p:sldId id="600" r:id="rId16"/>
    <p:sldId id="599" r:id="rId17"/>
    <p:sldId id="269" r:id="rId18"/>
    <p:sldId id="257" r:id="rId19"/>
    <p:sldId id="280" r:id="rId20"/>
    <p:sldId id="258" r:id="rId21"/>
    <p:sldId id="274" r:id="rId22"/>
    <p:sldId id="275" r:id="rId23"/>
    <p:sldId id="289" r:id="rId24"/>
    <p:sldId id="285" r:id="rId25"/>
    <p:sldId id="290" r:id="rId26"/>
  </p:sldIdLst>
  <p:sldSz cx="9144000" cy="6858000" type="screen4x3"/>
  <p:notesSz cx="7315200" cy="96012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pos="5403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3861">
          <p15:clr>
            <a:srgbClr val="A4A3A4"/>
          </p15:clr>
        </p15:guide>
        <p15:guide id="4" pos="15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37">
          <p15:clr>
            <a:srgbClr val="A4A3A4"/>
          </p15:clr>
        </p15:guide>
        <p15:guide id="2" pos="2304">
          <p15:clr>
            <a:srgbClr val="A4A3A4"/>
          </p15:clr>
        </p15:guide>
      </p15:notes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1" roundtripDataSignature="AMtx7mgBgmY4R/ZcmPp6Ld7Yq5yIQi2DX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4FF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91"/>
    <p:restoredTop sz="94696"/>
  </p:normalViewPr>
  <p:slideViewPr>
    <p:cSldViewPr snapToGrid="0">
      <p:cViewPr>
        <p:scale>
          <a:sx n="140" d="100"/>
          <a:sy n="140" d="100"/>
        </p:scale>
        <p:origin x="1008" y="144"/>
      </p:cViewPr>
      <p:guideLst>
        <p:guide pos="5403"/>
        <p:guide pos="2880"/>
        <p:guide orient="horz" pos="3861"/>
        <p:guide pos="1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3037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36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170238" cy="4810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4143375" y="0"/>
            <a:ext cx="3170238" cy="4810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497013" y="1200150"/>
            <a:ext cx="4321175" cy="32400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731838" y="4621213"/>
            <a:ext cx="5851525" cy="3779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120188"/>
            <a:ext cx="3170238" cy="481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4143375" y="9120188"/>
            <a:ext cx="3170238" cy="481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:notes"/>
          <p:cNvSpPr txBox="1">
            <a:spLocks noGrp="1"/>
          </p:cNvSpPr>
          <p:nvPr>
            <p:ph type="body" idx="1"/>
          </p:nvPr>
        </p:nvSpPr>
        <p:spPr>
          <a:xfrm>
            <a:off x="731838" y="4621213"/>
            <a:ext cx="5851525" cy="3779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9" name="Google Shape;11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g295f4e25ffc_0_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" name="Google Shape;46;g295f4e25ffc_0_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639475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g295f4e25ffc_0_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" name="Google Shape;46;g295f4e25ffc_0_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:notes"/>
          <p:cNvSpPr txBox="1">
            <a:spLocks noGrp="1"/>
          </p:cNvSpPr>
          <p:nvPr>
            <p:ph type="body" idx="1"/>
          </p:nvPr>
        </p:nvSpPr>
        <p:spPr>
          <a:xfrm>
            <a:off x="731838" y="4621213"/>
            <a:ext cx="5851525" cy="3779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7" name="Google Shape;12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3629338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:notes"/>
          <p:cNvSpPr txBox="1">
            <a:spLocks noGrp="1"/>
          </p:cNvSpPr>
          <p:nvPr>
            <p:ph type="body" idx="1"/>
          </p:nvPr>
        </p:nvSpPr>
        <p:spPr>
          <a:xfrm>
            <a:off x="731838" y="4621213"/>
            <a:ext cx="5851525" cy="3779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7" name="Google Shape;12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2630aa03755_0_7:notes"/>
          <p:cNvSpPr txBox="1">
            <a:spLocks noGrp="1"/>
          </p:cNvSpPr>
          <p:nvPr>
            <p:ph type="body" idx="1"/>
          </p:nvPr>
        </p:nvSpPr>
        <p:spPr>
          <a:xfrm>
            <a:off x="731838" y="4621213"/>
            <a:ext cx="5851500" cy="377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5" name="Google Shape;135;g2630aa03755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1348613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2630aa03755_0_7:notes"/>
          <p:cNvSpPr txBox="1">
            <a:spLocks noGrp="1"/>
          </p:cNvSpPr>
          <p:nvPr>
            <p:ph type="body" idx="1"/>
          </p:nvPr>
        </p:nvSpPr>
        <p:spPr>
          <a:xfrm>
            <a:off x="731838" y="4621213"/>
            <a:ext cx="5851500" cy="377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5" name="Google Shape;135;g2630aa03755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2630aa03755_0_7:notes"/>
          <p:cNvSpPr txBox="1">
            <a:spLocks noGrp="1"/>
          </p:cNvSpPr>
          <p:nvPr>
            <p:ph type="body" idx="1"/>
          </p:nvPr>
        </p:nvSpPr>
        <p:spPr>
          <a:xfrm>
            <a:off x="731838" y="4621213"/>
            <a:ext cx="5851500" cy="377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5" name="Google Shape;135;g2630aa03755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9064704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2630aa03755_0_7:notes"/>
          <p:cNvSpPr txBox="1">
            <a:spLocks noGrp="1"/>
          </p:cNvSpPr>
          <p:nvPr>
            <p:ph type="body" idx="1"/>
          </p:nvPr>
        </p:nvSpPr>
        <p:spPr>
          <a:xfrm>
            <a:off x="731838" y="4621213"/>
            <a:ext cx="5851500" cy="377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5" name="Google Shape;135;g2630aa03755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2441035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26f62bd51a0_0_14:notes"/>
          <p:cNvSpPr txBox="1">
            <a:spLocks noGrp="1"/>
          </p:cNvSpPr>
          <p:nvPr>
            <p:ph type="body" idx="1"/>
          </p:nvPr>
        </p:nvSpPr>
        <p:spPr>
          <a:xfrm>
            <a:off x="731838" y="4621213"/>
            <a:ext cx="5851500" cy="377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9" name="Google Shape;159;g26f62bd51a0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7596689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263195645f3_0_0:notes"/>
          <p:cNvSpPr txBox="1">
            <a:spLocks noGrp="1"/>
          </p:cNvSpPr>
          <p:nvPr>
            <p:ph type="body" idx="1"/>
          </p:nvPr>
        </p:nvSpPr>
        <p:spPr>
          <a:xfrm>
            <a:off x="731838" y="4621213"/>
            <a:ext cx="5851500" cy="377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216" name="Google Shape;216;g263195645f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245188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Then this as the underlying reason for change – we are losing our world – although some might disagree</a:t>
            </a:r>
          </a:p>
          <a:p>
            <a:endParaRPr lang="en-US" dirty="0"/>
          </a:p>
          <a:p>
            <a:r>
              <a:rPr lang="en-US" dirty="0"/>
              <a:t>Plenty of bad decisions, but politically incorrect to name names</a:t>
            </a:r>
          </a:p>
          <a:p>
            <a:r>
              <a:rPr lang="en-US" dirty="0"/>
              <a:t>Wasting resources and money</a:t>
            </a:r>
            <a:r>
              <a:rPr lang="en-US" baseline="0" dirty="0"/>
              <a:t> – GAO has DOE environmental liability as a high risk program – this is true also for </a:t>
            </a:r>
            <a:r>
              <a:rPr lang="en-US" baseline="0" dirty="0" err="1"/>
              <a:t>DoD</a:t>
            </a:r>
            <a:r>
              <a:rPr lang="en-US" baseline="0" dirty="0"/>
              <a:t>, but is also a problem that the nation will face for upcoming issues such as the fossil fuel industry dying off – no money remaining to fix problems – and hence tax payers will pick it up, which perhaps they should have done earlier instead of waiting for the catastrophic response</a:t>
            </a:r>
          </a:p>
          <a:p>
            <a:r>
              <a:rPr lang="en-US" baseline="0" dirty="0"/>
              <a:t>Do we want a nuclear industry?  Energy, medicine?  Then we need to deal with these issues</a:t>
            </a:r>
          </a:p>
          <a:p>
            <a:r>
              <a:rPr lang="en-US" baseline="0" dirty="0"/>
              <a:t>If not, we will continue to burn the planet apparently – hence my degree of </a:t>
            </a:r>
            <a:r>
              <a:rPr lang="en-US" baseline="0" dirty="0" err="1"/>
              <a:t>scaredness</a:t>
            </a:r>
            <a:endParaRPr lang="en-US" baseline="0" dirty="0"/>
          </a:p>
          <a:p>
            <a:endParaRPr lang="en-US" baseline="0" dirty="0"/>
          </a:p>
          <a:p>
            <a:r>
              <a:rPr lang="en-US" baseline="0" dirty="0"/>
              <a:t>Through several operations I’ve learned to deal with my fears over needles (never met a crocodile up close), and presumably we can overcome fears here as well by learning from the past, embracing new technology and approaches, and hence getting better at what we do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8431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26f62bd51a0_0_14:notes"/>
          <p:cNvSpPr txBox="1">
            <a:spLocks noGrp="1"/>
          </p:cNvSpPr>
          <p:nvPr>
            <p:ph type="body" idx="1"/>
          </p:nvPr>
        </p:nvSpPr>
        <p:spPr>
          <a:xfrm>
            <a:off x="731838" y="4621213"/>
            <a:ext cx="5851500" cy="377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9" name="Google Shape;159;g26f62bd51a0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5692400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Then this as the underlying reason for change – we are losing our world – although some might disagree</a:t>
            </a:r>
          </a:p>
          <a:p>
            <a:endParaRPr lang="en-US" dirty="0"/>
          </a:p>
          <a:p>
            <a:r>
              <a:rPr lang="en-US" dirty="0"/>
              <a:t>Plenty of bad decisions, but politically incorrect to name names</a:t>
            </a:r>
          </a:p>
          <a:p>
            <a:r>
              <a:rPr lang="en-US" dirty="0"/>
              <a:t>Wasting resources and money</a:t>
            </a:r>
            <a:r>
              <a:rPr lang="en-US" baseline="0" dirty="0"/>
              <a:t> – GAO has DOE environmental liability as a high risk program – this is true also for </a:t>
            </a:r>
            <a:r>
              <a:rPr lang="en-US" baseline="0" dirty="0" err="1"/>
              <a:t>DoD</a:t>
            </a:r>
            <a:r>
              <a:rPr lang="en-US" baseline="0" dirty="0"/>
              <a:t>, but is also a problem that the nation will face for upcoming issues such as the fossil fuel industry dying off – no money remaining to fix problems – and hence tax payers will pick it up, which perhaps they should have done earlier instead of waiting for the catastrophic response</a:t>
            </a:r>
          </a:p>
          <a:p>
            <a:r>
              <a:rPr lang="en-US" baseline="0" dirty="0"/>
              <a:t>Do we want a nuclear industry?  Energy, medicine?  Then we need to deal with these issues</a:t>
            </a:r>
          </a:p>
          <a:p>
            <a:r>
              <a:rPr lang="en-US" baseline="0" dirty="0"/>
              <a:t>If not, we will continue to burn the planet apparently – hence my degree of </a:t>
            </a:r>
            <a:r>
              <a:rPr lang="en-US" baseline="0" dirty="0" err="1"/>
              <a:t>scaredness</a:t>
            </a:r>
            <a:endParaRPr lang="en-US" baseline="0" dirty="0"/>
          </a:p>
          <a:p>
            <a:endParaRPr lang="en-US" baseline="0" dirty="0"/>
          </a:p>
          <a:p>
            <a:r>
              <a:rPr lang="en-US" baseline="0" dirty="0"/>
              <a:t>Through several operations I’ve learned to deal with my fears over needles (never met a crocodile up close), and presumably we can overcome fears here as well by learning from the past, embracing new technology and approaches, and hence getting better at what we do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01170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Then this as the underlying reason for change – we are losing our world – although some might disagree</a:t>
            </a:r>
          </a:p>
          <a:p>
            <a:endParaRPr lang="en-US" dirty="0"/>
          </a:p>
          <a:p>
            <a:r>
              <a:rPr lang="en-US" dirty="0"/>
              <a:t>Plenty of bad decisions, but politically incorrect to name names</a:t>
            </a:r>
          </a:p>
          <a:p>
            <a:r>
              <a:rPr lang="en-US" dirty="0"/>
              <a:t>Wasting resources and money</a:t>
            </a:r>
            <a:r>
              <a:rPr lang="en-US" baseline="0" dirty="0"/>
              <a:t> – GAO has DOE environmental liability as a high risk program – this is true also for </a:t>
            </a:r>
            <a:r>
              <a:rPr lang="en-US" baseline="0" dirty="0" err="1"/>
              <a:t>DoD</a:t>
            </a:r>
            <a:r>
              <a:rPr lang="en-US" baseline="0" dirty="0"/>
              <a:t>, but is also a problem that the nation will face for upcoming issues such as the fossil fuel industry dying off – no money remaining to fix problems – and hence tax payers will pick it up, which perhaps they should have done earlier instead of waiting for the catastrophic response</a:t>
            </a:r>
          </a:p>
          <a:p>
            <a:r>
              <a:rPr lang="en-US" baseline="0" dirty="0"/>
              <a:t>Do we want a nuclear industry?  Energy, medicine?  Then we need to deal with these issues</a:t>
            </a:r>
          </a:p>
          <a:p>
            <a:r>
              <a:rPr lang="en-US" baseline="0" dirty="0"/>
              <a:t>If not, we will continue to burn the planet apparently – hence my degree of </a:t>
            </a:r>
            <a:r>
              <a:rPr lang="en-US" baseline="0" dirty="0" err="1"/>
              <a:t>scaredness</a:t>
            </a:r>
            <a:endParaRPr lang="en-US" baseline="0" dirty="0"/>
          </a:p>
          <a:p>
            <a:endParaRPr lang="en-US" baseline="0" dirty="0"/>
          </a:p>
          <a:p>
            <a:r>
              <a:rPr lang="en-US" baseline="0" dirty="0"/>
              <a:t>Through several operations I’ve learned to deal with my fears over needles (never met a crocodile up close), and presumably we can overcome fears here as well by learning from the past, embracing new technology and approaches, and hence getting better at what we do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41311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Then this as the underlying reason for change – we are losing our world – although some might disagree</a:t>
            </a:r>
          </a:p>
          <a:p>
            <a:endParaRPr lang="en-US" dirty="0"/>
          </a:p>
          <a:p>
            <a:r>
              <a:rPr lang="en-US" dirty="0"/>
              <a:t>Plenty of bad decisions, but politically incorrect to name names</a:t>
            </a:r>
          </a:p>
          <a:p>
            <a:r>
              <a:rPr lang="en-US" dirty="0"/>
              <a:t>Wasting resources and money</a:t>
            </a:r>
            <a:r>
              <a:rPr lang="en-US" baseline="0" dirty="0"/>
              <a:t> – GAO has DOE environmental liability as a high risk program – this is true also for </a:t>
            </a:r>
            <a:r>
              <a:rPr lang="en-US" baseline="0" dirty="0" err="1"/>
              <a:t>DoD</a:t>
            </a:r>
            <a:r>
              <a:rPr lang="en-US" baseline="0" dirty="0"/>
              <a:t>, but is also a problem that the nation will face for upcoming issues such as the fossil fuel industry dying off – no money remaining to fix problems – and hence tax payers will pick it up, which perhaps they should have done earlier instead of waiting for the catastrophic response</a:t>
            </a:r>
          </a:p>
          <a:p>
            <a:r>
              <a:rPr lang="en-US" baseline="0" dirty="0"/>
              <a:t>Do we want a nuclear industry?  Energy, medicine?  Then we need to deal with these issues</a:t>
            </a:r>
          </a:p>
          <a:p>
            <a:r>
              <a:rPr lang="en-US" baseline="0" dirty="0"/>
              <a:t>If not, we will continue to burn the planet apparently – hence my degree of </a:t>
            </a:r>
            <a:r>
              <a:rPr lang="en-US" baseline="0" dirty="0" err="1"/>
              <a:t>scaredness</a:t>
            </a:r>
            <a:endParaRPr lang="en-US" baseline="0" dirty="0"/>
          </a:p>
          <a:p>
            <a:endParaRPr lang="en-US" baseline="0" dirty="0"/>
          </a:p>
          <a:p>
            <a:r>
              <a:rPr lang="en-US" baseline="0" dirty="0"/>
              <a:t>Through several operations I’ve learned to deal with my fears over needles (never met a crocodile up close), and presumably we can overcome fears here as well by learning from the past, embracing new technology and approaches, and hence getting better at what we do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27670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Then this as the underlying reason for change – we are losing our world – although some might disagree</a:t>
            </a:r>
          </a:p>
          <a:p>
            <a:endParaRPr lang="en-US" dirty="0"/>
          </a:p>
          <a:p>
            <a:r>
              <a:rPr lang="en-US" dirty="0"/>
              <a:t>Plenty of bad decisions, but politically incorrect to name names</a:t>
            </a:r>
          </a:p>
          <a:p>
            <a:r>
              <a:rPr lang="en-US" dirty="0"/>
              <a:t>Wasting resources and money</a:t>
            </a:r>
            <a:r>
              <a:rPr lang="en-US" baseline="0" dirty="0"/>
              <a:t> – GAO has DOE environmental liability as a high risk program – this is true also for </a:t>
            </a:r>
            <a:r>
              <a:rPr lang="en-US" baseline="0" dirty="0" err="1"/>
              <a:t>DoD</a:t>
            </a:r>
            <a:r>
              <a:rPr lang="en-US" baseline="0" dirty="0"/>
              <a:t>, but is also a problem that the nation will face for upcoming issues such as the fossil fuel industry dying off – no money remaining to fix problems – and hence tax payers will pick it up, which perhaps they should have done earlier instead of waiting for the catastrophic response</a:t>
            </a:r>
          </a:p>
          <a:p>
            <a:r>
              <a:rPr lang="en-US" baseline="0" dirty="0"/>
              <a:t>Do we want a nuclear industry?  Energy, medicine?  Then we need to deal with these issues</a:t>
            </a:r>
          </a:p>
          <a:p>
            <a:r>
              <a:rPr lang="en-US" baseline="0" dirty="0"/>
              <a:t>If not, we will continue to burn the planet apparently – hence my degree of </a:t>
            </a:r>
            <a:r>
              <a:rPr lang="en-US" baseline="0" dirty="0" err="1"/>
              <a:t>scaredness</a:t>
            </a:r>
            <a:endParaRPr lang="en-US" baseline="0" dirty="0"/>
          </a:p>
          <a:p>
            <a:endParaRPr lang="en-US" baseline="0" dirty="0"/>
          </a:p>
          <a:p>
            <a:r>
              <a:rPr lang="en-US" baseline="0" dirty="0"/>
              <a:t>Through several operations I’ve learned to deal with my fears over needles (never met a crocodile up close), and presumably we can overcome fears here as well by learning from the past, embracing new technology and approaches, and hence getting better at what we do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14206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6271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hdr" sz="quarter"/>
          </p:nvPr>
        </p:nvSpPr>
        <p:spPr>
          <a:xfrm>
            <a:off x="1" y="0"/>
            <a:ext cx="3038475" cy="465138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6" rIns="91430" bIns="45716"/>
          <a:lstStyle>
            <a:lvl1pPr defTabSz="944466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27841" indent="-37470688" defTabSz="944466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15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30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45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300">
                <a:latin typeface="Times New Roman" charset="0"/>
              </a:rPr>
              <a:t>Probabilistic Sensitivity and Uncertainty Analysis Workshop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dt" sz="quarter" idx="1"/>
          </p:nvPr>
        </p:nvSpPr>
        <p:spPr>
          <a:xfrm>
            <a:off x="3970339" y="0"/>
            <a:ext cx="3038475" cy="465138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6" rIns="91430" bIns="45716"/>
          <a:lstStyle>
            <a:lvl1pPr defTabSz="944466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27841" indent="-37470688" defTabSz="944466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15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30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45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300">
                <a:latin typeface="Times New Roman" charset="0"/>
              </a:rPr>
              <a:t>Augusta, GA</a:t>
            </a:r>
          </a:p>
          <a:p>
            <a:r>
              <a:rPr lang="en-US" sz="1300">
                <a:latin typeface="Times New Roman" charset="0"/>
              </a:rPr>
              <a:t>March 2008</a:t>
            </a:r>
          </a:p>
        </p:txBody>
      </p:sp>
      <p:sp>
        <p:nvSpPr>
          <p:cNvPr id="106500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1" y="8829676"/>
            <a:ext cx="3038475" cy="465138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6" rIns="91430" bIns="45716"/>
          <a:lstStyle>
            <a:lvl1pPr defTabSz="944466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27841" indent="-37470688" defTabSz="944466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15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30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45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300">
                <a:latin typeface="Times New Roman" charset="0"/>
              </a:rPr>
              <a:t>John Tauxe</a:t>
            </a:r>
          </a:p>
          <a:p>
            <a:r>
              <a:rPr lang="en-US" sz="1300">
                <a:latin typeface="Times New Roman" charset="0"/>
              </a:rPr>
              <a:t>Neptune and Company</a:t>
            </a:r>
          </a:p>
        </p:txBody>
      </p:sp>
      <p:sp>
        <p:nvSpPr>
          <p:cNvPr id="106501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970339" y="8829676"/>
            <a:ext cx="3038475" cy="465138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6" rIns="91430" bIns="45716"/>
          <a:lstStyle>
            <a:lvl1pPr defTabSz="944466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27841" indent="-37470688" defTabSz="944466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15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30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45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B2546B6-EBD0-C04A-B016-4B30EAD2606F}" type="slidenum">
              <a:rPr lang="en-US" sz="1300">
                <a:latin typeface="Times New Roman" charset="0"/>
              </a:rPr>
              <a:pPr/>
              <a:t>12</a:t>
            </a:fld>
            <a:endParaRPr lang="en-US" sz="1300">
              <a:latin typeface="Times New Roman" charset="0"/>
            </a:endParaRPr>
          </a:p>
        </p:txBody>
      </p:sp>
      <p:sp>
        <p:nvSpPr>
          <p:cNvPr id="1065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4275" y="698500"/>
            <a:ext cx="4646613" cy="3484563"/>
          </a:xfrm>
          <a:ln/>
        </p:spPr>
      </p:sp>
      <p:sp>
        <p:nvSpPr>
          <p:cNvPr id="1065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5039" y="4413251"/>
            <a:ext cx="5140325" cy="418465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>
                <a:ea typeface="ＭＳ Ｐゴシック" charset="0"/>
                <a:cs typeface="ＭＳ Ｐゴシック" charset="0"/>
              </a:rPr>
              <a:t>The model also has residual inventory associated with non-source area of NPGP, Cs prong, and other impacted areas not to be removed in Phase 1. These are developed from environmental monitoring data (DMS).</a:t>
            </a:r>
          </a:p>
        </p:txBody>
      </p:sp>
    </p:spTree>
    <p:extLst>
      <p:ext uri="{BB962C8B-B14F-4D97-AF65-F5344CB8AC3E}">
        <p14:creationId xmlns:p14="http://schemas.microsoft.com/office/powerpoint/2010/main" val="21171535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g296ec4aae4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5" name="Google Shape;55;g296ec4aae4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dirty="0"/>
              <a:t>1D transport columns from top soil to KRS for each Facility. Color coding links Facility to Reach/hillslope. From March NRC presentation “Day 2” amended to remove HS by Reach bullet</a:t>
            </a:r>
            <a:endParaRPr dirty="0">
              <a:highlight>
                <a:srgbClr val="FFFF00"/>
              </a:highlight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0"/>
          <p:cNvSpPr txBox="1"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0"/>
          <p:cNvSpPr txBox="1"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Calibri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Calibri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350"/>
              <a:buFont typeface="Calibri"/>
              <a:buNone/>
              <a:defRPr sz="135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1" name="Google Shape;21;p10"/>
          <p:cNvSpPr txBox="1">
            <a:spLocks noGrp="1"/>
          </p:cNvSpPr>
          <p:nvPr>
            <p:ph type="dt" idx="10"/>
          </p:nvPr>
        </p:nvSpPr>
        <p:spPr>
          <a:xfrm>
            <a:off x="628650" y="6289847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0"/>
          <p:cNvSpPr txBox="1">
            <a:spLocks noGrp="1"/>
          </p:cNvSpPr>
          <p:nvPr>
            <p:ph type="ftr" idx="11"/>
          </p:nvPr>
        </p:nvSpPr>
        <p:spPr>
          <a:xfrm>
            <a:off x="623888" y="6289847"/>
            <a:ext cx="732048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0"/>
          <p:cNvSpPr txBox="1">
            <a:spLocks noGrp="1"/>
          </p:cNvSpPr>
          <p:nvPr>
            <p:ph type="sldNum" idx="12"/>
          </p:nvPr>
        </p:nvSpPr>
        <p:spPr>
          <a:xfrm>
            <a:off x="7944374" y="6289847"/>
            <a:ext cx="57097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24" name="Google Shape;24;p10"/>
          <p:cNvCxnSpPr/>
          <p:nvPr/>
        </p:nvCxnSpPr>
        <p:spPr>
          <a:xfrm>
            <a:off x="623888" y="4570413"/>
            <a:ext cx="7886700" cy="0"/>
          </a:xfrm>
          <a:prstGeom prst="straightConnector1">
            <a:avLst/>
          </a:prstGeom>
          <a:noFill/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25" name="Google Shape;25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118104" y="329183"/>
            <a:ext cx="2743200" cy="11803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9"/>
          <p:cNvSpPr txBox="1">
            <a:spLocks noGrp="1"/>
          </p:cNvSpPr>
          <p:nvPr>
            <p:ph type="dt" idx="10"/>
          </p:nvPr>
        </p:nvSpPr>
        <p:spPr>
          <a:xfrm>
            <a:off x="628650" y="6289847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19"/>
          <p:cNvSpPr txBox="1">
            <a:spLocks noGrp="1"/>
          </p:cNvSpPr>
          <p:nvPr>
            <p:ph type="ftr" idx="11"/>
          </p:nvPr>
        </p:nvSpPr>
        <p:spPr>
          <a:xfrm>
            <a:off x="628651" y="6289847"/>
            <a:ext cx="745547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9"/>
          <p:cNvSpPr txBox="1">
            <a:spLocks noGrp="1"/>
          </p:cNvSpPr>
          <p:nvPr>
            <p:ph type="sldNum" idx="12"/>
          </p:nvPr>
        </p:nvSpPr>
        <p:spPr>
          <a:xfrm>
            <a:off x="7885650" y="6289847"/>
            <a:ext cx="6296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0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Calibri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20"/>
          <p:cNvSpPr txBox="1">
            <a:spLocks noGrp="1"/>
          </p:cNvSpPr>
          <p:nvPr>
            <p:ph type="body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0E161C"/>
              </a:buClr>
              <a:buSzPts val="2400"/>
              <a:buFont typeface="Calibri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243748"/>
              </a:buClr>
              <a:buSzPts val="2100"/>
              <a:buFont typeface="Calibri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496F90"/>
              </a:buClr>
              <a:buSzPts val="1800"/>
              <a:buFont typeface="Calibri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5A5C1"/>
              </a:buClr>
              <a:buSzPts val="1500"/>
              <a:buFont typeface="Calibri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B1C5D7"/>
              </a:buClr>
              <a:buSzPts val="1500"/>
              <a:buFont typeface="Calibri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94" name="Google Shape;94;p20"/>
          <p:cNvSpPr txBox="1">
            <a:spLocks noGrp="1"/>
          </p:cNvSpPr>
          <p:nvPr>
            <p:ph type="body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0E161C"/>
              </a:buClr>
              <a:buSzPts val="1200"/>
              <a:buFont typeface="Calibri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243748"/>
              </a:buClr>
              <a:buSzPts val="1050"/>
              <a:buFont typeface="Calibri"/>
              <a:buNone/>
              <a:defRPr sz="1050"/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496F90"/>
              </a:buClr>
              <a:buSzPts val="900"/>
              <a:buFont typeface="Calibri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5A5C1"/>
              </a:buClr>
              <a:buSzPts val="750"/>
              <a:buFont typeface="Calibri"/>
              <a:buNone/>
              <a:defRPr sz="750"/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B1C5D7"/>
              </a:buClr>
              <a:buSzPts val="750"/>
              <a:buFont typeface="Calibri"/>
              <a:buNone/>
              <a:defRPr sz="750"/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9pPr>
          </a:lstStyle>
          <a:p>
            <a:endParaRPr/>
          </a:p>
        </p:txBody>
      </p:sp>
      <p:sp>
        <p:nvSpPr>
          <p:cNvPr id="95" name="Google Shape;95;p20"/>
          <p:cNvSpPr txBox="1">
            <a:spLocks noGrp="1"/>
          </p:cNvSpPr>
          <p:nvPr>
            <p:ph type="dt" idx="10"/>
          </p:nvPr>
        </p:nvSpPr>
        <p:spPr>
          <a:xfrm>
            <a:off x="628650" y="6289847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20"/>
          <p:cNvSpPr txBox="1">
            <a:spLocks noGrp="1"/>
          </p:cNvSpPr>
          <p:nvPr>
            <p:ph type="ftr" idx="11"/>
          </p:nvPr>
        </p:nvSpPr>
        <p:spPr>
          <a:xfrm>
            <a:off x="628651" y="6289847"/>
            <a:ext cx="745547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0"/>
          <p:cNvSpPr txBox="1">
            <a:spLocks noGrp="1"/>
          </p:cNvSpPr>
          <p:nvPr>
            <p:ph type="sldNum" idx="12"/>
          </p:nvPr>
        </p:nvSpPr>
        <p:spPr>
          <a:xfrm>
            <a:off x="7885650" y="6289847"/>
            <a:ext cx="6296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1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Calibri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>
            <a:spLocks noGrp="1"/>
          </p:cNvSpPr>
          <p:nvPr>
            <p:ph type="pic" idx="2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  <a:noFill/>
          <a:ln>
            <a:noFill/>
          </a:ln>
        </p:spPr>
      </p:sp>
      <p:sp>
        <p:nvSpPr>
          <p:cNvPr id="101" name="Google Shape;101;p21"/>
          <p:cNvSpPr txBox="1">
            <a:spLocks noGrp="1"/>
          </p:cNvSpPr>
          <p:nvPr>
            <p:ph type="body" idx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0E161C"/>
              </a:buClr>
              <a:buSzPts val="1200"/>
              <a:buFont typeface="Calibri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243748"/>
              </a:buClr>
              <a:buSzPts val="1050"/>
              <a:buFont typeface="Calibri"/>
              <a:buNone/>
              <a:defRPr sz="1050"/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496F90"/>
              </a:buClr>
              <a:buSzPts val="900"/>
              <a:buFont typeface="Calibri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5A5C1"/>
              </a:buClr>
              <a:buSzPts val="750"/>
              <a:buFont typeface="Calibri"/>
              <a:buNone/>
              <a:defRPr sz="750"/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B1C5D7"/>
              </a:buClr>
              <a:buSzPts val="750"/>
              <a:buFont typeface="Calibri"/>
              <a:buNone/>
              <a:defRPr sz="750"/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9pPr>
          </a:lstStyle>
          <a:p>
            <a:endParaRPr/>
          </a:p>
        </p:txBody>
      </p:sp>
      <p:sp>
        <p:nvSpPr>
          <p:cNvPr id="102" name="Google Shape;102;p21"/>
          <p:cNvSpPr txBox="1">
            <a:spLocks noGrp="1"/>
          </p:cNvSpPr>
          <p:nvPr>
            <p:ph type="dt" idx="10"/>
          </p:nvPr>
        </p:nvSpPr>
        <p:spPr>
          <a:xfrm>
            <a:off x="628650" y="6289847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1"/>
          <p:cNvSpPr txBox="1">
            <a:spLocks noGrp="1"/>
          </p:cNvSpPr>
          <p:nvPr>
            <p:ph type="ftr" idx="11"/>
          </p:nvPr>
        </p:nvSpPr>
        <p:spPr>
          <a:xfrm>
            <a:off x="628651" y="6289847"/>
            <a:ext cx="745547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1"/>
          <p:cNvSpPr txBox="1">
            <a:spLocks noGrp="1"/>
          </p:cNvSpPr>
          <p:nvPr>
            <p:ph type="sldNum" idx="12"/>
          </p:nvPr>
        </p:nvSpPr>
        <p:spPr>
          <a:xfrm>
            <a:off x="7885650" y="6289847"/>
            <a:ext cx="6296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2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22"/>
          <p:cNvSpPr txBox="1">
            <a:spLocks noGrp="1"/>
          </p:cNvSpPr>
          <p:nvPr>
            <p:ph type="body" idx="1"/>
          </p:nvPr>
        </p:nvSpPr>
        <p:spPr>
          <a:xfrm rot="5400000">
            <a:off x="2396331" y="57944"/>
            <a:ext cx="4351338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0E161C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243748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496F90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5A5C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B1C5D7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8" name="Google Shape;108;p22"/>
          <p:cNvSpPr txBox="1">
            <a:spLocks noGrp="1"/>
          </p:cNvSpPr>
          <p:nvPr>
            <p:ph type="dt" idx="10"/>
          </p:nvPr>
        </p:nvSpPr>
        <p:spPr>
          <a:xfrm>
            <a:off x="628650" y="6289847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22"/>
          <p:cNvSpPr txBox="1">
            <a:spLocks noGrp="1"/>
          </p:cNvSpPr>
          <p:nvPr>
            <p:ph type="ftr" idx="11"/>
          </p:nvPr>
        </p:nvSpPr>
        <p:spPr>
          <a:xfrm>
            <a:off x="628651" y="6289847"/>
            <a:ext cx="745547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22"/>
          <p:cNvSpPr txBox="1">
            <a:spLocks noGrp="1"/>
          </p:cNvSpPr>
          <p:nvPr>
            <p:ph type="sldNum" idx="12"/>
          </p:nvPr>
        </p:nvSpPr>
        <p:spPr>
          <a:xfrm>
            <a:off x="7885650" y="6289847"/>
            <a:ext cx="6296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3"/>
          <p:cNvSpPr txBox="1">
            <a:spLocks noGrp="1"/>
          </p:cNvSpPr>
          <p:nvPr>
            <p:ph type="title"/>
          </p:nvPr>
        </p:nvSpPr>
        <p:spPr>
          <a:xfrm rot="5400000">
            <a:off x="4623594" y="2285207"/>
            <a:ext cx="5811838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23"/>
          <p:cNvSpPr txBox="1">
            <a:spLocks noGrp="1"/>
          </p:cNvSpPr>
          <p:nvPr>
            <p:ph type="body" idx="1"/>
          </p:nvPr>
        </p:nvSpPr>
        <p:spPr>
          <a:xfrm rot="5400000">
            <a:off x="623094" y="370681"/>
            <a:ext cx="5811838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0E161C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243748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496F90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5A5C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B1C5D7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4" name="Google Shape;114;p23"/>
          <p:cNvSpPr txBox="1">
            <a:spLocks noGrp="1"/>
          </p:cNvSpPr>
          <p:nvPr>
            <p:ph type="dt" idx="10"/>
          </p:nvPr>
        </p:nvSpPr>
        <p:spPr>
          <a:xfrm>
            <a:off x="628650" y="6289847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3"/>
          <p:cNvSpPr txBox="1">
            <a:spLocks noGrp="1"/>
          </p:cNvSpPr>
          <p:nvPr>
            <p:ph type="ftr" idx="11"/>
          </p:nvPr>
        </p:nvSpPr>
        <p:spPr>
          <a:xfrm>
            <a:off x="628651" y="6289847"/>
            <a:ext cx="745547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23"/>
          <p:cNvSpPr txBox="1">
            <a:spLocks noGrp="1"/>
          </p:cNvSpPr>
          <p:nvPr>
            <p:ph type="sldNum" idx="12"/>
          </p:nvPr>
        </p:nvSpPr>
        <p:spPr>
          <a:xfrm>
            <a:off x="7885650" y="6289847"/>
            <a:ext cx="6296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" name="Shape 23">
            <a:extLst>
              <a:ext uri="{FF2B5EF4-FFF2-40B4-BE49-F238E27FC236}">
                <a16:creationId xmlns:a16="http://schemas.microsoft.com/office/drawing/2014/main" id="{54D2C1A5-8E6A-9A99-C875-41BC2A4257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41342" y="6346508"/>
            <a:ext cx="321659" cy="26789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57651102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_Section Header">
  <p:cSld name="Sub_Section Header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1"/>
          <p:cNvSpPr txBox="1"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Calibri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Calibri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350"/>
              <a:buFont typeface="Calibri"/>
              <a:buNone/>
              <a:defRPr sz="135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8" name="Google Shape;28;p11"/>
          <p:cNvSpPr txBox="1">
            <a:spLocks noGrp="1"/>
          </p:cNvSpPr>
          <p:nvPr>
            <p:ph type="dt" idx="10"/>
          </p:nvPr>
        </p:nvSpPr>
        <p:spPr>
          <a:xfrm>
            <a:off x="628650" y="6289847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1"/>
          <p:cNvSpPr txBox="1">
            <a:spLocks noGrp="1"/>
          </p:cNvSpPr>
          <p:nvPr>
            <p:ph type="ftr" idx="11"/>
          </p:nvPr>
        </p:nvSpPr>
        <p:spPr>
          <a:xfrm>
            <a:off x="623887" y="6279562"/>
            <a:ext cx="736243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1"/>
          <p:cNvSpPr txBox="1">
            <a:spLocks noGrp="1"/>
          </p:cNvSpPr>
          <p:nvPr>
            <p:ph type="sldNum" idx="12"/>
          </p:nvPr>
        </p:nvSpPr>
        <p:spPr>
          <a:xfrm>
            <a:off x="7986320" y="6289847"/>
            <a:ext cx="52902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1" name="Google Shape;31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316028" y="387252"/>
            <a:ext cx="2194560" cy="917604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Google Shape;32;p11"/>
          <p:cNvSpPr txBox="1">
            <a:spLocks noGrp="1"/>
          </p:cNvSpPr>
          <p:nvPr>
            <p:ph type="body" idx="2"/>
          </p:nvPr>
        </p:nvSpPr>
        <p:spPr>
          <a:xfrm>
            <a:off x="623887" y="4031673"/>
            <a:ext cx="7896657" cy="557791"/>
          </a:xfrm>
          <a:prstGeom prst="rect">
            <a:avLst/>
          </a:prstGeom>
          <a:gradFill>
            <a:gsLst>
              <a:gs pos="0">
                <a:srgbClr val="75A3B3"/>
              </a:gs>
              <a:gs pos="50000">
                <a:srgbClr val="5E9AAE"/>
              </a:gs>
              <a:gs pos="100000">
                <a:srgbClr val="4F899E"/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2352"/>
              </a:srgbClr>
            </a:outerShdw>
          </a:effectLst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0E161C"/>
              </a:buClr>
              <a:buSzPts val="2400"/>
              <a:buFont typeface="Arial"/>
              <a:buNone/>
              <a:defRPr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81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243748"/>
              </a:buClr>
              <a:buSzPts val="2400"/>
              <a:buFont typeface="Arial"/>
              <a:buChar char="•"/>
              <a:defRPr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lvl="2" indent="-381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496F90"/>
              </a:buClr>
              <a:buSzPts val="2400"/>
              <a:buFont typeface="Arial"/>
              <a:buChar char="•"/>
              <a:defRPr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lvl="3" indent="-381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5A5C1"/>
              </a:buClr>
              <a:buSzPts val="2400"/>
              <a:buFont typeface="Arial"/>
              <a:buChar char="•"/>
              <a:defRPr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lvl="4" indent="-381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B1C5D7"/>
              </a:buClr>
              <a:buSzPts val="2400"/>
              <a:buFont typeface="Arial"/>
              <a:buChar char="•"/>
              <a:defRPr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2"/>
          <p:cNvSpPr txBox="1">
            <a:spLocks noGrp="1"/>
          </p:cNvSpPr>
          <p:nvPr>
            <p:ph type="ctrTitle"/>
          </p:nvPr>
        </p:nvSpPr>
        <p:spPr>
          <a:xfrm>
            <a:off x="1143000" y="1600200"/>
            <a:ext cx="6858000" cy="190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Font typeface="Calibri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2"/>
          <p:cNvSpPr txBox="1"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0E161C"/>
              </a:buClr>
              <a:buSzPts val="2400"/>
              <a:buFont typeface="Calibri"/>
              <a:buNone/>
              <a:defRPr sz="2400"/>
            </a:lvl1pPr>
            <a:lvl2pPr lv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243748"/>
              </a:buClr>
              <a:buSzPts val="1500"/>
              <a:buFont typeface="Calibri"/>
              <a:buNone/>
              <a:defRPr sz="1500"/>
            </a:lvl2pPr>
            <a:lvl3pPr lvl="2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496F90"/>
              </a:buClr>
              <a:buSzPts val="1350"/>
              <a:buFont typeface="Calibri"/>
              <a:buNone/>
              <a:defRPr sz="1350"/>
            </a:lvl3pPr>
            <a:lvl4pPr lvl="3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5A5C1"/>
              </a:buClr>
              <a:buSzPts val="1200"/>
              <a:buFont typeface="Calibri"/>
              <a:buNone/>
              <a:defRPr sz="1200"/>
            </a:lvl4pPr>
            <a:lvl5pPr lvl="4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B1C5D7"/>
              </a:buClr>
              <a:buSzPts val="1200"/>
              <a:buFont typeface="Calibri"/>
              <a:buNone/>
              <a:defRPr sz="1200"/>
            </a:lvl5pPr>
            <a:lvl6pPr lvl="5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36" name="Google Shape;36;p12"/>
          <p:cNvSpPr txBox="1">
            <a:spLocks noGrp="1"/>
          </p:cNvSpPr>
          <p:nvPr>
            <p:ph type="dt" idx="10"/>
          </p:nvPr>
        </p:nvSpPr>
        <p:spPr>
          <a:xfrm>
            <a:off x="670215" y="6298160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12"/>
          <p:cNvSpPr txBox="1">
            <a:spLocks noGrp="1"/>
          </p:cNvSpPr>
          <p:nvPr>
            <p:ph type="sldNum" idx="12"/>
          </p:nvPr>
        </p:nvSpPr>
        <p:spPr>
          <a:xfrm>
            <a:off x="7983328" y="6279561"/>
            <a:ext cx="49045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38" name="Google Shape;38;p12"/>
          <p:cNvCxnSpPr/>
          <p:nvPr/>
        </p:nvCxnSpPr>
        <p:spPr>
          <a:xfrm>
            <a:off x="1143000" y="3567112"/>
            <a:ext cx="6858000" cy="0"/>
          </a:xfrm>
          <a:prstGeom prst="straightConnector1">
            <a:avLst/>
          </a:prstGeom>
          <a:noFill/>
          <a:ln w="571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39" name="Google Shape;39;p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474720" y="422572"/>
            <a:ext cx="2194560" cy="917604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Google Shape;40;p12"/>
          <p:cNvSpPr txBox="1">
            <a:spLocks noGrp="1"/>
          </p:cNvSpPr>
          <p:nvPr>
            <p:ph type="ftr" idx="11"/>
          </p:nvPr>
        </p:nvSpPr>
        <p:spPr>
          <a:xfrm>
            <a:off x="623887" y="6279562"/>
            <a:ext cx="736243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3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836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Calibri"/>
              <a:buNone/>
              <a:defRPr sz="2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3"/>
          <p:cNvSpPr txBox="1">
            <a:spLocks noGrp="1"/>
          </p:cNvSpPr>
          <p:nvPr>
            <p:ph type="body" idx="1"/>
          </p:nvPr>
        </p:nvSpPr>
        <p:spPr>
          <a:xfrm>
            <a:off x="628650" y="1381125"/>
            <a:ext cx="7886700" cy="4795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0E161C"/>
              </a:buClr>
              <a:buSzPts val="2400"/>
              <a:buFont typeface="Calibri"/>
              <a:buChar char="•"/>
              <a:defRPr sz="2400"/>
            </a:lvl1pPr>
            <a:lvl2pPr marL="914400" lvl="1" indent="-381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243748"/>
              </a:buClr>
              <a:buSzPts val="2400"/>
              <a:buFont typeface="Calibri"/>
              <a:buChar char="•"/>
              <a:defRPr sz="2400"/>
            </a:lvl2pPr>
            <a:lvl3pPr marL="1371600" lvl="2" indent="-381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496F90"/>
              </a:buClr>
              <a:buSzPts val="2400"/>
              <a:buFont typeface="Calibri"/>
              <a:buChar char="•"/>
              <a:defRPr sz="2400"/>
            </a:lvl3pPr>
            <a:lvl4pPr marL="1828800" lvl="3" indent="-381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5A5C1"/>
              </a:buClr>
              <a:buSzPts val="2400"/>
              <a:buFont typeface="Calibri"/>
              <a:buChar char="•"/>
              <a:defRPr sz="2400"/>
            </a:lvl4pPr>
            <a:lvl5pPr marL="2286000" lvl="4" indent="-381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B1C5D7"/>
              </a:buClr>
              <a:buSzPts val="2400"/>
              <a:buFont typeface="Calibri"/>
              <a:buChar char="•"/>
              <a:defRPr sz="2400"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13"/>
          <p:cNvSpPr txBox="1">
            <a:spLocks noGrp="1"/>
          </p:cNvSpPr>
          <p:nvPr>
            <p:ph type="dt" idx="10"/>
          </p:nvPr>
        </p:nvSpPr>
        <p:spPr>
          <a:xfrm>
            <a:off x="628650" y="6289847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3"/>
          <p:cNvSpPr txBox="1">
            <a:spLocks noGrp="1"/>
          </p:cNvSpPr>
          <p:nvPr>
            <p:ph type="ftr" idx="11"/>
          </p:nvPr>
        </p:nvSpPr>
        <p:spPr>
          <a:xfrm>
            <a:off x="628651" y="6289847"/>
            <a:ext cx="745547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13"/>
          <p:cNvSpPr txBox="1">
            <a:spLocks noGrp="1"/>
          </p:cNvSpPr>
          <p:nvPr>
            <p:ph type="sldNum" idx="12"/>
          </p:nvPr>
        </p:nvSpPr>
        <p:spPr>
          <a:xfrm>
            <a:off x="7885650" y="6289847"/>
            <a:ext cx="6296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Subtitle and Content">
  <p:cSld name="Title_Subtitle and Content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4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836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Calibri"/>
              <a:buNone/>
              <a:defRPr sz="2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14"/>
          <p:cNvSpPr txBox="1">
            <a:spLocks noGrp="1"/>
          </p:cNvSpPr>
          <p:nvPr>
            <p:ph type="body" idx="1"/>
          </p:nvPr>
        </p:nvSpPr>
        <p:spPr>
          <a:xfrm>
            <a:off x="628650" y="2038351"/>
            <a:ext cx="7886700" cy="4138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0E161C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243748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496F90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5A5C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B1C5D7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" name="Google Shape;51;p14"/>
          <p:cNvSpPr txBox="1">
            <a:spLocks noGrp="1"/>
          </p:cNvSpPr>
          <p:nvPr>
            <p:ph type="dt" idx="10"/>
          </p:nvPr>
        </p:nvSpPr>
        <p:spPr>
          <a:xfrm>
            <a:off x="628650" y="6289847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4"/>
          <p:cNvSpPr txBox="1">
            <a:spLocks noGrp="1"/>
          </p:cNvSpPr>
          <p:nvPr>
            <p:ph type="ftr" idx="11"/>
          </p:nvPr>
        </p:nvSpPr>
        <p:spPr>
          <a:xfrm>
            <a:off x="628651" y="6289847"/>
            <a:ext cx="745547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4"/>
          <p:cNvSpPr txBox="1">
            <a:spLocks noGrp="1"/>
          </p:cNvSpPr>
          <p:nvPr>
            <p:ph type="sldNum" idx="12"/>
          </p:nvPr>
        </p:nvSpPr>
        <p:spPr>
          <a:xfrm>
            <a:off x="7885650" y="6289847"/>
            <a:ext cx="6296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5" name="Google Shape;55;p14"/>
          <p:cNvSpPr txBox="1">
            <a:spLocks noGrp="1"/>
          </p:cNvSpPr>
          <p:nvPr>
            <p:ph type="body" idx="2"/>
          </p:nvPr>
        </p:nvSpPr>
        <p:spPr>
          <a:xfrm>
            <a:off x="628650" y="1385889"/>
            <a:ext cx="7886700" cy="468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Calibri"/>
              <a:buNone/>
              <a:defRPr>
                <a:solidFill>
                  <a:schemeClr val="accent3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243748"/>
              </a:buClr>
              <a:buSzPts val="2400"/>
              <a:buFont typeface="Calibri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496F90"/>
              </a:buClr>
              <a:buSzPts val="2400"/>
              <a:buFont typeface="Calibri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5A5C1"/>
              </a:buClr>
              <a:buSzPts val="2400"/>
              <a:buFont typeface="Calibri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B1C5D7"/>
              </a:buClr>
              <a:buSzPts val="2400"/>
              <a:buFont typeface="Calibri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5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8159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Calibri"/>
              <a:buNone/>
              <a:defRPr sz="2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15"/>
          <p:cNvSpPr txBox="1">
            <a:spLocks noGrp="1"/>
          </p:cNvSpPr>
          <p:nvPr>
            <p:ph type="body" idx="1"/>
          </p:nvPr>
        </p:nvSpPr>
        <p:spPr>
          <a:xfrm>
            <a:off x="628650" y="1360487"/>
            <a:ext cx="3886200" cy="48164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0E161C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243748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496F90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5A5C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B1C5D7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5"/>
          <p:cNvSpPr txBox="1">
            <a:spLocks noGrp="1"/>
          </p:cNvSpPr>
          <p:nvPr>
            <p:ph type="body" idx="2"/>
          </p:nvPr>
        </p:nvSpPr>
        <p:spPr>
          <a:xfrm>
            <a:off x="4629150" y="1360487"/>
            <a:ext cx="3886200" cy="48164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0E161C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243748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496F90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5A5C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B1C5D7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" name="Google Shape;60;p15"/>
          <p:cNvSpPr txBox="1">
            <a:spLocks noGrp="1"/>
          </p:cNvSpPr>
          <p:nvPr>
            <p:ph type="dt" idx="10"/>
          </p:nvPr>
        </p:nvSpPr>
        <p:spPr>
          <a:xfrm>
            <a:off x="628650" y="6289847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15"/>
          <p:cNvSpPr txBox="1">
            <a:spLocks noGrp="1"/>
          </p:cNvSpPr>
          <p:nvPr>
            <p:ph type="ftr" idx="11"/>
          </p:nvPr>
        </p:nvSpPr>
        <p:spPr>
          <a:xfrm>
            <a:off x="628650" y="6289847"/>
            <a:ext cx="740144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5"/>
          <p:cNvSpPr txBox="1">
            <a:spLocks noGrp="1"/>
          </p:cNvSpPr>
          <p:nvPr>
            <p:ph type="sldNum" idx="12"/>
          </p:nvPr>
        </p:nvSpPr>
        <p:spPr>
          <a:xfrm>
            <a:off x="7885650" y="6289847"/>
            <a:ext cx="6296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6"/>
          <p:cNvSpPr txBox="1">
            <a:spLocks noGrp="1"/>
          </p:cNvSpPr>
          <p:nvPr>
            <p:ph type="title"/>
          </p:nvPr>
        </p:nvSpPr>
        <p:spPr>
          <a:xfrm>
            <a:off x="629841" y="365126"/>
            <a:ext cx="7886700" cy="768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700"/>
              <a:buFont typeface="Calibri"/>
              <a:buNone/>
              <a:defRPr sz="27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6"/>
          <p:cNvSpPr txBox="1">
            <a:spLocks noGrp="1"/>
          </p:cNvSpPr>
          <p:nvPr>
            <p:ph type="body" idx="1"/>
          </p:nvPr>
        </p:nvSpPr>
        <p:spPr>
          <a:xfrm>
            <a:off x="629842" y="1300163"/>
            <a:ext cx="3886200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Calibri"/>
              <a:buNone/>
              <a:defRPr sz="2400" b="0">
                <a:solidFill>
                  <a:schemeClr val="accent3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243748"/>
              </a:buClr>
              <a:buSzPts val="1500"/>
              <a:buFont typeface="Calibri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496F90"/>
              </a:buClr>
              <a:buSzPts val="1350"/>
              <a:buFont typeface="Calibri"/>
              <a:buNone/>
              <a:defRPr sz="1350" b="1"/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5A5C1"/>
              </a:buClr>
              <a:buSzPts val="1200"/>
              <a:buFont typeface="Calibri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B1C5D7"/>
              </a:buClr>
              <a:buSzPts val="1200"/>
              <a:buFont typeface="Calibri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67" name="Google Shape;67;p16"/>
          <p:cNvSpPr txBox="1">
            <a:spLocks noGrp="1"/>
          </p:cNvSpPr>
          <p:nvPr>
            <p:ph type="body" idx="2"/>
          </p:nvPr>
        </p:nvSpPr>
        <p:spPr>
          <a:xfrm>
            <a:off x="629842" y="2124075"/>
            <a:ext cx="3886200" cy="4065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0E161C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243748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496F90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5A5C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B1C5D7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8" name="Google Shape;68;p16"/>
          <p:cNvSpPr txBox="1">
            <a:spLocks noGrp="1"/>
          </p:cNvSpPr>
          <p:nvPr>
            <p:ph type="body" idx="3"/>
          </p:nvPr>
        </p:nvSpPr>
        <p:spPr>
          <a:xfrm>
            <a:off x="4629150" y="1300163"/>
            <a:ext cx="3887391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Calibri"/>
              <a:buNone/>
              <a:defRPr sz="2400" b="0">
                <a:solidFill>
                  <a:schemeClr val="accent3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243748"/>
              </a:buClr>
              <a:buSzPts val="1500"/>
              <a:buFont typeface="Calibri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496F90"/>
              </a:buClr>
              <a:buSzPts val="1350"/>
              <a:buFont typeface="Calibri"/>
              <a:buNone/>
              <a:defRPr sz="1350" b="1"/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5A5C1"/>
              </a:buClr>
              <a:buSzPts val="1200"/>
              <a:buFont typeface="Calibri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B1C5D7"/>
              </a:buClr>
              <a:buSzPts val="1200"/>
              <a:buFont typeface="Calibri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69" name="Google Shape;69;p16"/>
          <p:cNvSpPr txBox="1">
            <a:spLocks noGrp="1"/>
          </p:cNvSpPr>
          <p:nvPr>
            <p:ph type="body" idx="4"/>
          </p:nvPr>
        </p:nvSpPr>
        <p:spPr>
          <a:xfrm>
            <a:off x="4629150" y="2124075"/>
            <a:ext cx="3887391" cy="4065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0E161C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243748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496F90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5A5C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B1C5D7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0" name="Google Shape;70;p16"/>
          <p:cNvSpPr txBox="1">
            <a:spLocks noGrp="1"/>
          </p:cNvSpPr>
          <p:nvPr>
            <p:ph type="dt" idx="10"/>
          </p:nvPr>
        </p:nvSpPr>
        <p:spPr>
          <a:xfrm>
            <a:off x="628650" y="6289847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6"/>
          <p:cNvSpPr txBox="1">
            <a:spLocks noGrp="1"/>
          </p:cNvSpPr>
          <p:nvPr>
            <p:ph type="ftr" idx="11"/>
          </p:nvPr>
        </p:nvSpPr>
        <p:spPr>
          <a:xfrm>
            <a:off x="628651" y="6289847"/>
            <a:ext cx="745547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6"/>
          <p:cNvSpPr txBox="1">
            <a:spLocks noGrp="1"/>
          </p:cNvSpPr>
          <p:nvPr>
            <p:ph type="sldNum" idx="12"/>
          </p:nvPr>
        </p:nvSpPr>
        <p:spPr>
          <a:xfrm>
            <a:off x="7885650" y="6289847"/>
            <a:ext cx="6296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74" name="Google Shape;74;p16"/>
          <p:cNvCxnSpPr/>
          <p:nvPr/>
        </p:nvCxnSpPr>
        <p:spPr>
          <a:xfrm>
            <a:off x="629842" y="2117146"/>
            <a:ext cx="3900015" cy="0"/>
          </a:xfrm>
          <a:prstGeom prst="straightConnector1">
            <a:avLst/>
          </a:prstGeom>
          <a:noFill/>
          <a:ln w="12700" cap="flat" cmpd="sng">
            <a:solidFill>
              <a:schemeClr val="accent3"/>
            </a:solidFill>
            <a:prstDash val="lgDashDot"/>
            <a:round/>
            <a:headEnd type="none" w="sm" len="sm"/>
            <a:tailEnd type="none" w="sm" len="sm"/>
          </a:ln>
        </p:spPr>
      </p:cxnSp>
      <p:cxnSp>
        <p:nvCxnSpPr>
          <p:cNvPr id="75" name="Google Shape;75;p16"/>
          <p:cNvCxnSpPr/>
          <p:nvPr/>
        </p:nvCxnSpPr>
        <p:spPr>
          <a:xfrm>
            <a:off x="4629150" y="2117146"/>
            <a:ext cx="3900015" cy="0"/>
          </a:xfrm>
          <a:prstGeom prst="straightConnector1">
            <a:avLst/>
          </a:prstGeom>
          <a:noFill/>
          <a:ln w="12700" cap="flat" cmpd="sng">
            <a:solidFill>
              <a:schemeClr val="accent3"/>
            </a:solidFill>
            <a:prstDash val="lgDashDot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7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8159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700"/>
              <a:buFont typeface="Calibri"/>
              <a:buNone/>
              <a:defRPr sz="27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7"/>
          <p:cNvSpPr txBox="1">
            <a:spLocks noGrp="1"/>
          </p:cNvSpPr>
          <p:nvPr>
            <p:ph type="dt" idx="10"/>
          </p:nvPr>
        </p:nvSpPr>
        <p:spPr>
          <a:xfrm>
            <a:off x="628650" y="6289847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7"/>
          <p:cNvSpPr txBox="1">
            <a:spLocks noGrp="1"/>
          </p:cNvSpPr>
          <p:nvPr>
            <p:ph type="ftr" idx="11"/>
          </p:nvPr>
        </p:nvSpPr>
        <p:spPr>
          <a:xfrm>
            <a:off x="628651" y="6289847"/>
            <a:ext cx="745547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7"/>
          <p:cNvSpPr txBox="1">
            <a:spLocks noGrp="1"/>
          </p:cNvSpPr>
          <p:nvPr>
            <p:ph type="sldNum" idx="12"/>
          </p:nvPr>
        </p:nvSpPr>
        <p:spPr>
          <a:xfrm>
            <a:off x="7885650" y="6289847"/>
            <a:ext cx="6296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underlined">
  <p:cSld name="Title Only underlined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8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8159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700"/>
              <a:buFont typeface="Calibri"/>
              <a:buNone/>
              <a:defRPr sz="27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8"/>
          <p:cNvSpPr txBox="1">
            <a:spLocks noGrp="1"/>
          </p:cNvSpPr>
          <p:nvPr>
            <p:ph type="dt" idx="10"/>
          </p:nvPr>
        </p:nvSpPr>
        <p:spPr>
          <a:xfrm>
            <a:off x="628650" y="6289847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8"/>
          <p:cNvSpPr txBox="1">
            <a:spLocks noGrp="1"/>
          </p:cNvSpPr>
          <p:nvPr>
            <p:ph type="ftr" idx="11"/>
          </p:nvPr>
        </p:nvSpPr>
        <p:spPr>
          <a:xfrm>
            <a:off x="628651" y="6289847"/>
            <a:ext cx="745547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18"/>
          <p:cNvSpPr txBox="1">
            <a:spLocks noGrp="1"/>
          </p:cNvSpPr>
          <p:nvPr>
            <p:ph type="sldNum" idx="12"/>
          </p:nvPr>
        </p:nvSpPr>
        <p:spPr>
          <a:xfrm>
            <a:off x="7885650" y="6289847"/>
            <a:ext cx="6296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9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9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810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0E161C"/>
              </a:buClr>
              <a:buSzPts val="2400"/>
              <a:buFont typeface="Calibri"/>
              <a:buChar char="•"/>
              <a:defRPr sz="2400" b="0" i="0" u="none" strike="noStrike" cap="none">
                <a:solidFill>
                  <a:srgbClr val="0E161C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243748"/>
              </a:buClr>
              <a:buSzPts val="2400"/>
              <a:buFont typeface="Calibri"/>
              <a:buChar char="•"/>
              <a:defRPr sz="2400" b="0" i="0" u="none" strike="noStrike" cap="none">
                <a:solidFill>
                  <a:srgbClr val="24374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496F90"/>
              </a:buClr>
              <a:buSzPts val="2400"/>
              <a:buFont typeface="Calibri"/>
              <a:buChar char="•"/>
              <a:defRPr sz="2400" b="0" i="0" u="none" strike="noStrike" cap="none">
                <a:solidFill>
                  <a:srgbClr val="496F9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810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5A5C1"/>
              </a:buClr>
              <a:buSzPts val="2400"/>
              <a:buFont typeface="Calibri"/>
              <a:buChar char="•"/>
              <a:defRPr sz="2400" b="0" i="0" u="none" strike="noStrike" cap="none">
                <a:solidFill>
                  <a:srgbClr val="85A5C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810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B1C5D7"/>
              </a:buClr>
              <a:buSzPts val="2400"/>
              <a:buFont typeface="Calibri"/>
              <a:buChar char="•"/>
              <a:defRPr sz="2400" b="0" i="0" u="none" strike="noStrike" cap="none">
                <a:solidFill>
                  <a:srgbClr val="B1C5D7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12" name="Google Shape;12;p9"/>
          <p:cNvGrpSpPr/>
          <p:nvPr/>
        </p:nvGrpSpPr>
        <p:grpSpPr>
          <a:xfrm>
            <a:off x="0" y="6248106"/>
            <a:ext cx="9144000" cy="457200"/>
            <a:chOff x="0" y="6248400"/>
            <a:chExt cx="9144000" cy="457200"/>
          </a:xfrm>
        </p:grpSpPr>
        <p:sp>
          <p:nvSpPr>
            <p:cNvPr id="13" name="Google Shape;13;p9"/>
            <p:cNvSpPr/>
            <p:nvPr/>
          </p:nvSpPr>
          <p:spPr>
            <a:xfrm>
              <a:off x="0" y="6248400"/>
              <a:ext cx="9144000" cy="457200"/>
            </a:xfrm>
            <a:prstGeom prst="rect">
              <a:avLst/>
            </a:prstGeom>
            <a:gradFill>
              <a:gsLst>
                <a:gs pos="0">
                  <a:srgbClr val="00364A"/>
                </a:gs>
                <a:gs pos="100000">
                  <a:srgbClr val="6399AB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endParaRPr sz="1000" b="1" i="0" u="none" strike="noStrike" cap="none">
                <a:solidFill>
                  <a:srgbClr val="000099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4" name="Google Shape;14;p9" descr="D:\Work\Neptune\stationery\Neptune icon white transparent 400px.png"/>
            <p:cNvPicPr preferRelativeResize="0"/>
            <p:nvPr/>
          </p:nvPicPr>
          <p:blipFill rotWithShape="1">
            <a:blip r:embed="rId17">
              <a:alphaModFix/>
            </a:blip>
            <a:srcRect/>
            <a:stretch/>
          </p:blipFill>
          <p:spPr>
            <a:xfrm>
              <a:off x="153194" y="6271260"/>
              <a:ext cx="411480" cy="41148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5" name="Google Shape;15;p9"/>
          <p:cNvSpPr txBox="1">
            <a:spLocks noGrp="1"/>
          </p:cNvSpPr>
          <p:nvPr>
            <p:ph type="dt" idx="10"/>
          </p:nvPr>
        </p:nvSpPr>
        <p:spPr>
          <a:xfrm>
            <a:off x="628650" y="6289847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Google Shape;16;p9"/>
          <p:cNvSpPr txBox="1">
            <a:spLocks noGrp="1"/>
          </p:cNvSpPr>
          <p:nvPr>
            <p:ph type="ftr" idx="11"/>
          </p:nvPr>
        </p:nvSpPr>
        <p:spPr>
          <a:xfrm>
            <a:off x="628651" y="6289847"/>
            <a:ext cx="745547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" name="Google Shape;17;p9"/>
          <p:cNvSpPr txBox="1">
            <a:spLocks noGrp="1"/>
          </p:cNvSpPr>
          <p:nvPr>
            <p:ph type="sldNum" idx="12"/>
          </p:nvPr>
        </p:nvSpPr>
        <p:spPr>
          <a:xfrm>
            <a:off x="7885650" y="6289847"/>
            <a:ext cx="6296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4" r:id="rId1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"/>
          <p:cNvSpPr txBox="1">
            <a:spLocks noGrp="1"/>
          </p:cNvSpPr>
          <p:nvPr>
            <p:ph type="title"/>
          </p:nvPr>
        </p:nvSpPr>
        <p:spPr>
          <a:xfrm>
            <a:off x="623888" y="1709739"/>
            <a:ext cx="8161766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200"/>
              <a:buFont typeface="Calibri"/>
              <a:buNone/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Paul Black, Tom Stockton, David Brown,</a:t>
            </a:r>
            <a:br>
              <a:rPr lang="en-US" dirty="0">
                <a:solidFill>
                  <a:schemeClr val="bg1">
                    <a:lumMod val="75000"/>
                  </a:schemeClr>
                </a:solidFill>
              </a:rPr>
            </a:b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Katie Catlett, Ralph 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Perona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, Sean McCandless,</a:t>
            </a:r>
            <a:br>
              <a:rPr lang="en-US" dirty="0">
                <a:solidFill>
                  <a:schemeClr val="bg1">
                    <a:lumMod val="75000"/>
                  </a:schemeClr>
                </a:solidFill>
              </a:rPr>
            </a:b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Paul Duffy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dirty="0"/>
              <a:t>Using </a:t>
            </a:r>
            <a:r>
              <a:rPr lang="en-US" dirty="0" err="1"/>
              <a:t>GoldSim</a:t>
            </a:r>
            <a:r>
              <a:rPr lang="en-US" dirty="0"/>
              <a:t> in a Decision Analysis Framework</a:t>
            </a:r>
            <a:endParaRPr dirty="0"/>
          </a:p>
        </p:txBody>
      </p:sp>
      <p:sp>
        <p:nvSpPr>
          <p:cNvPr id="122" name="Google Shape;122;p1"/>
          <p:cNvSpPr txBox="1"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Calibri"/>
              <a:buNone/>
            </a:pPr>
            <a:r>
              <a:rPr lang="en-US" dirty="0"/>
              <a:t>Pipelining                          and 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Calibri"/>
              <a:buNone/>
            </a:pPr>
            <a:r>
              <a:rPr lang="en-US" dirty="0"/>
              <a:t>Guided Interactive Statistical Decision Tools</a:t>
            </a:r>
            <a:endParaRPr dirty="0"/>
          </a:p>
        </p:txBody>
      </p:sp>
      <p:sp>
        <p:nvSpPr>
          <p:cNvPr id="123" name="Google Shape;123;p1"/>
          <p:cNvSpPr txBox="1">
            <a:spLocks noGrp="1"/>
          </p:cNvSpPr>
          <p:nvPr>
            <p:ph type="ftr" idx="11"/>
          </p:nvPr>
        </p:nvSpPr>
        <p:spPr>
          <a:xfrm>
            <a:off x="623887" y="6289847"/>
            <a:ext cx="743271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/>
              <a:t>NEPTUNE AND COMPANY, INC. improving the quality of environmental decision making</a:t>
            </a:r>
            <a:endParaRPr dirty="0"/>
          </a:p>
        </p:txBody>
      </p:sp>
      <p:sp>
        <p:nvSpPr>
          <p:cNvPr id="124" name="Google Shape;124;p1"/>
          <p:cNvSpPr txBox="1">
            <a:spLocks noGrp="1"/>
          </p:cNvSpPr>
          <p:nvPr>
            <p:ph type="sldNum" idx="12"/>
          </p:nvPr>
        </p:nvSpPr>
        <p:spPr>
          <a:xfrm>
            <a:off x="7944374" y="6289847"/>
            <a:ext cx="57097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9DDAC6F-0766-68D7-AE33-D04039B4BC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342" y="5339557"/>
            <a:ext cx="1716367" cy="55797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B02F851-0EBB-F6F1-3C39-94FB77B822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2145" y="4611221"/>
            <a:ext cx="1585220" cy="3540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28146AC-A68F-15CC-F276-1AF66E8DAF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517" y="74140"/>
            <a:ext cx="6960487" cy="6063142"/>
          </a:xfrm>
          <a:prstGeom prst="rect">
            <a:avLst/>
          </a:prstGeom>
        </p:spPr>
      </p:pic>
      <p:sp>
        <p:nvSpPr>
          <p:cNvPr id="9" name="Google Shape;130;p2">
            <a:extLst>
              <a:ext uri="{FF2B5EF4-FFF2-40B4-BE49-F238E27FC236}">
                <a16:creationId xmlns:a16="http://schemas.microsoft.com/office/drawing/2014/main" id="{B8EE3F66-605B-A746-7B85-FA3C227A08CE}"/>
              </a:ext>
            </a:extLst>
          </p:cNvPr>
          <p:cNvSpPr txBox="1">
            <a:spLocks/>
          </p:cNvSpPr>
          <p:nvPr/>
        </p:nvSpPr>
        <p:spPr>
          <a:xfrm>
            <a:off x="623886" y="6279562"/>
            <a:ext cx="753775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1400"/>
            </a:pPr>
            <a:r>
              <a:rPr lang="en-US" dirty="0"/>
              <a:t>NEPTUNE AND COMPANY, INC. improving the quality of environmental decision </a:t>
            </a:r>
            <a:r>
              <a:rPr lang="en-US" dirty="0" err="1"/>
              <a:t>makingc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8918769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xfrm>
            <a:off x="762000" y="304800"/>
            <a:ext cx="8229600" cy="762000"/>
          </a:xfrm>
          <a:prstGeom prst="rect">
            <a:avLst/>
          </a:prstGeom>
        </p:spPr>
        <p:txBody>
          <a:bodyPr/>
          <a:lstStyle/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lang="en-US" sz="4400" spc="0" dirty="0">
                <a:solidFill>
                  <a:srgbClr val="00364A"/>
                </a:solidFill>
              </a:rPr>
              <a:t>High-Level Layout of the Model</a:t>
            </a:r>
            <a:endParaRPr sz="4400" spc="0" dirty="0">
              <a:solidFill>
                <a:srgbClr val="00364A"/>
              </a:solidFill>
            </a:endParaRPr>
          </a:p>
        </p:txBody>
      </p:sp>
      <p:sp>
        <p:nvSpPr>
          <p:cNvPr id="23" name="Shape 23"/>
          <p:cNvSpPr/>
          <p:nvPr/>
        </p:nvSpPr>
        <p:spPr>
          <a:xfrm>
            <a:off x="990600" y="4648200"/>
            <a:ext cx="7543800" cy="15696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normAutofit/>
          </a:bodyPr>
          <a:lstStyle>
            <a:lvl1pPr>
              <a:defRPr sz="2400">
                <a:solidFill>
                  <a:srgbClr val="00364A"/>
                </a:solidFill>
              </a:defRPr>
            </a:lvl1pPr>
          </a:lstStyle>
          <a:p>
            <a:pPr marL="342900" lvl="0" indent="-342900">
              <a:buClr>
                <a:srgbClr val="6399AB"/>
              </a:buClr>
              <a:buFont typeface="Arial" panose="020B0604020202020204" pitchFamily="34" charset="0"/>
              <a:buChar char="•"/>
              <a:defRPr sz="1800">
                <a:solidFill>
                  <a:srgbClr val="000000"/>
                </a:solidFill>
              </a:defRPr>
            </a:pPr>
            <a:r>
              <a:rPr lang="en-US" sz="2400" dirty="0">
                <a:latin typeface="+mn-lt"/>
              </a:rPr>
              <a:t>Calculations are organized by Waste Management Area (WMA), Facilities within each WMA, and Decision Units within those Facilities.</a:t>
            </a:r>
          </a:p>
          <a:p>
            <a:pPr marL="342900" lvl="0" indent="-342900">
              <a:buClr>
                <a:srgbClr val="6399AB"/>
              </a:buClr>
              <a:buFont typeface="Arial" panose="020B0604020202020204" pitchFamily="34" charset="0"/>
              <a:buChar char="•"/>
              <a:defRPr sz="1800">
                <a:solidFill>
                  <a:srgbClr val="000000"/>
                </a:solidFill>
              </a:defRPr>
            </a:pPr>
            <a:r>
              <a:rPr lang="en-US" sz="2400" dirty="0">
                <a:latin typeface="+mn-lt"/>
              </a:rPr>
              <a:t>Off-Site modeling includes creeks and Lake Erie.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71575"/>
            <a:ext cx="8382000" cy="3572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11998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>
            <a:extLst>
              <a:ext uri="{FF2B5EF4-FFF2-40B4-BE49-F238E27FC236}">
                <a16:creationId xmlns:a16="http://schemas.microsoft.com/office/drawing/2014/main" id="{207A238A-DE3C-7971-9977-ED5BD2DAE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302" y="857250"/>
            <a:ext cx="3573314" cy="4641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>
            <a:extLst>
              <a:ext uri="{FF2B5EF4-FFF2-40B4-BE49-F238E27FC236}">
                <a16:creationId xmlns:a16="http://schemas.microsoft.com/office/drawing/2014/main" id="{7DDCD202-5CB8-9673-9DF5-F47C99F88776}"/>
              </a:ext>
            </a:extLst>
          </p:cNvPr>
          <p:cNvSpPr txBox="1">
            <a:spLocks noChangeArrowheads="1"/>
          </p:cNvSpPr>
          <p:nvPr/>
        </p:nvSpPr>
        <p:spPr>
          <a:xfrm>
            <a:off x="479610" y="2075826"/>
            <a:ext cx="3582910" cy="417195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399AB"/>
              </a:buClr>
              <a:buSzPct val="120000"/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ＭＳ Ｐゴシック" pitchFamily="34" charset="-128"/>
                <a:cs typeface="+mn-cs"/>
              </a:defRPr>
            </a:lvl1pPr>
            <a:lvl2pPr marL="9144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399AB"/>
              </a:buClr>
              <a:buSzPct val="120000"/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ＭＳ Ｐゴシック" charset="-128"/>
              </a:defRPr>
            </a:lvl2pPr>
            <a:lvl3pPr marL="12573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399AB"/>
              </a:buClr>
              <a:buSzPct val="120000"/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-128"/>
              </a:defRPr>
            </a:lvl3pPr>
            <a:lvl4pPr marL="17145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399AB"/>
              </a:buClr>
              <a:buSzPct val="120000"/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4pPr>
            <a:lvl5pPr marL="21717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399AB"/>
              </a:buClr>
              <a:buSzPct val="120000"/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marL="320040" indent="-320040">
              <a:spcBef>
                <a:spcPts val="0"/>
              </a:spcBef>
              <a:spcAft>
                <a:spcPts val="900"/>
              </a:spcAft>
              <a:buClr>
                <a:schemeClr val="tx1"/>
              </a:buClr>
            </a:pP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NRC-Licensed Disposal Area (NDA)</a:t>
            </a:r>
          </a:p>
          <a:p>
            <a:pPr marL="777240" lvl="1" indent="-320040"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7 Facilities</a:t>
            </a:r>
          </a:p>
          <a:p>
            <a:pPr marL="320040" indent="-320040">
              <a:spcBef>
                <a:spcPts val="0"/>
              </a:spcBef>
              <a:spcAft>
                <a:spcPts val="900"/>
              </a:spcAft>
              <a:buClr>
                <a:schemeClr val="tx1"/>
              </a:buClr>
            </a:pP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State-Licensed Disposal Area (SDA)</a:t>
            </a:r>
          </a:p>
          <a:p>
            <a:pPr marL="777240" lvl="1" indent="-320040"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17 Facilities</a:t>
            </a:r>
          </a:p>
          <a:p>
            <a:pPr marL="320040" indent="-320040">
              <a:spcBef>
                <a:spcPts val="0"/>
              </a:spcBef>
              <a:spcAft>
                <a:spcPts val="900"/>
              </a:spcAft>
              <a:buClr>
                <a:schemeClr val="tx1"/>
              </a:buClr>
            </a:pP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High Level Waste Tank Farm (WTF)</a:t>
            </a:r>
          </a:p>
          <a:p>
            <a:pPr marL="777240" lvl="1" indent="-320040">
              <a:spcBef>
                <a:spcPts val="0"/>
              </a:spcBef>
              <a:spcAft>
                <a:spcPts val="900"/>
              </a:spcAft>
              <a:buClr>
                <a:schemeClr val="tx1"/>
              </a:buClr>
            </a:pP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4 Facilities</a:t>
            </a:r>
            <a:endParaRPr lang="en-US" sz="24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900"/>
              </a:spcAft>
              <a:buNone/>
            </a:pPr>
            <a:endParaRPr lang="en-US" sz="21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67F7F77F-CD3F-E745-BAAF-5FBA06541E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7680" y="0"/>
            <a:ext cx="4809550" cy="6247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Google Shape;49;p9">
            <a:extLst>
              <a:ext uri="{FF2B5EF4-FFF2-40B4-BE49-F238E27FC236}">
                <a16:creationId xmlns:a16="http://schemas.microsoft.com/office/drawing/2014/main" id="{876114B2-A32C-5B79-F725-C0EE4DF51B8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90321" y="610224"/>
            <a:ext cx="3813048" cy="572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r>
              <a:rPr lang="en" sz="4000" dirty="0"/>
              <a:t>West Valley Site source areas</a:t>
            </a:r>
            <a:endParaRPr sz="4000" dirty="0"/>
          </a:p>
        </p:txBody>
      </p:sp>
      <p:sp>
        <p:nvSpPr>
          <p:cNvPr id="3" name="Google Shape;130;p2">
            <a:extLst>
              <a:ext uri="{FF2B5EF4-FFF2-40B4-BE49-F238E27FC236}">
                <a16:creationId xmlns:a16="http://schemas.microsoft.com/office/drawing/2014/main" id="{1AB69B1D-6A79-BCAB-C6DD-00639CE9AAD4}"/>
              </a:ext>
            </a:extLst>
          </p:cNvPr>
          <p:cNvSpPr txBox="1">
            <a:spLocks/>
          </p:cNvSpPr>
          <p:nvPr/>
        </p:nvSpPr>
        <p:spPr>
          <a:xfrm>
            <a:off x="623886" y="6279562"/>
            <a:ext cx="753775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1400"/>
            </a:pPr>
            <a:r>
              <a:rPr lang="en-US" dirty="0"/>
              <a:t>NEPTUNE AND COMPANY, INC. improving the quality of environmental decision making</a:t>
            </a:r>
          </a:p>
        </p:txBody>
      </p:sp>
    </p:spTree>
    <p:extLst>
      <p:ext uri="{BB962C8B-B14F-4D97-AF65-F5344CB8AC3E}">
        <p14:creationId xmlns:p14="http://schemas.microsoft.com/office/powerpoint/2010/main" val="2205891116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Google Shape;59;p11"/>
          <p:cNvPicPr preferRelativeResize="0"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1296" y="55606"/>
            <a:ext cx="8281407" cy="615984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Google Shape;130;p2">
            <a:extLst>
              <a:ext uri="{FF2B5EF4-FFF2-40B4-BE49-F238E27FC236}">
                <a16:creationId xmlns:a16="http://schemas.microsoft.com/office/drawing/2014/main" id="{9AD528EB-C120-78C8-F599-9019B762BEDB}"/>
              </a:ext>
            </a:extLst>
          </p:cNvPr>
          <p:cNvSpPr txBox="1">
            <a:spLocks/>
          </p:cNvSpPr>
          <p:nvPr/>
        </p:nvSpPr>
        <p:spPr>
          <a:xfrm>
            <a:off x="623886" y="6279562"/>
            <a:ext cx="753775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1400"/>
            </a:pPr>
            <a:r>
              <a:rPr lang="en-US" dirty="0"/>
              <a:t>NEPTUNE AND COMPANY, INC. improving the quality of environmental decision making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186C24-4099-D748-EBB1-96E7462650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14</a:t>
            </a:fld>
            <a:endParaRPr lang="en-US" dirty="0"/>
          </a:p>
        </p:txBody>
      </p:sp>
      <p:sp>
        <p:nvSpPr>
          <p:cNvPr id="7" name="AutoShape 6">
            <a:extLst>
              <a:ext uri="{FF2B5EF4-FFF2-40B4-BE49-F238E27FC236}">
                <a16:creationId xmlns:a16="http://schemas.microsoft.com/office/drawing/2014/main" id="{0D15438C-9C9B-B9FD-15D8-F8E1FB48672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Picture 8" descr="A diagram of a soil layer&#10;&#10;Description automatically generated">
            <a:extLst>
              <a:ext uri="{FF2B5EF4-FFF2-40B4-BE49-F238E27FC236}">
                <a16:creationId xmlns:a16="http://schemas.microsoft.com/office/drawing/2014/main" id="{83A79E92-A03C-8D58-7476-775048EA08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735" y="130652"/>
            <a:ext cx="8728530" cy="6013877"/>
          </a:xfrm>
          <a:prstGeom prst="rect">
            <a:avLst/>
          </a:prstGeom>
        </p:spPr>
      </p:pic>
      <p:sp>
        <p:nvSpPr>
          <p:cNvPr id="10" name="Google Shape;130;p2">
            <a:extLst>
              <a:ext uri="{FF2B5EF4-FFF2-40B4-BE49-F238E27FC236}">
                <a16:creationId xmlns:a16="http://schemas.microsoft.com/office/drawing/2014/main" id="{5E939808-4E07-B869-46B0-DA7929BDFDAB}"/>
              </a:ext>
            </a:extLst>
          </p:cNvPr>
          <p:cNvSpPr txBox="1">
            <a:spLocks/>
          </p:cNvSpPr>
          <p:nvPr/>
        </p:nvSpPr>
        <p:spPr>
          <a:xfrm>
            <a:off x="623886" y="6279562"/>
            <a:ext cx="753775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1400"/>
            </a:pPr>
            <a:r>
              <a:rPr lang="en-US"/>
              <a:t>NEPTUNE AND COMPANY, INC. improving the quality of environmental decision making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7176487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9"/>
          <p:cNvSpPr txBox="1">
            <a:spLocks noGrp="1"/>
          </p:cNvSpPr>
          <p:nvPr>
            <p:ph type="body" idx="1"/>
          </p:nvPr>
        </p:nvSpPr>
        <p:spPr>
          <a:xfrm>
            <a:off x="678825" y="1185940"/>
            <a:ext cx="7872051" cy="470330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indent="-342900">
              <a:spcBef>
                <a:spcPts val="640"/>
              </a:spcBef>
            </a:pPr>
            <a:r>
              <a:rPr lang="en-US" sz="2800" dirty="0"/>
              <a:t>More than 400 Decision Units</a:t>
            </a:r>
          </a:p>
          <a:p>
            <a:pPr marL="800100" lvl="1" indent="-342900">
              <a:spcBef>
                <a:spcPts val="640"/>
              </a:spcBef>
            </a:pPr>
            <a:r>
              <a:rPr lang="en-US" sz="2800" dirty="0"/>
              <a:t>Exhumation decisions made about each one!</a:t>
            </a:r>
          </a:p>
          <a:p>
            <a:pPr marL="342900" indent="-342900">
              <a:spcBef>
                <a:spcPts val="640"/>
              </a:spcBef>
            </a:pPr>
            <a:r>
              <a:rPr lang="en-US" sz="2800" dirty="0"/>
              <a:t>Infiltration and groundwater modeling</a:t>
            </a:r>
          </a:p>
          <a:p>
            <a:pPr marL="342900" indent="-342900">
              <a:spcBef>
                <a:spcPts val="640"/>
              </a:spcBef>
            </a:pPr>
            <a:r>
              <a:rPr lang="en-US" sz="2800" dirty="0"/>
              <a:t>Erosion</a:t>
            </a:r>
          </a:p>
          <a:p>
            <a:pPr marL="800100" lvl="1" indent="-342900">
              <a:spcBef>
                <a:spcPts val="640"/>
              </a:spcBef>
            </a:pPr>
            <a:r>
              <a:rPr lang="en-US" sz="2800" dirty="0"/>
              <a:t>Happening fast – transport down stream system to Lake Erie and beyond</a:t>
            </a:r>
          </a:p>
          <a:p>
            <a:pPr marL="342900" indent="-342900">
              <a:spcBef>
                <a:spcPts val="640"/>
              </a:spcBef>
            </a:pPr>
            <a:r>
              <a:rPr lang="en-US" sz="2800" dirty="0"/>
              <a:t>Surface water</a:t>
            </a:r>
          </a:p>
          <a:p>
            <a:pPr marL="342900" indent="-342900">
              <a:spcBef>
                <a:spcPts val="640"/>
              </a:spcBef>
            </a:pPr>
            <a:r>
              <a:rPr lang="en-US" sz="2800" dirty="0"/>
              <a:t>Climate change</a:t>
            </a:r>
          </a:p>
          <a:p>
            <a:pPr marL="342900" indent="-342900">
              <a:spcBef>
                <a:spcPts val="640"/>
              </a:spcBef>
            </a:pPr>
            <a:r>
              <a:rPr lang="en-US" sz="2800" dirty="0"/>
              <a:t>Exposure scenarios</a:t>
            </a:r>
          </a:p>
          <a:p>
            <a:pPr marL="342900" indent="-342900">
              <a:spcBef>
                <a:spcPts val="640"/>
              </a:spcBef>
            </a:pPr>
            <a:endParaRPr lang="en-US" dirty="0"/>
          </a:p>
          <a:p>
            <a:pPr marL="0" indent="0">
              <a:spcBef>
                <a:spcPts val="640"/>
              </a:spcBef>
              <a:buNone/>
            </a:pPr>
            <a:endParaRPr dirty="0"/>
          </a:p>
          <a:p>
            <a:pPr marL="0" indent="0">
              <a:spcBef>
                <a:spcPts val="640"/>
              </a:spcBef>
              <a:buNone/>
            </a:pPr>
            <a:endParaRPr dirty="0"/>
          </a:p>
        </p:txBody>
      </p:sp>
      <p:sp>
        <p:nvSpPr>
          <p:cNvPr id="49" name="Google Shape;49;p9"/>
          <p:cNvSpPr txBox="1">
            <a:spLocks noGrp="1"/>
          </p:cNvSpPr>
          <p:nvPr>
            <p:ph type="title"/>
          </p:nvPr>
        </p:nvSpPr>
        <p:spPr>
          <a:xfrm>
            <a:off x="623886" y="213313"/>
            <a:ext cx="8153400" cy="572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r>
              <a:rPr lang="en" dirty="0"/>
              <a:t>Primary Issues</a:t>
            </a:r>
            <a:endParaRPr dirty="0"/>
          </a:p>
        </p:txBody>
      </p:sp>
      <p:sp>
        <p:nvSpPr>
          <p:cNvPr id="2" name="Google Shape;130;p2">
            <a:extLst>
              <a:ext uri="{FF2B5EF4-FFF2-40B4-BE49-F238E27FC236}">
                <a16:creationId xmlns:a16="http://schemas.microsoft.com/office/drawing/2014/main" id="{63060070-2A2A-840B-9D89-AD87DCF552F4}"/>
              </a:ext>
            </a:extLst>
          </p:cNvPr>
          <p:cNvSpPr txBox="1">
            <a:spLocks/>
          </p:cNvSpPr>
          <p:nvPr/>
        </p:nvSpPr>
        <p:spPr>
          <a:xfrm>
            <a:off x="623886" y="6279562"/>
            <a:ext cx="753775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1400"/>
            </a:pPr>
            <a:r>
              <a:rPr lang="en-US"/>
              <a:t>NEPTUNE AND COMPANY, INC. improving the quality of environmental decision making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2750815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9"/>
          <p:cNvSpPr txBox="1">
            <a:spLocks noGrp="1"/>
          </p:cNvSpPr>
          <p:nvPr>
            <p:ph type="body" idx="1"/>
          </p:nvPr>
        </p:nvSpPr>
        <p:spPr>
          <a:xfrm>
            <a:off x="623886" y="1244170"/>
            <a:ext cx="8153400" cy="4864021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indent="-342900">
              <a:spcBef>
                <a:spcPts val="0"/>
              </a:spcBef>
              <a:spcAft>
                <a:spcPts val="1600"/>
              </a:spcAft>
            </a:pPr>
            <a:r>
              <a:rPr lang="en" dirty="0"/>
              <a:t>DOE operated</a:t>
            </a:r>
          </a:p>
          <a:p>
            <a:pPr marL="342900" indent="-342900">
              <a:spcBef>
                <a:spcPts val="0"/>
              </a:spcBef>
              <a:spcAft>
                <a:spcPts val="1600"/>
              </a:spcAft>
            </a:pPr>
            <a:r>
              <a:rPr lang="en" dirty="0"/>
              <a:t>NRC Policy Statement:</a:t>
            </a:r>
            <a:br>
              <a:rPr lang="en" dirty="0"/>
            </a:br>
            <a:r>
              <a:rPr lang="en" dirty="0"/>
              <a:t>Apply the License Termination Rule (LTR) to site closure</a:t>
            </a:r>
            <a:endParaRPr dirty="0"/>
          </a:p>
          <a:p>
            <a:pPr marL="342900" indent="-342900">
              <a:spcBef>
                <a:spcPts val="0"/>
              </a:spcBef>
              <a:spcAft>
                <a:spcPts val="1600"/>
              </a:spcAft>
            </a:pPr>
            <a:r>
              <a:rPr lang="en" dirty="0"/>
              <a:t>LTR applies to WVDP and non-SDA portion of the WNYNSC</a:t>
            </a:r>
          </a:p>
          <a:p>
            <a:pPr marL="342900" indent="-342900">
              <a:spcBef>
                <a:spcPts val="0"/>
              </a:spcBef>
              <a:spcAft>
                <a:spcPts val="1600"/>
              </a:spcAft>
            </a:pPr>
            <a:r>
              <a:rPr lang="en" dirty="0"/>
              <a:t>NYSDEC regulates SDA – their own regulations apply</a:t>
            </a:r>
          </a:p>
          <a:p>
            <a:pPr marL="342900" indent="-342900">
              <a:spcBef>
                <a:spcPts val="0"/>
              </a:spcBef>
              <a:spcAft>
                <a:spcPts val="1600"/>
              </a:spcAft>
            </a:pPr>
            <a:r>
              <a:rPr lang="en" dirty="0"/>
              <a:t>EPA has a role (TRU waste?)</a:t>
            </a:r>
            <a:endParaRPr dirty="0"/>
          </a:p>
          <a:p>
            <a:pPr marL="342900" indent="-342900">
              <a:spcBef>
                <a:spcPts val="0"/>
              </a:spcBef>
              <a:spcAft>
                <a:spcPts val="1600"/>
              </a:spcAft>
            </a:pPr>
            <a:r>
              <a:rPr lang="en" dirty="0"/>
              <a:t>WVDP will ultimately revert to NYSERDA under an NRC license</a:t>
            </a:r>
            <a:endParaRPr dirty="0"/>
          </a:p>
          <a:p>
            <a:pPr marL="342900" indent="-342900">
              <a:lnSpc>
                <a:spcPct val="100000"/>
              </a:lnSpc>
              <a:spcBef>
                <a:spcPts val="0"/>
              </a:spcBef>
            </a:pPr>
            <a:r>
              <a:rPr lang="en" dirty="0"/>
              <a:t>Decision endpoint – LTR in context with NYSDEC regulation:</a:t>
            </a:r>
            <a:endParaRPr dirty="0"/>
          </a:p>
          <a:p>
            <a:pPr marL="742950" lvl="1" indent="-285750">
              <a:buClr>
                <a:schemeClr val="tx1"/>
              </a:buClr>
              <a:buSzPct val="120000"/>
            </a:pPr>
            <a:r>
              <a:rPr lang="en" b="1" dirty="0">
                <a:solidFill>
                  <a:srgbClr val="FF0000"/>
                </a:solidFill>
              </a:rPr>
              <a:t>LTR includes ALARA analysis – yay!</a:t>
            </a:r>
            <a:endParaRPr sz="3200" b="1" dirty="0">
              <a:solidFill>
                <a:srgbClr val="FF0000"/>
              </a:solidFill>
            </a:endParaRPr>
          </a:p>
        </p:txBody>
      </p:sp>
      <p:sp>
        <p:nvSpPr>
          <p:cNvPr id="49" name="Google Shape;49;p9"/>
          <p:cNvSpPr txBox="1">
            <a:spLocks noGrp="1"/>
          </p:cNvSpPr>
          <p:nvPr>
            <p:ph type="title"/>
          </p:nvPr>
        </p:nvSpPr>
        <p:spPr>
          <a:xfrm>
            <a:off x="623886" y="573238"/>
            <a:ext cx="8153400" cy="572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r>
              <a:rPr lang="en" sz="4000" dirty="0"/>
              <a:t>Some of the Regulatory Context</a:t>
            </a:r>
            <a:endParaRPr sz="4000" dirty="0"/>
          </a:p>
        </p:txBody>
      </p:sp>
      <p:sp>
        <p:nvSpPr>
          <p:cNvPr id="2" name="Google Shape;130;p2">
            <a:extLst>
              <a:ext uri="{FF2B5EF4-FFF2-40B4-BE49-F238E27FC236}">
                <a16:creationId xmlns:a16="http://schemas.microsoft.com/office/drawing/2014/main" id="{63060070-2A2A-840B-9D89-AD87DCF552F4}"/>
              </a:ext>
            </a:extLst>
          </p:cNvPr>
          <p:cNvSpPr txBox="1">
            <a:spLocks/>
          </p:cNvSpPr>
          <p:nvPr/>
        </p:nvSpPr>
        <p:spPr>
          <a:xfrm>
            <a:off x="623886" y="6279562"/>
            <a:ext cx="753775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1400"/>
            </a:pPr>
            <a:r>
              <a:rPr lang="en-US"/>
              <a:t>NEPTUNE AND COMPANY, INC. improving the quality of environmental decision making</a:t>
            </a:r>
            <a:endParaRPr lang="en-US" dirty="0"/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"/>
          <p:cNvSpPr txBox="1">
            <a:spLocks noGrp="1"/>
          </p:cNvSpPr>
          <p:nvPr>
            <p:ph type="body" idx="1"/>
          </p:nvPr>
        </p:nvSpPr>
        <p:spPr>
          <a:xfrm>
            <a:off x="623888" y="1469204"/>
            <a:ext cx="7886700" cy="46204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76200" lvl="0" indent="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400"/>
            </a:pPr>
            <a:r>
              <a:rPr lang="en-US" dirty="0">
                <a:solidFill>
                  <a:schemeClr val="tx1"/>
                </a:solidFill>
              </a:rPr>
              <a:t>A decision science approach that combines </a:t>
            </a:r>
          </a:p>
          <a:p>
            <a:pPr marL="419100" lvl="0" indent="-3429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4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Value-Focused Thinking</a:t>
            </a:r>
          </a:p>
          <a:p>
            <a:pPr marL="419100" lvl="0" indent="-3429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4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Scientific Understanding</a:t>
            </a:r>
          </a:p>
          <a:p>
            <a:pPr marL="76200" lvl="0" indent="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400"/>
            </a:pPr>
            <a:r>
              <a:rPr lang="en-US" dirty="0">
                <a:solidFill>
                  <a:schemeClr val="tx1"/>
                </a:solidFill>
              </a:rPr>
              <a:t>into a rigorous  “formalized common sense” framework that is</a:t>
            </a:r>
          </a:p>
          <a:p>
            <a:pPr marL="419100" lvl="0" indent="-3429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4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Defensible</a:t>
            </a:r>
          </a:p>
          <a:p>
            <a:pPr marL="419100" lvl="0" indent="-3429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4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Transparent</a:t>
            </a:r>
          </a:p>
          <a:p>
            <a:pPr marL="76200" lvl="0" indent="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400"/>
            </a:pPr>
            <a:endParaRPr lang="en-US" dirty="0">
              <a:solidFill>
                <a:schemeClr val="tx1"/>
              </a:solidFill>
            </a:endParaRPr>
          </a:p>
          <a:p>
            <a:pPr marL="76200" lvl="0" indent="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400"/>
            </a:pPr>
            <a:r>
              <a:rPr lang="en-US" dirty="0">
                <a:solidFill>
                  <a:schemeClr val="tx1"/>
                </a:solidFill>
              </a:rPr>
              <a:t>science based decisions &amp; decision-based science</a:t>
            </a:r>
          </a:p>
          <a:p>
            <a:pPr marL="76200" lvl="0" indent="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400"/>
            </a:pPr>
            <a:r>
              <a:rPr lang="en-US" dirty="0">
                <a:solidFill>
                  <a:schemeClr val="tx1"/>
                </a:solidFill>
              </a:rPr>
              <a:t>Critical thinking?</a:t>
            </a:r>
          </a:p>
        </p:txBody>
      </p:sp>
      <p:sp>
        <p:nvSpPr>
          <p:cNvPr id="130" name="Google Shape;130;p2"/>
          <p:cNvSpPr txBox="1">
            <a:spLocks noGrp="1"/>
          </p:cNvSpPr>
          <p:nvPr>
            <p:ph type="ftr" idx="11"/>
          </p:nvPr>
        </p:nvSpPr>
        <p:spPr>
          <a:xfrm>
            <a:off x="623886" y="6279562"/>
            <a:ext cx="753775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/>
              <a:t>NEPTUNE AND COMPANY, INC. improving the quality of environmental decision making</a:t>
            </a:r>
            <a:endParaRPr dirty="0"/>
          </a:p>
        </p:txBody>
      </p:sp>
      <p:sp>
        <p:nvSpPr>
          <p:cNvPr id="131" name="Google Shape;131;p2"/>
          <p:cNvSpPr txBox="1">
            <a:spLocks noGrp="1"/>
          </p:cNvSpPr>
          <p:nvPr>
            <p:ph type="sldNum" idx="12"/>
          </p:nvPr>
        </p:nvSpPr>
        <p:spPr>
          <a:xfrm>
            <a:off x="7986320" y="6289847"/>
            <a:ext cx="52902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  <p:sp>
        <p:nvSpPr>
          <p:cNvPr id="132" name="Google Shape;132;p2"/>
          <p:cNvSpPr txBox="1">
            <a:spLocks noGrp="1"/>
          </p:cNvSpPr>
          <p:nvPr>
            <p:ph type="body" idx="2"/>
          </p:nvPr>
        </p:nvSpPr>
        <p:spPr>
          <a:xfrm>
            <a:off x="623888" y="363797"/>
            <a:ext cx="5486400" cy="910199"/>
          </a:xfrm>
          <a:prstGeom prst="rect">
            <a:avLst/>
          </a:prstGeom>
          <a:gradFill>
            <a:gsLst>
              <a:gs pos="0">
                <a:srgbClr val="75A3B3"/>
              </a:gs>
              <a:gs pos="50000">
                <a:srgbClr val="5E9AAE"/>
              </a:gs>
              <a:gs pos="100000">
                <a:srgbClr val="4F899E"/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2352"/>
              </a:srgbClr>
            </a:outerShdw>
          </a:effectLst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E161C"/>
              </a:buClr>
              <a:buSzPts val="2400"/>
              <a:buFont typeface="Arial"/>
              <a:buNone/>
            </a:pPr>
            <a:r>
              <a:rPr lang="en-US" b="1" dirty="0"/>
              <a:t>Decision Science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22665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"/>
          <p:cNvSpPr txBox="1">
            <a:spLocks noGrp="1"/>
          </p:cNvSpPr>
          <p:nvPr>
            <p:ph type="ftr" idx="11"/>
          </p:nvPr>
        </p:nvSpPr>
        <p:spPr>
          <a:xfrm>
            <a:off x="623886" y="6279562"/>
            <a:ext cx="756864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/>
              <a:t>NEPTUNE AND COMPANY, INC. improving the quality of environmental decision making</a:t>
            </a:r>
            <a:endParaRPr dirty="0"/>
          </a:p>
        </p:txBody>
      </p:sp>
      <p:sp>
        <p:nvSpPr>
          <p:cNvPr id="131" name="Google Shape;131;p2"/>
          <p:cNvSpPr txBox="1">
            <a:spLocks noGrp="1"/>
          </p:cNvSpPr>
          <p:nvPr>
            <p:ph type="sldNum" idx="12"/>
          </p:nvPr>
        </p:nvSpPr>
        <p:spPr>
          <a:xfrm>
            <a:off x="7986320" y="6289847"/>
            <a:ext cx="52902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  <p:sp>
        <p:nvSpPr>
          <p:cNvPr id="132" name="Google Shape;132;p2"/>
          <p:cNvSpPr txBox="1">
            <a:spLocks noGrp="1"/>
          </p:cNvSpPr>
          <p:nvPr>
            <p:ph type="body" idx="2"/>
          </p:nvPr>
        </p:nvSpPr>
        <p:spPr>
          <a:xfrm>
            <a:off x="623888" y="363797"/>
            <a:ext cx="5486400" cy="910199"/>
          </a:xfrm>
          <a:prstGeom prst="rect">
            <a:avLst/>
          </a:prstGeom>
          <a:gradFill>
            <a:gsLst>
              <a:gs pos="0">
                <a:srgbClr val="75A3B3"/>
              </a:gs>
              <a:gs pos="50000">
                <a:srgbClr val="5E9AAE"/>
              </a:gs>
              <a:gs pos="100000">
                <a:srgbClr val="4F899E"/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2352"/>
              </a:srgbClr>
            </a:outerShdw>
          </a:effectLst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E161C"/>
              </a:buClr>
              <a:buSzPts val="2400"/>
              <a:buFont typeface="Arial"/>
              <a:buNone/>
            </a:pPr>
            <a:r>
              <a:rPr lang="en-US" b="1"/>
              <a:t>Structured Decision Making</a:t>
            </a:r>
            <a:endParaRPr/>
          </a:p>
        </p:txBody>
      </p:sp>
      <p:pic>
        <p:nvPicPr>
          <p:cNvPr id="4" name="Google Shape;29;p5">
            <a:extLst>
              <a:ext uri="{FF2B5EF4-FFF2-40B4-BE49-F238E27FC236}">
                <a16:creationId xmlns:a16="http://schemas.microsoft.com/office/drawing/2014/main" id="{AFA3FF8A-9A7D-7F2B-2A82-AC3B6604295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50032" y="1368967"/>
            <a:ext cx="6843935" cy="4618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2630aa03755_0_7"/>
          <p:cNvSpPr txBox="1">
            <a:spLocks noGrp="1"/>
          </p:cNvSpPr>
          <p:nvPr>
            <p:ph type="body" idx="1"/>
          </p:nvPr>
        </p:nvSpPr>
        <p:spPr>
          <a:xfrm>
            <a:off x="623888" y="1469204"/>
            <a:ext cx="7886700" cy="462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495300" lvl="0" indent="-3429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Benefits</a:t>
            </a:r>
          </a:p>
          <a:p>
            <a:pPr marL="952500" lvl="1" indent="-342900">
              <a:spcBef>
                <a:spcPts val="750"/>
              </a:spcBef>
              <a:buSzPts val="24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Present Worth of the Future Collective Averted Dose</a:t>
            </a:r>
          </a:p>
          <a:p>
            <a:pPr marL="952500" lvl="1" indent="-342900">
              <a:spcBef>
                <a:spcPts val="750"/>
              </a:spcBef>
              <a:buSzPts val="24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Regulatory Costs Avoided</a:t>
            </a:r>
          </a:p>
          <a:p>
            <a:pPr marL="952500" lvl="1" indent="-342900">
              <a:spcBef>
                <a:spcPts val="750"/>
              </a:spcBef>
              <a:buSzPts val="24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Land Value</a:t>
            </a:r>
          </a:p>
          <a:p>
            <a:pPr marL="952500" lvl="1" indent="-342900">
              <a:spcBef>
                <a:spcPts val="750"/>
              </a:spcBef>
              <a:buSzPts val="24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Esthetic</a:t>
            </a:r>
          </a:p>
          <a:p>
            <a:pPr marL="952500" lvl="1" indent="-342900">
              <a:spcBef>
                <a:spcPts val="750"/>
              </a:spcBef>
              <a:buSzPts val="24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Reduction in Public Opposition</a:t>
            </a:r>
          </a:p>
          <a:p>
            <a:pPr marL="495300" lvl="0" indent="-3429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Cost</a:t>
            </a:r>
          </a:p>
          <a:p>
            <a:pPr marL="952500" lvl="1" indent="-342900">
              <a:spcBef>
                <a:spcPts val="750"/>
              </a:spcBef>
              <a:buSzPts val="24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Remediation Costs</a:t>
            </a:r>
          </a:p>
          <a:p>
            <a:pPr marL="952500" lvl="1" indent="-342900">
              <a:spcBef>
                <a:spcPts val="750"/>
              </a:spcBef>
              <a:buSzPts val="24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Occupational Dose</a:t>
            </a:r>
          </a:p>
          <a:p>
            <a:pPr marL="952500" lvl="1" indent="-342900">
              <a:spcBef>
                <a:spcPts val="750"/>
              </a:spcBef>
              <a:buSzPts val="24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Non-radiological Risks</a:t>
            </a:r>
          </a:p>
          <a:p>
            <a:pPr marL="952500" lvl="1" indent="-342900">
              <a:spcBef>
                <a:spcPts val="750"/>
              </a:spcBef>
              <a:buSzPts val="24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Environmental Impacts</a:t>
            </a:r>
            <a:endParaRPr sz="2400" dirty="0">
              <a:solidFill>
                <a:schemeClr val="tx1"/>
              </a:solidFill>
            </a:endParaRPr>
          </a:p>
        </p:txBody>
      </p:sp>
      <p:sp>
        <p:nvSpPr>
          <p:cNvPr id="138" name="Google Shape;138;g2630aa03755_0_7"/>
          <p:cNvSpPr txBox="1">
            <a:spLocks noGrp="1"/>
          </p:cNvSpPr>
          <p:nvPr>
            <p:ph type="ftr" idx="11"/>
          </p:nvPr>
        </p:nvSpPr>
        <p:spPr>
          <a:xfrm>
            <a:off x="623886" y="6279562"/>
            <a:ext cx="7506859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/>
              <a:t>NEPTUNE AND COMPANY, INC. improving the quality of environmental decision making</a:t>
            </a:r>
            <a:endParaRPr dirty="0"/>
          </a:p>
        </p:txBody>
      </p:sp>
      <p:sp>
        <p:nvSpPr>
          <p:cNvPr id="139" name="Google Shape;139;g2630aa03755_0_7"/>
          <p:cNvSpPr txBox="1">
            <a:spLocks noGrp="1"/>
          </p:cNvSpPr>
          <p:nvPr>
            <p:ph type="sldNum" idx="12"/>
          </p:nvPr>
        </p:nvSpPr>
        <p:spPr>
          <a:xfrm>
            <a:off x="7986320" y="6289847"/>
            <a:ext cx="528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US"/>
              <a:t>19</a:t>
            </a:fld>
            <a:endParaRPr/>
          </a:p>
        </p:txBody>
      </p:sp>
      <p:sp>
        <p:nvSpPr>
          <p:cNvPr id="140" name="Google Shape;140;g2630aa03755_0_7"/>
          <p:cNvSpPr txBox="1">
            <a:spLocks noGrp="1"/>
          </p:cNvSpPr>
          <p:nvPr>
            <p:ph type="body" idx="2"/>
          </p:nvPr>
        </p:nvSpPr>
        <p:spPr>
          <a:xfrm>
            <a:off x="623888" y="363797"/>
            <a:ext cx="5486400" cy="910200"/>
          </a:xfrm>
          <a:prstGeom prst="rect">
            <a:avLst/>
          </a:prstGeom>
          <a:gradFill>
            <a:gsLst>
              <a:gs pos="0">
                <a:srgbClr val="75A3B3"/>
              </a:gs>
              <a:gs pos="50000">
                <a:srgbClr val="5E9AAE"/>
              </a:gs>
              <a:gs pos="100000">
                <a:srgbClr val="4F899E"/>
              </a:gs>
            </a:gsLst>
            <a:lin ang="5400012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2745"/>
              </a:srgbClr>
            </a:outerShdw>
          </a:effectLst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E161C"/>
              </a:buClr>
              <a:buSzPts val="2400"/>
              <a:buFont typeface="Arial"/>
              <a:buNone/>
            </a:pPr>
            <a:r>
              <a:rPr lang="en-US" b="1" dirty="0"/>
              <a:t>Decision Optimization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948483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23886" y="1688266"/>
            <a:ext cx="7924800" cy="3934058"/>
          </a:xfrm>
        </p:spPr>
        <p:txBody>
          <a:bodyPr>
            <a:normAutofit fontScale="85000" lnSpcReduction="10000"/>
          </a:bodyPr>
          <a:lstStyle/>
          <a:p>
            <a:pPr>
              <a:spcBef>
                <a:spcPct val="25000"/>
              </a:spcBef>
            </a:pPr>
            <a:r>
              <a:rPr lang="en-US" sz="3300" dirty="0"/>
              <a:t>We need nuclear energy</a:t>
            </a:r>
          </a:p>
          <a:p>
            <a:pPr>
              <a:spcBef>
                <a:spcPct val="25000"/>
              </a:spcBef>
            </a:pPr>
            <a:r>
              <a:rPr lang="en-US" sz="3300" dirty="0"/>
              <a:t>We make radioactive waste disposal very difficult</a:t>
            </a:r>
          </a:p>
          <a:p>
            <a:pPr lvl="1">
              <a:spcBef>
                <a:spcPct val="25000"/>
              </a:spcBef>
            </a:pPr>
            <a:r>
              <a:rPr lang="en-US" sz="2800" dirty="0"/>
              <a:t>If we can dispose of radioactive waste we are helping nuclear energy</a:t>
            </a:r>
          </a:p>
          <a:p>
            <a:pPr>
              <a:spcBef>
                <a:spcPct val="25000"/>
              </a:spcBef>
            </a:pPr>
            <a:r>
              <a:rPr lang="en-US" sz="3300" dirty="0"/>
              <a:t>Do we want to keep burning fossil fuel?</a:t>
            </a:r>
          </a:p>
          <a:p>
            <a:pPr>
              <a:spcBef>
                <a:spcPct val="25000"/>
              </a:spcBef>
            </a:pPr>
            <a:r>
              <a:rPr lang="en-US" sz="3300" dirty="0"/>
              <a:t>What gets in our way?  For example…..</a:t>
            </a:r>
          </a:p>
          <a:p>
            <a:pPr lvl="1">
              <a:spcBef>
                <a:spcPct val="25000"/>
              </a:spcBef>
            </a:pPr>
            <a:r>
              <a:rPr lang="en-US" sz="2800" dirty="0">
                <a:solidFill>
                  <a:srgbClr val="FF0000"/>
                </a:solidFill>
              </a:rPr>
              <a:t>Conservatism</a:t>
            </a:r>
          </a:p>
          <a:p>
            <a:pPr lvl="1">
              <a:spcBef>
                <a:spcPct val="25000"/>
              </a:spcBef>
            </a:pPr>
            <a:r>
              <a:rPr lang="en-US" sz="2800" dirty="0">
                <a:solidFill>
                  <a:srgbClr val="FF0000"/>
                </a:solidFill>
              </a:rPr>
              <a:t>Regulations</a:t>
            </a:r>
          </a:p>
          <a:p>
            <a:pPr lvl="1">
              <a:spcBef>
                <a:spcPct val="25000"/>
              </a:spcBef>
            </a:pPr>
            <a:r>
              <a:rPr lang="en-US" sz="2800" dirty="0">
                <a:solidFill>
                  <a:srgbClr val="FF0000"/>
                </a:solidFill>
              </a:rPr>
              <a:t>Incomplete evaluation of uncertainty</a:t>
            </a:r>
          </a:p>
          <a:p>
            <a:pPr>
              <a:spcBef>
                <a:spcPct val="25000"/>
              </a:spcBef>
            </a:pPr>
            <a:endParaRPr lang="en-US" sz="2800" dirty="0"/>
          </a:p>
          <a:p>
            <a:pPr marL="0" indent="0">
              <a:spcBef>
                <a:spcPct val="25000"/>
              </a:spcBef>
              <a:buNone/>
            </a:pPr>
            <a:endParaRPr lang="en-US" sz="2000" dirty="0"/>
          </a:p>
          <a:p>
            <a:pPr>
              <a:spcBef>
                <a:spcPct val="25000"/>
              </a:spcBef>
            </a:pPr>
            <a:endParaRPr lang="en-US" sz="2000" dirty="0"/>
          </a:p>
          <a:p>
            <a:pPr lvl="1">
              <a:spcBef>
                <a:spcPct val="25000"/>
              </a:spcBef>
            </a:pPr>
            <a:endParaRPr lang="en-US" sz="1700" dirty="0"/>
          </a:p>
          <a:p>
            <a:pPr>
              <a:spcBef>
                <a:spcPct val="25000"/>
              </a:spcBef>
            </a:pPr>
            <a:endParaRPr lang="en-US" sz="2000" dirty="0"/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838200" y="271848"/>
            <a:ext cx="7267832" cy="1136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en-US" sz="4000" b="1" spc="-113" dirty="0">
                <a:solidFill>
                  <a:srgbClr val="00364A"/>
                </a:solidFill>
                <a:latin typeface="+mj-lt"/>
              </a:rPr>
              <a:t>Why and How (should) we address radioactive waste?</a:t>
            </a:r>
          </a:p>
        </p:txBody>
      </p:sp>
      <p:sp>
        <p:nvSpPr>
          <p:cNvPr id="2" name="Google Shape;130;p2">
            <a:extLst>
              <a:ext uri="{FF2B5EF4-FFF2-40B4-BE49-F238E27FC236}">
                <a16:creationId xmlns:a16="http://schemas.microsoft.com/office/drawing/2014/main" id="{E812820E-845F-7264-28AA-0553A4B0FB4C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xfrm>
            <a:off x="623886" y="6279562"/>
            <a:ext cx="753775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/>
              <a:t>NEPTUNE AND COMPANY, INC. improving the quality of environmental decision making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31069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2630aa03755_0_7"/>
          <p:cNvSpPr txBox="1">
            <a:spLocks noGrp="1"/>
          </p:cNvSpPr>
          <p:nvPr>
            <p:ph type="ftr" idx="11"/>
          </p:nvPr>
        </p:nvSpPr>
        <p:spPr>
          <a:xfrm>
            <a:off x="623887" y="6279562"/>
            <a:ext cx="7543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/>
              <a:t>NEPTUNE AND COMPANY, INC. improving the quality of environmental decision making</a:t>
            </a:r>
            <a:endParaRPr dirty="0"/>
          </a:p>
        </p:txBody>
      </p:sp>
      <p:sp>
        <p:nvSpPr>
          <p:cNvPr id="139" name="Google Shape;139;g2630aa03755_0_7"/>
          <p:cNvSpPr txBox="1">
            <a:spLocks noGrp="1"/>
          </p:cNvSpPr>
          <p:nvPr>
            <p:ph type="sldNum" idx="12"/>
          </p:nvPr>
        </p:nvSpPr>
        <p:spPr>
          <a:xfrm>
            <a:off x="7986320" y="6289847"/>
            <a:ext cx="528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US"/>
              <a:t>20</a:t>
            </a:fld>
            <a:endParaRPr/>
          </a:p>
        </p:txBody>
      </p:sp>
      <p:sp>
        <p:nvSpPr>
          <p:cNvPr id="140" name="Google Shape;140;g2630aa03755_0_7"/>
          <p:cNvSpPr txBox="1">
            <a:spLocks noGrp="1"/>
          </p:cNvSpPr>
          <p:nvPr>
            <p:ph type="body" idx="2"/>
          </p:nvPr>
        </p:nvSpPr>
        <p:spPr>
          <a:xfrm>
            <a:off x="623888" y="363797"/>
            <a:ext cx="5486400" cy="910200"/>
          </a:xfrm>
          <a:prstGeom prst="rect">
            <a:avLst/>
          </a:prstGeom>
          <a:gradFill>
            <a:gsLst>
              <a:gs pos="0">
                <a:srgbClr val="75A3B3"/>
              </a:gs>
              <a:gs pos="50000">
                <a:srgbClr val="5E9AAE"/>
              </a:gs>
              <a:gs pos="100000">
                <a:srgbClr val="4F899E"/>
              </a:gs>
            </a:gsLst>
            <a:lin ang="5400012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2745"/>
              </a:srgbClr>
            </a:outerShdw>
          </a:effectLst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E161C"/>
              </a:buClr>
              <a:buSzPts val="2400"/>
              <a:buFont typeface="Arial"/>
              <a:buNone/>
            </a:pPr>
            <a:r>
              <a:rPr lang="en-US" b="1" dirty="0"/>
              <a:t>Decision Values and Preferences</a:t>
            </a:r>
            <a:endParaRPr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8BD06DC-6012-FB51-53D4-165DBA104B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111" y="1452739"/>
            <a:ext cx="7543800" cy="464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2630aa03755_0_7"/>
          <p:cNvSpPr txBox="1">
            <a:spLocks noGrp="1"/>
          </p:cNvSpPr>
          <p:nvPr>
            <p:ph type="ftr" idx="11"/>
          </p:nvPr>
        </p:nvSpPr>
        <p:spPr>
          <a:xfrm>
            <a:off x="623887" y="6279562"/>
            <a:ext cx="7519216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/>
              <a:t>NEPTUNE AND COMPANY, INC. improving the quality of environmental decision making</a:t>
            </a:r>
            <a:endParaRPr dirty="0"/>
          </a:p>
        </p:txBody>
      </p:sp>
      <p:sp>
        <p:nvSpPr>
          <p:cNvPr id="139" name="Google Shape;139;g2630aa03755_0_7"/>
          <p:cNvSpPr txBox="1">
            <a:spLocks noGrp="1"/>
          </p:cNvSpPr>
          <p:nvPr>
            <p:ph type="sldNum" idx="12"/>
          </p:nvPr>
        </p:nvSpPr>
        <p:spPr>
          <a:xfrm>
            <a:off x="7986320" y="6289847"/>
            <a:ext cx="528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US"/>
              <a:t>21</a:t>
            </a:fld>
            <a:endParaRPr/>
          </a:p>
        </p:txBody>
      </p:sp>
      <p:sp>
        <p:nvSpPr>
          <p:cNvPr id="140" name="Google Shape;140;g2630aa03755_0_7"/>
          <p:cNvSpPr txBox="1">
            <a:spLocks noGrp="1"/>
          </p:cNvSpPr>
          <p:nvPr>
            <p:ph type="body" idx="2"/>
          </p:nvPr>
        </p:nvSpPr>
        <p:spPr>
          <a:xfrm>
            <a:off x="623888" y="363797"/>
            <a:ext cx="5486400" cy="910200"/>
          </a:xfrm>
          <a:prstGeom prst="rect">
            <a:avLst/>
          </a:prstGeom>
          <a:gradFill>
            <a:gsLst>
              <a:gs pos="0">
                <a:srgbClr val="75A3B3"/>
              </a:gs>
              <a:gs pos="50000">
                <a:srgbClr val="5E9AAE"/>
              </a:gs>
              <a:gs pos="100000">
                <a:srgbClr val="4F899E"/>
              </a:gs>
            </a:gsLst>
            <a:lin ang="5400012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2745"/>
              </a:srgbClr>
            </a:outerShdw>
          </a:effectLst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E161C"/>
              </a:buClr>
              <a:buSzPts val="2400"/>
              <a:buFont typeface="Arial"/>
              <a:buNone/>
            </a:pPr>
            <a:r>
              <a:rPr lang="en-US" b="1" dirty="0"/>
              <a:t>Decision Options</a:t>
            </a:r>
            <a:endParaRPr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FAEF28D7-D0DD-497F-ADEE-D6AD52051C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87" y="1474259"/>
            <a:ext cx="7620000" cy="4696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38607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2630aa03755_0_7"/>
          <p:cNvSpPr txBox="1">
            <a:spLocks noGrp="1"/>
          </p:cNvSpPr>
          <p:nvPr>
            <p:ph type="ftr" idx="11"/>
          </p:nvPr>
        </p:nvSpPr>
        <p:spPr>
          <a:xfrm>
            <a:off x="623887" y="6279562"/>
            <a:ext cx="7496856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/>
              <a:t>NEPTUNE AND COMPANY, INC. improving the quality of environmental decision making</a:t>
            </a:r>
            <a:endParaRPr dirty="0"/>
          </a:p>
        </p:txBody>
      </p:sp>
      <p:sp>
        <p:nvSpPr>
          <p:cNvPr id="139" name="Google Shape;139;g2630aa03755_0_7"/>
          <p:cNvSpPr txBox="1">
            <a:spLocks noGrp="1"/>
          </p:cNvSpPr>
          <p:nvPr>
            <p:ph type="sldNum" idx="12"/>
          </p:nvPr>
        </p:nvSpPr>
        <p:spPr>
          <a:xfrm>
            <a:off x="7986320" y="6289847"/>
            <a:ext cx="528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US"/>
              <a:t>22</a:t>
            </a:fld>
            <a:endParaRPr/>
          </a:p>
        </p:txBody>
      </p:sp>
      <p:sp>
        <p:nvSpPr>
          <p:cNvPr id="140" name="Google Shape;140;g2630aa03755_0_7"/>
          <p:cNvSpPr txBox="1">
            <a:spLocks noGrp="1"/>
          </p:cNvSpPr>
          <p:nvPr>
            <p:ph type="body" idx="2"/>
          </p:nvPr>
        </p:nvSpPr>
        <p:spPr>
          <a:xfrm>
            <a:off x="623888" y="363797"/>
            <a:ext cx="5486400" cy="910200"/>
          </a:xfrm>
          <a:prstGeom prst="rect">
            <a:avLst/>
          </a:prstGeom>
          <a:gradFill>
            <a:gsLst>
              <a:gs pos="0">
                <a:srgbClr val="75A3B3"/>
              </a:gs>
              <a:gs pos="50000">
                <a:srgbClr val="5E9AAE"/>
              </a:gs>
              <a:gs pos="100000">
                <a:srgbClr val="4F899E"/>
              </a:gs>
            </a:gsLst>
            <a:lin ang="5400012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2745"/>
              </a:srgbClr>
            </a:outerShdw>
          </a:effectLst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E161C"/>
              </a:buClr>
              <a:buSzPts val="2400"/>
              <a:buFont typeface="Arial"/>
              <a:buNone/>
            </a:pPr>
            <a:r>
              <a:rPr lang="en-US" b="1" dirty="0"/>
              <a:t>Decision Consequences: Data Exploration</a:t>
            </a:r>
            <a:endParaRPr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E15F9BEB-1019-F18A-C8F3-0CEF7107E0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231" y="1507342"/>
            <a:ext cx="7496856" cy="4646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98246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26f62bd51a0_0_14"/>
          <p:cNvSpPr txBox="1">
            <a:spLocks noGrp="1"/>
          </p:cNvSpPr>
          <p:nvPr>
            <p:ph type="ftr" idx="11"/>
          </p:nvPr>
        </p:nvSpPr>
        <p:spPr>
          <a:xfrm>
            <a:off x="623887" y="6279562"/>
            <a:ext cx="7525394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/>
              <a:t>NEPTUNE AND COMPANY, INC. improving the quality of environmental decision making</a:t>
            </a:r>
            <a:endParaRPr dirty="0"/>
          </a:p>
        </p:txBody>
      </p:sp>
      <p:sp>
        <p:nvSpPr>
          <p:cNvPr id="163" name="Google Shape;163;g26f62bd51a0_0_14"/>
          <p:cNvSpPr txBox="1">
            <a:spLocks noGrp="1"/>
          </p:cNvSpPr>
          <p:nvPr>
            <p:ph type="sldNum" idx="12"/>
          </p:nvPr>
        </p:nvSpPr>
        <p:spPr>
          <a:xfrm>
            <a:off x="7986320" y="6289847"/>
            <a:ext cx="528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US"/>
              <a:t>23</a:t>
            </a:fld>
            <a:endParaRPr/>
          </a:p>
        </p:txBody>
      </p:sp>
      <p:sp>
        <p:nvSpPr>
          <p:cNvPr id="164" name="Google Shape;164;g26f62bd51a0_0_14"/>
          <p:cNvSpPr txBox="1">
            <a:spLocks noGrp="1"/>
          </p:cNvSpPr>
          <p:nvPr>
            <p:ph type="body" idx="2"/>
          </p:nvPr>
        </p:nvSpPr>
        <p:spPr>
          <a:xfrm>
            <a:off x="623888" y="363797"/>
            <a:ext cx="5486400" cy="910200"/>
          </a:xfrm>
          <a:prstGeom prst="rect">
            <a:avLst/>
          </a:prstGeom>
          <a:gradFill>
            <a:gsLst>
              <a:gs pos="0">
                <a:srgbClr val="75A3B3"/>
              </a:gs>
              <a:gs pos="50000">
                <a:srgbClr val="5E9AAE"/>
              </a:gs>
              <a:gs pos="100000">
                <a:srgbClr val="4F899E"/>
              </a:gs>
            </a:gsLst>
            <a:lin ang="5400012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2350"/>
              </a:srgbClr>
            </a:outerShdw>
          </a:effectLst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E161C"/>
              </a:buClr>
              <a:buSzPts val="2400"/>
              <a:buFont typeface="Arial"/>
              <a:buNone/>
            </a:pPr>
            <a:r>
              <a:rPr lang="en-US" b="1" dirty="0"/>
              <a:t>Decision Consequences: Influence Diagram</a:t>
            </a:r>
            <a:endParaRPr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CE2E9A3-F25F-D7D5-7FEF-6C26EE7AA8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300" y="1419189"/>
            <a:ext cx="8438519" cy="4733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2028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263195645f3_0_0"/>
          <p:cNvSpPr txBox="1">
            <a:spLocks noGrp="1"/>
          </p:cNvSpPr>
          <p:nvPr>
            <p:ph type="ftr" idx="11"/>
          </p:nvPr>
        </p:nvSpPr>
        <p:spPr>
          <a:xfrm>
            <a:off x="623886" y="6279562"/>
            <a:ext cx="7506859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/>
              <a:t>NEPTUNE AND COMPANY, INC. improving the quality of environmental decision making</a:t>
            </a:r>
            <a:endParaRPr dirty="0"/>
          </a:p>
        </p:txBody>
      </p:sp>
      <p:sp>
        <p:nvSpPr>
          <p:cNvPr id="219" name="Google Shape;219;g263195645f3_0_0"/>
          <p:cNvSpPr txBox="1">
            <a:spLocks noGrp="1"/>
          </p:cNvSpPr>
          <p:nvPr>
            <p:ph type="sldNum" idx="12"/>
          </p:nvPr>
        </p:nvSpPr>
        <p:spPr>
          <a:xfrm>
            <a:off x="7986320" y="6289847"/>
            <a:ext cx="528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US"/>
              <a:t>24</a:t>
            </a:fld>
            <a:endParaRPr/>
          </a:p>
        </p:txBody>
      </p:sp>
      <p:sp>
        <p:nvSpPr>
          <p:cNvPr id="220" name="Google Shape;220;g263195645f3_0_0"/>
          <p:cNvSpPr txBox="1">
            <a:spLocks noGrp="1"/>
          </p:cNvSpPr>
          <p:nvPr>
            <p:ph type="body" idx="2"/>
          </p:nvPr>
        </p:nvSpPr>
        <p:spPr>
          <a:xfrm>
            <a:off x="623888" y="363797"/>
            <a:ext cx="5486400" cy="910200"/>
          </a:xfrm>
          <a:prstGeom prst="rect">
            <a:avLst/>
          </a:prstGeom>
          <a:gradFill>
            <a:gsLst>
              <a:gs pos="0">
                <a:srgbClr val="75A3B3"/>
              </a:gs>
              <a:gs pos="50000">
                <a:srgbClr val="5E9AAE"/>
              </a:gs>
              <a:gs pos="100000">
                <a:srgbClr val="4F899E"/>
              </a:gs>
            </a:gsLst>
            <a:lin ang="5400012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2745"/>
              </a:srgbClr>
            </a:outerShdw>
          </a:effectLst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E161C"/>
              </a:buClr>
              <a:buSzPts val="2400"/>
              <a:buFont typeface="Arial"/>
              <a:buNone/>
            </a:pPr>
            <a:r>
              <a:rPr lang="en-US" b="1" dirty="0"/>
              <a:t>Decision Unit Remediation Example </a:t>
            </a:r>
            <a:endParaRPr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AD7EE40-B95D-AE1A-55AC-B7C76D1D17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66" y="2218660"/>
            <a:ext cx="8865609" cy="365679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24E4A8A-EEBF-03BA-F42A-E8E1C861C9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4403" y="1376561"/>
            <a:ext cx="1716367" cy="557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9424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26f62bd51a0_0_14"/>
          <p:cNvSpPr txBox="1">
            <a:spLocks noGrp="1"/>
          </p:cNvSpPr>
          <p:nvPr>
            <p:ph type="body" idx="1"/>
          </p:nvPr>
        </p:nvSpPr>
        <p:spPr>
          <a:xfrm>
            <a:off x="623888" y="1469204"/>
            <a:ext cx="7886700" cy="462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93700" lvl="0" indent="-285750" algn="l" rtl="0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dirty="0"/>
              <a:t>Decision Unit optimization identifies the collection of DUs that need to be remediated to achieve the target individual dose limits of 25 or 100 mrem per year.</a:t>
            </a:r>
          </a:p>
          <a:p>
            <a:pPr marL="107950" lvl="0" indent="0" algn="l" rtl="0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buSzPct val="120000"/>
            </a:pPr>
            <a:endParaRPr lang="en-US" dirty="0"/>
          </a:p>
          <a:p>
            <a:pPr marL="393700" lvl="0" indent="-285750" algn="l" rtl="0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dirty="0"/>
              <a:t>This optimization is based upon a Cost Benefit Analysis that satisfies the ALARA requirement.</a:t>
            </a:r>
          </a:p>
          <a:p>
            <a:pPr marL="107950" lvl="0" indent="0" algn="l" rtl="0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buSzPct val="120000"/>
            </a:pPr>
            <a:endParaRPr lang="en-US" dirty="0"/>
          </a:p>
          <a:p>
            <a:pPr marL="393700" indent="-285750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dirty="0"/>
              <a:t>                         and                       together provide the tools for defensible and transparent science-based decisions.</a:t>
            </a:r>
          </a:p>
        </p:txBody>
      </p:sp>
      <p:sp>
        <p:nvSpPr>
          <p:cNvPr id="162" name="Google Shape;162;g26f62bd51a0_0_14"/>
          <p:cNvSpPr txBox="1">
            <a:spLocks noGrp="1"/>
          </p:cNvSpPr>
          <p:nvPr>
            <p:ph type="ftr" idx="11"/>
          </p:nvPr>
        </p:nvSpPr>
        <p:spPr>
          <a:xfrm>
            <a:off x="623887" y="6279562"/>
            <a:ext cx="7488324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/>
              <a:t>NEPTUNE AND COMPANY, INC. improving the quality of environmental decision making</a:t>
            </a:r>
            <a:endParaRPr dirty="0"/>
          </a:p>
        </p:txBody>
      </p:sp>
      <p:sp>
        <p:nvSpPr>
          <p:cNvPr id="163" name="Google Shape;163;g26f62bd51a0_0_14"/>
          <p:cNvSpPr txBox="1">
            <a:spLocks noGrp="1"/>
          </p:cNvSpPr>
          <p:nvPr>
            <p:ph type="sldNum" idx="12"/>
          </p:nvPr>
        </p:nvSpPr>
        <p:spPr>
          <a:xfrm>
            <a:off x="7986320" y="6289847"/>
            <a:ext cx="528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US"/>
              <a:t>25</a:t>
            </a:fld>
            <a:endParaRPr/>
          </a:p>
        </p:txBody>
      </p:sp>
      <p:sp>
        <p:nvSpPr>
          <p:cNvPr id="164" name="Google Shape;164;g26f62bd51a0_0_14"/>
          <p:cNvSpPr txBox="1">
            <a:spLocks noGrp="1"/>
          </p:cNvSpPr>
          <p:nvPr>
            <p:ph type="body" idx="2"/>
          </p:nvPr>
        </p:nvSpPr>
        <p:spPr>
          <a:xfrm>
            <a:off x="623888" y="363797"/>
            <a:ext cx="5486400" cy="910200"/>
          </a:xfrm>
          <a:prstGeom prst="rect">
            <a:avLst/>
          </a:prstGeom>
          <a:gradFill>
            <a:gsLst>
              <a:gs pos="0">
                <a:srgbClr val="75A3B3"/>
              </a:gs>
              <a:gs pos="50000">
                <a:srgbClr val="5E9AAE"/>
              </a:gs>
              <a:gs pos="100000">
                <a:srgbClr val="4F899E"/>
              </a:gs>
            </a:gsLst>
            <a:lin ang="5400012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2350"/>
              </a:srgbClr>
            </a:outerShdw>
          </a:effectLst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E161C"/>
              </a:buClr>
              <a:buSzPts val="2400"/>
              <a:buFont typeface="Arial"/>
              <a:buNone/>
            </a:pPr>
            <a:r>
              <a:rPr lang="en-US" b="1" dirty="0"/>
              <a:t>Summary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48DDB8D-89AC-28BD-2EA5-0CCF3820AA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8558" y="3960486"/>
            <a:ext cx="1585220" cy="35403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2B79EA0-E67A-3220-DC97-2B6DE62C51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7088" y="3910952"/>
            <a:ext cx="1393781" cy="453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8212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0556" y="1579374"/>
            <a:ext cx="7924800" cy="3699252"/>
          </a:xfrm>
        </p:spPr>
        <p:txBody>
          <a:bodyPr>
            <a:normAutofit/>
          </a:bodyPr>
          <a:lstStyle/>
          <a:p>
            <a:pPr marL="0" indent="0">
              <a:spcBef>
                <a:spcPct val="25000"/>
              </a:spcBef>
              <a:buNone/>
            </a:pPr>
            <a:r>
              <a:rPr lang="en-US" sz="2800" dirty="0"/>
              <a:t>Conservatism is “everywhere”</a:t>
            </a:r>
          </a:p>
          <a:p>
            <a:pPr marL="0" indent="0">
              <a:spcBef>
                <a:spcPct val="25000"/>
              </a:spcBef>
              <a:buNone/>
            </a:pPr>
            <a:r>
              <a:rPr lang="en-US" sz="2800" dirty="0"/>
              <a:t>[the proverbial onion – layers and layers]</a:t>
            </a:r>
          </a:p>
          <a:p>
            <a:pPr>
              <a:spcBef>
                <a:spcPct val="25000"/>
              </a:spcBef>
            </a:pPr>
            <a:r>
              <a:rPr lang="en-US" dirty="0"/>
              <a:t>Regulations, compliance periods, institutional control, inadvertent human intrusion,  performance objectives, fate and transport modeling, toxicology, LNT, exposure scenarios, population assessment, data collection, detection limits, peak of the means, etc.</a:t>
            </a:r>
          </a:p>
          <a:p>
            <a:pPr>
              <a:spcBef>
                <a:spcPct val="25000"/>
              </a:spcBef>
            </a:pPr>
            <a:r>
              <a:rPr lang="en-US" dirty="0"/>
              <a:t>Exacerbates risk perception and communication issues</a:t>
            </a: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1834978" y="767245"/>
            <a:ext cx="56007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en-US" sz="4000" b="1" spc="-113" dirty="0">
                <a:solidFill>
                  <a:srgbClr val="00364A"/>
                </a:solidFill>
                <a:latin typeface="+mj-lt"/>
              </a:rPr>
              <a:t>Conservatism</a:t>
            </a:r>
            <a:endParaRPr lang="en-US" sz="2800" b="1" spc="-113" dirty="0">
              <a:solidFill>
                <a:srgbClr val="00364A"/>
              </a:solidFill>
              <a:latin typeface="+mj-lt"/>
            </a:endParaRPr>
          </a:p>
        </p:txBody>
      </p:sp>
      <p:sp>
        <p:nvSpPr>
          <p:cNvPr id="2" name="Google Shape;130;p2">
            <a:extLst>
              <a:ext uri="{FF2B5EF4-FFF2-40B4-BE49-F238E27FC236}">
                <a16:creationId xmlns:a16="http://schemas.microsoft.com/office/drawing/2014/main" id="{43816DFD-09F5-1C97-F1BF-25832A3581C0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xfrm>
            <a:off x="623886" y="6279562"/>
            <a:ext cx="753775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/>
              <a:t>NEPTUNE AND COMPANY, INC. improving the quality of environmental decision making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710756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23886" y="1436473"/>
            <a:ext cx="7924800" cy="3932538"/>
          </a:xfrm>
        </p:spPr>
        <p:txBody>
          <a:bodyPr>
            <a:normAutofit lnSpcReduction="10000"/>
          </a:bodyPr>
          <a:lstStyle/>
          <a:p>
            <a:pPr>
              <a:spcBef>
                <a:spcPct val="25000"/>
              </a:spcBef>
            </a:pPr>
            <a:r>
              <a:rPr lang="en-US" sz="3200" dirty="0"/>
              <a:t>Negative impact on “upstream” (nuclear) decisions</a:t>
            </a:r>
          </a:p>
          <a:p>
            <a:pPr>
              <a:spcBef>
                <a:spcPct val="25000"/>
              </a:spcBef>
            </a:pPr>
            <a:r>
              <a:rPr lang="en-US" sz="3200" dirty="0"/>
              <a:t>Negative effect on energy policy</a:t>
            </a:r>
          </a:p>
          <a:p>
            <a:pPr lvl="1">
              <a:spcBef>
                <a:spcPct val="25000"/>
              </a:spcBef>
            </a:pPr>
            <a:r>
              <a:rPr lang="en-US" sz="2800" dirty="0"/>
              <a:t>Consequences?</a:t>
            </a:r>
          </a:p>
          <a:p>
            <a:pPr lvl="1">
              <a:spcBef>
                <a:spcPct val="25000"/>
              </a:spcBef>
            </a:pPr>
            <a:r>
              <a:rPr lang="en-US" sz="2800" dirty="0"/>
              <a:t>Climate change?</a:t>
            </a:r>
          </a:p>
          <a:p>
            <a:pPr lvl="1">
              <a:spcBef>
                <a:spcPct val="25000"/>
              </a:spcBef>
            </a:pPr>
            <a:r>
              <a:rPr lang="en-US" sz="2800" dirty="0"/>
              <a:t>Larger costs than necessary (GAO interest)?</a:t>
            </a:r>
          </a:p>
          <a:p>
            <a:pPr lvl="1">
              <a:spcBef>
                <a:spcPct val="25000"/>
              </a:spcBef>
            </a:pPr>
            <a:r>
              <a:rPr lang="en-US" sz="2800" dirty="0"/>
              <a:t>Misplaced long-term liabilities?</a:t>
            </a:r>
          </a:p>
          <a:p>
            <a:pPr lvl="1">
              <a:spcBef>
                <a:spcPct val="25000"/>
              </a:spcBef>
            </a:pPr>
            <a:r>
              <a:rPr lang="en-US" sz="2800" dirty="0"/>
              <a:t>Using money on the wrong issues?</a:t>
            </a: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451022" y="591515"/>
            <a:ext cx="812768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en-US" sz="4000" b="1" spc="-113" dirty="0">
                <a:solidFill>
                  <a:srgbClr val="00364A"/>
                </a:solidFill>
                <a:latin typeface="+mj-lt"/>
              </a:rPr>
              <a:t>Consequences of Conservatism?</a:t>
            </a:r>
            <a:endParaRPr lang="en-US" sz="2800" b="1" spc="-113" dirty="0">
              <a:solidFill>
                <a:srgbClr val="00364A"/>
              </a:solidFill>
              <a:latin typeface="+mj-lt"/>
            </a:endParaRPr>
          </a:p>
        </p:txBody>
      </p:sp>
      <p:sp>
        <p:nvSpPr>
          <p:cNvPr id="2" name="Google Shape;130;p2">
            <a:extLst>
              <a:ext uri="{FF2B5EF4-FFF2-40B4-BE49-F238E27FC236}">
                <a16:creationId xmlns:a16="http://schemas.microsoft.com/office/drawing/2014/main" id="{C1D04B19-CBEB-7B0C-3945-B268B03BCCCD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xfrm>
            <a:off x="623886" y="6279562"/>
            <a:ext cx="753775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/>
              <a:t>NEPTUNE AND COMPANY, INC. improving the quality of environmental decision making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973450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23886" y="1519881"/>
            <a:ext cx="7936966" cy="4287794"/>
          </a:xfrm>
        </p:spPr>
        <p:txBody>
          <a:bodyPr>
            <a:normAutofit/>
          </a:bodyPr>
          <a:lstStyle/>
          <a:p>
            <a:pPr>
              <a:spcBef>
                <a:spcPct val="25000"/>
              </a:spcBef>
            </a:pPr>
            <a:r>
              <a:rPr lang="en-US" dirty="0">
                <a:cs typeface="Calibri"/>
              </a:rPr>
              <a:t>Waste classification (DOE, NRC, EPA, States, IAEA)</a:t>
            </a:r>
          </a:p>
          <a:p>
            <a:pPr>
              <a:spcBef>
                <a:spcPct val="25000"/>
              </a:spcBef>
            </a:pPr>
            <a:r>
              <a:rPr lang="en-US" dirty="0">
                <a:cs typeface="Calibri"/>
              </a:rPr>
              <a:t>Compliance periods, institutional control, inadvertent human intrusion (IHI)?</a:t>
            </a:r>
          </a:p>
          <a:p>
            <a:pPr marL="76200" indent="0">
              <a:spcBef>
                <a:spcPct val="25000"/>
              </a:spcBef>
              <a:buNone/>
            </a:pPr>
            <a:r>
              <a:rPr lang="en-US" dirty="0">
                <a:solidFill>
                  <a:srgbClr val="FF0000"/>
                </a:solidFill>
                <a:cs typeface="Calibri"/>
              </a:rPr>
              <a:t>However, all are aimed at doing a human health risk assessment</a:t>
            </a:r>
            <a:endParaRPr lang="en-US" sz="1800" dirty="0">
              <a:solidFill>
                <a:srgbClr val="FF0000"/>
              </a:solidFill>
            </a:endParaRPr>
          </a:p>
          <a:p>
            <a:pPr>
              <a:spcBef>
                <a:spcPct val="25000"/>
              </a:spcBef>
            </a:pPr>
            <a:r>
              <a:rPr lang="en-US" dirty="0">
                <a:cs typeface="Calibri"/>
              </a:rPr>
              <a:t>We are 40+ years on from initial regulations</a:t>
            </a:r>
          </a:p>
          <a:p>
            <a:pPr lvl="1">
              <a:spcBef>
                <a:spcPct val="25000"/>
              </a:spcBef>
            </a:pPr>
            <a:r>
              <a:rPr lang="en-US" sz="2000" dirty="0"/>
              <a:t>We have learned something in the intervening time</a:t>
            </a:r>
          </a:p>
          <a:p>
            <a:pPr lvl="1">
              <a:spcBef>
                <a:spcPct val="25000"/>
              </a:spcBef>
            </a:pPr>
            <a:r>
              <a:rPr lang="en-US" sz="2000" dirty="0"/>
              <a:t>We have 40+ years doing risk assessment</a:t>
            </a:r>
          </a:p>
          <a:p>
            <a:pPr lvl="1">
              <a:spcBef>
                <a:spcPct val="25000"/>
              </a:spcBef>
            </a:pPr>
            <a:r>
              <a:rPr lang="en-US" sz="2000" dirty="0"/>
              <a:t>We have far better technology now and it will keep improving</a:t>
            </a:r>
          </a:p>
          <a:p>
            <a:pPr lvl="1">
              <a:spcBef>
                <a:spcPct val="25000"/>
              </a:spcBef>
            </a:pPr>
            <a:r>
              <a:rPr lang="en-US" sz="2000" dirty="0"/>
              <a:t>However, we have not changed our regulatory morass!!</a:t>
            </a:r>
          </a:p>
          <a:p>
            <a:pPr>
              <a:spcBef>
                <a:spcPct val="25000"/>
              </a:spcBef>
            </a:pPr>
            <a:endParaRPr lang="en-US" sz="2000" dirty="0"/>
          </a:p>
          <a:p>
            <a:pPr lvl="1">
              <a:spcBef>
                <a:spcPct val="25000"/>
              </a:spcBef>
            </a:pPr>
            <a:endParaRPr lang="en-US" sz="1700" dirty="0"/>
          </a:p>
          <a:p>
            <a:pPr>
              <a:spcBef>
                <a:spcPct val="25000"/>
              </a:spcBef>
            </a:pPr>
            <a:endParaRPr lang="en-US" sz="2000" dirty="0"/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1592411" y="769588"/>
            <a:ext cx="56007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en-US" sz="4000" b="1" spc="-113" dirty="0">
                <a:solidFill>
                  <a:srgbClr val="00364A"/>
                </a:solidFill>
                <a:latin typeface="+mj-lt"/>
              </a:rPr>
              <a:t>Regulatory Morass?</a:t>
            </a:r>
            <a:endParaRPr lang="en-US" sz="2800" b="1" spc="-113" dirty="0">
              <a:solidFill>
                <a:srgbClr val="00364A"/>
              </a:solidFill>
              <a:latin typeface="+mj-lt"/>
            </a:endParaRPr>
          </a:p>
        </p:txBody>
      </p:sp>
      <p:sp>
        <p:nvSpPr>
          <p:cNvPr id="2" name="Google Shape;130;p2">
            <a:extLst>
              <a:ext uri="{FF2B5EF4-FFF2-40B4-BE49-F238E27FC236}">
                <a16:creationId xmlns:a16="http://schemas.microsoft.com/office/drawing/2014/main" id="{FD6D13EE-344B-3573-3E03-EDB6448B144B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xfrm>
            <a:off x="623886" y="6279562"/>
            <a:ext cx="753775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/>
              <a:t>NEPTUNE AND COMPANY, INC. improving the quality of environmental decision making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277047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23886" y="1683608"/>
            <a:ext cx="7924800" cy="3699252"/>
          </a:xfrm>
        </p:spPr>
        <p:txBody>
          <a:bodyPr>
            <a:normAutofit/>
          </a:bodyPr>
          <a:lstStyle/>
          <a:p>
            <a:pPr marL="470137" lvl="3" indent="-342900" defTabSz="280324"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defRPr sz="2912"/>
            </a:pPr>
            <a:r>
              <a:rPr lang="en-US" sz="2800" dirty="0">
                <a:solidFill>
                  <a:schemeClr val="tx1"/>
                </a:solidFill>
              </a:rPr>
              <a:t>We model by projecting current conditions or knowledge into the long distant future</a:t>
            </a:r>
          </a:p>
          <a:p>
            <a:pPr marL="927337" lvl="4" indent="-342900" defTabSz="280324"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defRPr sz="2912"/>
            </a:pPr>
            <a:r>
              <a:rPr lang="en-US" sz="2600" dirty="0">
                <a:solidFill>
                  <a:srgbClr val="FF0000"/>
                </a:solidFill>
              </a:rPr>
              <a:t>Thousands or even millions of years</a:t>
            </a:r>
          </a:p>
          <a:p>
            <a:pPr marL="470137" lvl="3" indent="-342900" defTabSz="280324"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defRPr sz="2912"/>
            </a:pPr>
            <a:r>
              <a:rPr lang="en-US" sz="2800" dirty="0">
                <a:solidFill>
                  <a:schemeClr val="tx1"/>
                </a:solidFill>
              </a:rPr>
              <a:t>Consequently, uncertainty is not directly increased with time in our models</a:t>
            </a:r>
          </a:p>
          <a:p>
            <a:pPr marL="470137" lvl="3" indent="-342900" defTabSz="280324"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defRPr sz="2912"/>
            </a:pPr>
            <a:r>
              <a:rPr lang="en-US" sz="2800" dirty="0">
                <a:solidFill>
                  <a:srgbClr val="FF0000"/>
                </a:solidFill>
              </a:rPr>
              <a:t>This argues for shorter compliance periods and rolling windows (periodic review/updates)</a:t>
            </a:r>
          </a:p>
          <a:p>
            <a:pPr marL="127237" lvl="3" indent="0" defTabSz="280324"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None/>
              <a:defRPr sz="2912"/>
            </a:pPr>
            <a:endParaRPr lang="en-US" sz="2800" dirty="0"/>
          </a:p>
          <a:p>
            <a:pPr>
              <a:spcBef>
                <a:spcPct val="25000"/>
              </a:spcBef>
            </a:pPr>
            <a:endParaRPr lang="en-US" sz="2000" dirty="0"/>
          </a:p>
          <a:p>
            <a:pPr lvl="1">
              <a:spcBef>
                <a:spcPct val="25000"/>
              </a:spcBef>
            </a:pPr>
            <a:endParaRPr lang="en-US" sz="1700" dirty="0"/>
          </a:p>
          <a:p>
            <a:pPr>
              <a:spcBef>
                <a:spcPct val="25000"/>
              </a:spcBef>
            </a:pPr>
            <a:endParaRPr lang="en-US" sz="2000" dirty="0"/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1592411" y="767245"/>
            <a:ext cx="56007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en-US" sz="4000" b="1" spc="-113" dirty="0">
                <a:solidFill>
                  <a:srgbClr val="00364A"/>
                </a:solidFill>
                <a:latin typeface="+mj-lt"/>
              </a:rPr>
              <a:t>Uncertainty?</a:t>
            </a:r>
            <a:endParaRPr lang="en-US" sz="2800" b="1" spc="-113" dirty="0">
              <a:solidFill>
                <a:srgbClr val="00364A"/>
              </a:solidFill>
              <a:latin typeface="+mj-lt"/>
            </a:endParaRPr>
          </a:p>
        </p:txBody>
      </p:sp>
      <p:sp>
        <p:nvSpPr>
          <p:cNvPr id="2" name="Google Shape;130;p2">
            <a:extLst>
              <a:ext uri="{FF2B5EF4-FFF2-40B4-BE49-F238E27FC236}">
                <a16:creationId xmlns:a16="http://schemas.microsoft.com/office/drawing/2014/main" id="{51166A17-3CE1-11A7-1840-764EF591F75F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xfrm>
            <a:off x="623886" y="6279562"/>
            <a:ext cx="753775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/>
              <a:t>NEPTUNE AND COMPANY, INC. improving the quality of environmental decision making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402836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46AB8B54-F29A-E5B5-B268-A0DADFFB80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6918"/>
            <a:ext cx="9144000" cy="52010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3F8653E-22E7-926D-57F2-C70F8CE260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253" y="5457960"/>
            <a:ext cx="7620000" cy="647700"/>
          </a:xfrm>
          <a:prstGeom prst="rect">
            <a:avLst/>
          </a:prstGeom>
        </p:spPr>
      </p:pic>
      <p:sp>
        <p:nvSpPr>
          <p:cNvPr id="2" name="Google Shape;130;p2">
            <a:extLst>
              <a:ext uri="{FF2B5EF4-FFF2-40B4-BE49-F238E27FC236}">
                <a16:creationId xmlns:a16="http://schemas.microsoft.com/office/drawing/2014/main" id="{36E24870-49A9-743A-D4CE-68F1EBD86F70}"/>
              </a:ext>
            </a:extLst>
          </p:cNvPr>
          <p:cNvSpPr txBox="1">
            <a:spLocks/>
          </p:cNvSpPr>
          <p:nvPr/>
        </p:nvSpPr>
        <p:spPr>
          <a:xfrm>
            <a:off x="623886" y="6279562"/>
            <a:ext cx="753775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1400"/>
            </a:pPr>
            <a:r>
              <a:rPr lang="en-US"/>
              <a:t>NEPTUNE AND COMPANY, INC. improving the quality of environmental decision making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3841201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AE821F-47B6-4D92-9851-0E80270ED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0846" y="445226"/>
            <a:ext cx="6762307" cy="935086"/>
          </a:xfrm>
        </p:spPr>
        <p:txBody>
          <a:bodyPr>
            <a:normAutofit/>
          </a:bodyPr>
          <a:lstStyle/>
          <a:p>
            <a:pPr algn="ctr"/>
            <a:r>
              <a:rPr lang="en-US" sz="4000" b="1" spc="-113" dirty="0">
                <a:solidFill>
                  <a:srgbClr val="00364A"/>
                </a:solidFill>
                <a:latin typeface="+mj-lt"/>
              </a:rPr>
              <a:t>What can we do better?</a:t>
            </a:r>
            <a:endParaRPr lang="en-US" sz="4000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01DAAE-7E91-468C-A2AC-7853A9059E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6" y="1641892"/>
            <a:ext cx="7790385" cy="3844508"/>
          </a:xfrm>
        </p:spPr>
        <p:txBody>
          <a:bodyPr>
            <a:noAutofit/>
          </a:bodyPr>
          <a:lstStyle/>
          <a:p>
            <a:pPr marL="368319" lvl="3" indent="-241082" defTabSz="280324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defRPr sz="2912"/>
            </a:pPr>
            <a:r>
              <a:rPr lang="en-US" sz="2600" dirty="0">
                <a:solidFill>
                  <a:srgbClr val="FF0000"/>
                </a:solidFill>
              </a:rPr>
              <a:t>Optimization using Decision Analysis </a:t>
            </a:r>
            <a:r>
              <a:rPr lang="en-US" sz="2600" dirty="0">
                <a:solidFill>
                  <a:schemeClr val="tx1"/>
                </a:solidFill>
              </a:rPr>
              <a:t>– Structured Decision Making – aligned with </a:t>
            </a:r>
            <a:r>
              <a:rPr lang="en-US" sz="2600" dirty="0">
                <a:solidFill>
                  <a:srgbClr val="FF0000"/>
                </a:solidFill>
              </a:rPr>
              <a:t>ALARA</a:t>
            </a:r>
            <a:r>
              <a:rPr lang="en-US" sz="2600" dirty="0">
                <a:solidFill>
                  <a:schemeClr val="tx1"/>
                </a:solidFill>
              </a:rPr>
              <a:t> (As Low As Reasonably Achievable)</a:t>
            </a:r>
          </a:p>
          <a:p>
            <a:pPr marL="825519" lvl="4" indent="-241082" defTabSz="280324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defRPr sz="2912"/>
            </a:pPr>
            <a:r>
              <a:rPr lang="en-US" sz="2200" dirty="0">
                <a:solidFill>
                  <a:schemeClr val="tx1"/>
                </a:solidFill>
              </a:rPr>
              <a:t>NRC’s NUREG 1757 Appendix N offers a potential way to do this</a:t>
            </a:r>
          </a:p>
          <a:p>
            <a:pPr marL="127237" lvl="3" indent="0" defTabSz="280324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None/>
              <a:defRPr sz="2912"/>
            </a:pPr>
            <a:r>
              <a:rPr lang="en-US" sz="2600" dirty="0">
                <a:solidFill>
                  <a:schemeClr val="tx1"/>
                </a:solidFill>
              </a:rPr>
              <a:t>Other examples:</a:t>
            </a:r>
          </a:p>
          <a:p>
            <a:pPr marL="368319" lvl="3" indent="-241082" defTabSz="280324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defRPr sz="2912"/>
            </a:pPr>
            <a:r>
              <a:rPr lang="en-US" sz="2600" dirty="0">
                <a:solidFill>
                  <a:schemeClr val="tx1"/>
                </a:solidFill>
              </a:rPr>
              <a:t>IAEA groups (CIDER, MODARIA, MAESTRI)</a:t>
            </a:r>
          </a:p>
          <a:p>
            <a:pPr marL="368319" lvl="3" indent="-241082" defTabSz="280324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defRPr sz="2912"/>
            </a:pPr>
            <a:r>
              <a:rPr lang="en-US" sz="2600" dirty="0">
                <a:solidFill>
                  <a:schemeClr val="tx1"/>
                </a:solidFill>
              </a:rPr>
              <a:t>UK Guidance on Requirements for Release (GRR)</a:t>
            </a:r>
          </a:p>
          <a:p>
            <a:pPr marL="711186" lvl="4" indent="-241082" defTabSz="280324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defRPr sz="2912"/>
            </a:pPr>
            <a:r>
              <a:rPr lang="en-US" sz="1800" dirty="0">
                <a:solidFill>
                  <a:schemeClr val="tx1"/>
                </a:solidFill>
              </a:rPr>
              <a:t>https://</a:t>
            </a:r>
            <a:r>
              <a:rPr lang="en-US" sz="1800" dirty="0" err="1">
                <a:solidFill>
                  <a:schemeClr val="tx1"/>
                </a:solidFill>
              </a:rPr>
              <a:t>srp-uk.org</a:t>
            </a:r>
            <a:r>
              <a:rPr lang="en-US" sz="1800" dirty="0">
                <a:solidFill>
                  <a:schemeClr val="tx1"/>
                </a:solidFill>
              </a:rPr>
              <a:t>/news/article/238/training-on-the-guidance-of-requirements-for-release-grr-</a:t>
            </a:r>
          </a:p>
        </p:txBody>
      </p:sp>
      <p:sp>
        <p:nvSpPr>
          <p:cNvPr id="4" name="Google Shape;130;p2">
            <a:extLst>
              <a:ext uri="{FF2B5EF4-FFF2-40B4-BE49-F238E27FC236}">
                <a16:creationId xmlns:a16="http://schemas.microsoft.com/office/drawing/2014/main" id="{BAA8663E-0A88-2DFC-94A6-89A529689B50}"/>
              </a:ext>
            </a:extLst>
          </p:cNvPr>
          <p:cNvSpPr txBox="1">
            <a:spLocks/>
          </p:cNvSpPr>
          <p:nvPr/>
        </p:nvSpPr>
        <p:spPr>
          <a:xfrm>
            <a:off x="623886" y="6279562"/>
            <a:ext cx="753775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1400"/>
            </a:pPr>
            <a:r>
              <a:rPr lang="en-US"/>
              <a:t>NEPTUNE AND COMPANY, INC. improving the quality of environmental decision making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313798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AE821F-47B6-4D92-9851-0E80270ED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6" y="591072"/>
            <a:ext cx="8038070" cy="935086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West Valley Demonstration Project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01DAAE-7E91-468C-A2AC-7853A9059E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7819" y="1687960"/>
            <a:ext cx="7728362" cy="4267997"/>
          </a:xfrm>
        </p:spPr>
        <p:txBody>
          <a:bodyPr>
            <a:noAutofit/>
          </a:bodyPr>
          <a:lstStyle/>
          <a:p>
            <a:pPr marL="127237" lvl="3" indent="0" defTabSz="280324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None/>
              <a:defRPr sz="2912"/>
            </a:pPr>
            <a:r>
              <a:rPr lang="en-US" sz="2800" dirty="0">
                <a:solidFill>
                  <a:schemeClr val="tx1"/>
                </a:solidFill>
              </a:rPr>
              <a:t>Goal: Optimized decision making</a:t>
            </a:r>
          </a:p>
          <a:p>
            <a:pPr marL="127237" lvl="3" indent="0" defTabSz="280324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None/>
              <a:defRPr sz="2912"/>
            </a:pPr>
            <a:endParaRPr lang="en-US" sz="2800" dirty="0">
              <a:solidFill>
                <a:schemeClr val="tx1"/>
              </a:solidFill>
            </a:endParaRPr>
          </a:p>
          <a:p>
            <a:pPr marL="127237" lvl="3" indent="0" defTabSz="280324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None/>
              <a:defRPr sz="2912"/>
            </a:pPr>
            <a:r>
              <a:rPr lang="en-US" sz="2800" dirty="0">
                <a:solidFill>
                  <a:schemeClr val="tx1"/>
                </a:solidFill>
              </a:rPr>
              <a:t>Uses                            model output (radioactive dose, chemical risk, ecological risk, to various possible receptors) as input to ALARA Decision Analysis using</a:t>
            </a:r>
          </a:p>
          <a:p>
            <a:pPr marL="127237" lvl="3" indent="0" defTabSz="280324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None/>
              <a:defRPr sz="2912"/>
            </a:pPr>
            <a:endParaRPr lang="en-US" sz="2800" dirty="0">
              <a:solidFill>
                <a:schemeClr val="tx1"/>
              </a:solidFill>
            </a:endParaRPr>
          </a:p>
          <a:p>
            <a:pPr marL="127237" lvl="3" indent="0" defTabSz="280324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None/>
              <a:defRPr sz="2912"/>
            </a:pPr>
            <a:r>
              <a:rPr lang="en-US" sz="2800" dirty="0">
                <a:solidFill>
                  <a:schemeClr val="tx1"/>
                </a:solidFill>
              </a:rPr>
              <a:t>In effect,                     addresses risk-based objectives, and                   addresses other objectives in addition</a:t>
            </a:r>
          </a:p>
          <a:p>
            <a:pPr marL="470137" lvl="3" indent="-342900" defTabSz="280324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defRPr sz="2912"/>
            </a:pPr>
            <a:endParaRPr lang="en-US" sz="2000" dirty="0">
              <a:solidFill>
                <a:schemeClr val="tx1"/>
              </a:solidFill>
            </a:endParaRPr>
          </a:p>
          <a:p>
            <a:pPr marL="368319" lvl="3" indent="-241082" defTabSz="280324"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defRPr sz="2912"/>
            </a:pPr>
            <a:endParaRPr lang="en-US" sz="2000" dirty="0"/>
          </a:p>
          <a:p>
            <a:pPr marL="368319" lvl="3" indent="-241082" defTabSz="280324"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defRPr sz="2912"/>
            </a:pPr>
            <a:endParaRPr lang="en-US" sz="2000" dirty="0"/>
          </a:p>
        </p:txBody>
      </p:sp>
      <p:sp>
        <p:nvSpPr>
          <p:cNvPr id="4" name="Google Shape;130;p2">
            <a:extLst>
              <a:ext uri="{FF2B5EF4-FFF2-40B4-BE49-F238E27FC236}">
                <a16:creationId xmlns:a16="http://schemas.microsoft.com/office/drawing/2014/main" id="{02BA3C60-CDA3-5124-5BEE-F9C8984DD3F3}"/>
              </a:ext>
            </a:extLst>
          </p:cNvPr>
          <p:cNvSpPr txBox="1">
            <a:spLocks/>
          </p:cNvSpPr>
          <p:nvPr/>
        </p:nvSpPr>
        <p:spPr>
          <a:xfrm>
            <a:off x="623886" y="6279562"/>
            <a:ext cx="753775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1400"/>
            </a:pPr>
            <a:r>
              <a:rPr lang="en-US"/>
              <a:t>NEPTUNE AND COMPANY, INC. improving the quality of environmental decision making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EBF0813-DE13-D8F6-F818-36116C355A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4664" y="3743202"/>
            <a:ext cx="2055270" cy="668144"/>
          </a:xfrm>
          <a:prstGeom prst="rect">
            <a:avLst/>
          </a:prstGeom>
        </p:spPr>
      </p:pic>
      <p:sp>
        <p:nvSpPr>
          <p:cNvPr id="10" name="AutoShape 2" descr="GoldSim Technology Group">
            <a:extLst>
              <a:ext uri="{FF2B5EF4-FFF2-40B4-BE49-F238E27FC236}">
                <a16:creationId xmlns:a16="http://schemas.microsoft.com/office/drawing/2014/main" id="{CF27FA79-D7EA-156F-DE7E-974B221DE20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C8EE390-B173-7BC5-A0E0-8898CC3D5C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3417" y="2562231"/>
            <a:ext cx="2032888" cy="45401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564A62A-A680-0F2E-8015-6B3A607476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9889" y="4735106"/>
            <a:ext cx="1585220" cy="35403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8503490-AC0C-0F8C-EBF3-1653EC8000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8218" y="5107557"/>
            <a:ext cx="1393781" cy="453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954220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NAC_simple">
  <a:themeElements>
    <a:clrScheme name="NAC-1">
      <a:dk1>
        <a:srgbClr val="000000"/>
      </a:dk1>
      <a:lt1>
        <a:srgbClr val="FFFFFF"/>
      </a:lt1>
      <a:dk2>
        <a:srgbClr val="373545"/>
      </a:dk2>
      <a:lt2>
        <a:srgbClr val="CEDBE6"/>
      </a:lt2>
      <a:accent1>
        <a:srgbClr val="6399AB"/>
      </a:accent1>
      <a:accent2>
        <a:srgbClr val="00364A"/>
      </a:accent2>
      <a:accent3>
        <a:srgbClr val="8F5C30"/>
      </a:accent3>
      <a:accent4>
        <a:srgbClr val="CCF2FF"/>
      </a:accent4>
      <a:accent5>
        <a:srgbClr val="99ABB2"/>
      </a:accent5>
      <a:accent6>
        <a:srgbClr val="E5D7CC"/>
      </a:accent6>
      <a:hlink>
        <a:srgbClr val="4D731B"/>
      </a:hlink>
      <a:folHlink>
        <a:srgbClr val="4C216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A4924310D11B244A5F6AAA98A9D07D1" ma:contentTypeVersion="18" ma:contentTypeDescription="Create a new document." ma:contentTypeScope="" ma:versionID="b421590995696c6826c78d17b967f11d">
  <xsd:schema xmlns:xsd="http://www.w3.org/2001/XMLSchema" xmlns:xs="http://www.w3.org/2001/XMLSchema" xmlns:p="http://schemas.microsoft.com/office/2006/metadata/properties" xmlns:ns2="4eb5bcae-f64f-4747-a8c2-b120e4c13e87" xmlns:ns3="3f9896a8-20b3-411f-aa6c-383e0c4d4710" targetNamespace="http://schemas.microsoft.com/office/2006/metadata/properties" ma:root="true" ma:fieldsID="958e025e0186b7cfa75937c83e52fe83" ns2:_="" ns3:_="">
    <xsd:import namespace="4eb5bcae-f64f-4747-a8c2-b120e4c13e87"/>
    <xsd:import namespace="3f9896a8-20b3-411f-aa6c-383e0c4d471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SearchProperties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b5bcae-f64f-4747-a8c2-b120e4c13e8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db06a840-bd28-4c39-bf06-1d964d590c00}" ma:internalName="TaxCatchAll" ma:showField="CatchAllData" ma:web="4eb5bcae-f64f-4747-a8c2-b120e4c13e8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9896a8-20b3-411f-aa6c-383e0c4d471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3a34866f-7e80-4a6f-a04f-4cdfeff80e4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49B6A45-4F5A-431A-ACF9-5455510D68B8}"/>
</file>

<file path=customXml/itemProps2.xml><?xml version="1.0" encoding="utf-8"?>
<ds:datastoreItem xmlns:ds="http://schemas.openxmlformats.org/officeDocument/2006/customXml" ds:itemID="{C53BD746-2CDD-4595-B506-E01A40469EAE}"/>
</file>

<file path=docProps/app.xml><?xml version="1.0" encoding="utf-8"?>
<Properties xmlns="http://schemas.openxmlformats.org/officeDocument/2006/extended-properties" xmlns:vt="http://schemas.openxmlformats.org/officeDocument/2006/docPropsVTypes">
  <TotalTime>411</TotalTime>
  <Words>2143</Words>
  <Application>Microsoft Macintosh PowerPoint</Application>
  <PresentationFormat>On-screen Show (4:3)</PresentationFormat>
  <Paragraphs>205</Paragraphs>
  <Slides>25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ＭＳ Ｐゴシック</vt:lpstr>
      <vt:lpstr>Arial</vt:lpstr>
      <vt:lpstr>Calibri</vt:lpstr>
      <vt:lpstr>Times New Roman</vt:lpstr>
      <vt:lpstr>NAC_simple</vt:lpstr>
      <vt:lpstr>Paul Black, Tom Stockton, David Brown, Katie Catlett, Ralph Perona, Sean McCandless, Paul Duffy   Using GoldSim in a Decision Analysis Framework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can we do better?</vt:lpstr>
      <vt:lpstr>West Valley Demonstration Project</vt:lpstr>
      <vt:lpstr>PowerPoint Presentation</vt:lpstr>
      <vt:lpstr>High-Level Layout of the Model</vt:lpstr>
      <vt:lpstr>West Valley Site source areas</vt:lpstr>
      <vt:lpstr>PowerPoint Presentation</vt:lpstr>
      <vt:lpstr>PowerPoint Presentation</vt:lpstr>
      <vt:lpstr>Primary Issues</vt:lpstr>
      <vt:lpstr>Some of the Regulatory Context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Neptune Admin</dc:creator>
  <cp:lastModifiedBy>Paul Black</cp:lastModifiedBy>
  <cp:revision>43</cp:revision>
  <dcterms:created xsi:type="dcterms:W3CDTF">2023-12-06T10:47:33Z</dcterms:created>
  <dcterms:modified xsi:type="dcterms:W3CDTF">2024-09-11T06:58:50Z</dcterms:modified>
</cp:coreProperties>
</file>