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314" r:id="rId4"/>
    <p:sldId id="313" r:id="rId5"/>
    <p:sldId id="316" r:id="rId6"/>
    <p:sldId id="311" r:id="rId7"/>
    <p:sldId id="312" r:id="rId8"/>
    <p:sldId id="273" r:id="rId9"/>
    <p:sldId id="318" r:id="rId10"/>
    <p:sldId id="319" r:id="rId11"/>
    <p:sldId id="309" r:id="rId12"/>
    <p:sldId id="258" r:id="rId13"/>
    <p:sldId id="315" r:id="rId14"/>
    <p:sldId id="317" r:id="rId15"/>
    <p:sldId id="287" r:id="rId16"/>
    <p:sldId id="263" r:id="rId17"/>
    <p:sldId id="25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58956A-0FA0-47FE-8744-0454FD06C44A}" v="65" dt="2024-07-22T19:57:45.3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125" d="100"/>
          <a:sy n="125" d="100"/>
        </p:scale>
        <p:origin x="12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6" d="100"/>
        <a:sy n="5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483A0B-6421-48F8-AEEC-1D25382683EF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0B1C68-F7AF-49F8-BECD-C3F8D55DED7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wmf"/><Relationship Id="rId5" Type="http://schemas.openxmlformats.org/officeDocument/2006/relationships/image" Target="../media/image13.png"/><Relationship Id="rId10" Type="http://schemas.openxmlformats.org/officeDocument/2006/relationships/image" Target="../media/image18.wmf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09600" y="2859967"/>
            <a:ext cx="8153400" cy="1447800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David Esh, PhD</a:t>
            </a:r>
          </a:p>
          <a:p>
            <a:pPr algn="ctr"/>
            <a:r>
              <a:rPr lang="en-US" sz="2800" dirty="0"/>
              <a:t>Senior Risk Analyst</a:t>
            </a:r>
          </a:p>
          <a:p>
            <a:pPr algn="ctr"/>
            <a:r>
              <a:rPr lang="en-US" sz="2800" dirty="0"/>
              <a:t>US Nuclear Regulatory Commission</a:t>
            </a:r>
          </a:p>
          <a:p>
            <a:pPr algn="ctr"/>
            <a:r>
              <a:rPr lang="en-US" sz="2800" dirty="0"/>
              <a:t>david.esh@nrc.gov</a:t>
            </a:r>
          </a:p>
          <a:p>
            <a:pPr algn="ctr"/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90600" y="106680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en-US" dirty="0">
                <a:solidFill>
                  <a:schemeClr val="tx1"/>
                </a:solidFill>
                <a:effectLst/>
              </a:rPr>
              <a:t>Model Complexity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E291C4-3DAF-23AC-F200-63634F33720C}"/>
              </a:ext>
            </a:extLst>
          </p:cNvPr>
          <p:cNvSpPr txBox="1"/>
          <p:nvPr/>
        </p:nvSpPr>
        <p:spPr>
          <a:xfrm>
            <a:off x="1315050" y="6324600"/>
            <a:ext cx="6513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GoldSim User Conference, Seattle WA, September 9-11, 2024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111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" y="76200"/>
            <a:ext cx="89916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Example: Radon in a House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16E904-DBCA-A795-461B-E5685D0C1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4178960"/>
            <a:ext cx="2162492" cy="2590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0E5FCA-23A4-8B46-8DE6-AC8A347D5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2895600"/>
            <a:ext cx="4541520" cy="359939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C87F893-F959-977E-EE13-6378AF1A2800}"/>
              </a:ext>
            </a:extLst>
          </p:cNvPr>
          <p:cNvSpPr/>
          <p:nvPr/>
        </p:nvSpPr>
        <p:spPr>
          <a:xfrm>
            <a:off x="3810000" y="3962400"/>
            <a:ext cx="1143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3C1FC5-7918-FD5B-2C18-0FA011830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499" y="850147"/>
            <a:ext cx="2131590" cy="13311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C5FADE-D3D9-C663-42CB-5BA3F2BA314D}"/>
              </a:ext>
            </a:extLst>
          </p:cNvPr>
          <p:cNvSpPr txBox="1"/>
          <p:nvPr/>
        </p:nvSpPr>
        <p:spPr>
          <a:xfrm>
            <a:off x="125730" y="6488668"/>
            <a:ext cx="4166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See Laplante and Pensado (BDOSE 3.0)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309E37D-DE67-5CA0-DDD1-88BE19660F75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4944375" y="3684826"/>
            <a:ext cx="694425" cy="43430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A4A1B7C-8E12-DFDE-AE41-D168CD7AA4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0" y="2679040"/>
            <a:ext cx="2781065" cy="2011571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0B6ED71-54C9-D953-22EE-658A2B94A449}"/>
              </a:ext>
            </a:extLst>
          </p:cNvPr>
          <p:cNvGrpSpPr/>
          <p:nvPr/>
        </p:nvGrpSpPr>
        <p:grpSpPr>
          <a:xfrm>
            <a:off x="208320" y="923809"/>
            <a:ext cx="5181600" cy="1426683"/>
            <a:chOff x="1981200" y="2209800"/>
            <a:chExt cx="6553200" cy="2286000"/>
          </a:xfrm>
        </p:grpSpPr>
        <p:pic>
          <p:nvPicPr>
            <p:cNvPr id="17" name="Picture 8" descr="C:\Documents and Settings\dwe.NRCDOMAIN\Local Settings\Temporary Internet Files\Content.IE5\BBAZGYUT\MP900384751[1].jpg">
              <a:extLst>
                <a:ext uri="{FF2B5EF4-FFF2-40B4-BE49-F238E27FC236}">
                  <a16:creationId xmlns:a16="http://schemas.microsoft.com/office/drawing/2014/main" id="{5D66B698-6B44-C38B-DF81-8D99549A998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34000" y="2590800"/>
              <a:ext cx="3200400" cy="9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785B9BC5-7A47-DBA2-DBAB-7CEAB48D2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2667000"/>
              <a:ext cx="6553200" cy="18288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BDBD6AA1-2770-2F79-323E-658E9A7F5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2667000"/>
              <a:ext cx="6553200" cy="914400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C353ED6D-DFBA-FE8F-C8D0-B6456BE39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800" y="2667000"/>
              <a:ext cx="2133600" cy="549275"/>
            </a:xfrm>
            <a:prstGeom prst="rect">
              <a:avLst/>
            </a:prstGeom>
            <a:blipFill dpi="0" rotWithShape="1">
              <a:blip r:embed="rId8" cstate="print"/>
              <a:srcRect/>
              <a:tile tx="0" ty="0" sx="100000" sy="100000" flip="none" algn="tl"/>
            </a:blip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85350C79-EA71-5352-557F-260076F40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0" y="2438400"/>
              <a:ext cx="2438400" cy="228600"/>
            </a:xfrm>
            <a:prstGeom prst="rect">
              <a:avLst/>
            </a:prstGeom>
            <a:solidFill>
              <a:srgbClr val="92674C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" name="Isosceles Triangle 13">
              <a:extLst>
                <a:ext uri="{FF2B5EF4-FFF2-40B4-BE49-F238E27FC236}">
                  <a16:creationId xmlns:a16="http://schemas.microsoft.com/office/drawing/2014/main" id="{E6CB889D-24D5-C8FD-8CC3-74E1EE7CC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9600" y="2438400"/>
              <a:ext cx="914400" cy="228600"/>
            </a:xfrm>
            <a:prstGeom prst="triangle">
              <a:avLst>
                <a:gd name="adj" fmla="val 50000"/>
              </a:avLst>
            </a:prstGeom>
            <a:solidFill>
              <a:srgbClr val="92674C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3" name="Isosceles Triangle 14">
              <a:extLst>
                <a:ext uri="{FF2B5EF4-FFF2-40B4-BE49-F238E27FC236}">
                  <a16:creationId xmlns:a16="http://schemas.microsoft.com/office/drawing/2014/main" id="{386CF1E1-F525-9BA6-3CEE-3B618F419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2438400"/>
              <a:ext cx="914400" cy="228600"/>
            </a:xfrm>
            <a:prstGeom prst="triangle">
              <a:avLst>
                <a:gd name="adj" fmla="val 50000"/>
              </a:avLst>
            </a:prstGeom>
            <a:solidFill>
              <a:srgbClr val="92674C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pic>
          <p:nvPicPr>
            <p:cNvPr id="24" name="Picture 9" descr="Picture2">
              <a:extLst>
                <a:ext uri="{FF2B5EF4-FFF2-40B4-BE49-F238E27FC236}">
                  <a16:creationId xmlns:a16="http://schemas.microsoft.com/office/drawing/2014/main" id="{61587D79-23C5-32D3-2581-53211396F9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67000" y="2667000"/>
              <a:ext cx="609600" cy="47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9" descr="Picture2">
              <a:extLst>
                <a:ext uri="{FF2B5EF4-FFF2-40B4-BE49-F238E27FC236}">
                  <a16:creationId xmlns:a16="http://schemas.microsoft.com/office/drawing/2014/main" id="{F5869F57-C7D7-7334-DCFF-090AB20AE3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52800" y="2667000"/>
              <a:ext cx="609600" cy="47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9" descr="Picture2">
              <a:extLst>
                <a:ext uri="{FF2B5EF4-FFF2-40B4-BE49-F238E27FC236}">
                  <a16:creationId xmlns:a16="http://schemas.microsoft.com/office/drawing/2014/main" id="{67A8049E-0577-B41D-5E11-FFA704D6F4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38600" y="2667000"/>
              <a:ext cx="609600" cy="47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4" descr="C:\Program Files\Microsoft Office\MEDIA\CAGCAT10\j0185604.wmf">
              <a:extLst>
                <a:ext uri="{FF2B5EF4-FFF2-40B4-BE49-F238E27FC236}">
                  <a16:creationId xmlns:a16="http://schemas.microsoft.com/office/drawing/2014/main" id="{27A49AE1-D309-2AA2-29C8-3B6FD1E804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543800" y="2209800"/>
              <a:ext cx="617538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5" descr="C:\Documents and Settings\dwe.NRCDOMAIN\Local Settings\Temporary Internet Files\Content.IE5\O5EJKPYF\MC900435598[1].wmf">
              <a:extLst>
                <a:ext uri="{FF2B5EF4-FFF2-40B4-BE49-F238E27FC236}">
                  <a16:creationId xmlns:a16="http://schemas.microsoft.com/office/drawing/2014/main" id="{8B423137-F586-F9D9-A9FC-98F4786F59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239000" y="2438400"/>
              <a:ext cx="211138" cy="25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328F266-5B0E-B02B-9904-E9B046543F32}"/>
              </a:ext>
            </a:extLst>
          </p:cNvPr>
          <p:cNvCxnSpPr>
            <a:cxnSpLocks/>
          </p:cNvCxnSpPr>
          <p:nvPr/>
        </p:nvCxnSpPr>
        <p:spPr>
          <a:xfrm>
            <a:off x="2317110" y="2373696"/>
            <a:ext cx="0" cy="521904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0A3DFBC-67B3-DEFE-84C7-B084FA46293C}"/>
              </a:ext>
            </a:extLst>
          </p:cNvPr>
          <p:cNvSpPr txBox="1"/>
          <p:nvPr/>
        </p:nvSpPr>
        <p:spPr>
          <a:xfrm>
            <a:off x="125730" y="680870"/>
            <a:ext cx="2809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100’s m to km; 1,000’s years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741CCD-390C-D95C-16AD-A2AEAB233B70}"/>
              </a:ext>
            </a:extLst>
          </p:cNvPr>
          <p:cNvSpPr txBox="1"/>
          <p:nvPr/>
        </p:nvSpPr>
        <p:spPr>
          <a:xfrm>
            <a:off x="6019800" y="2374459"/>
            <a:ext cx="21451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cm to m; min to days</a:t>
            </a:r>
          </a:p>
        </p:txBody>
      </p:sp>
    </p:spTree>
    <p:extLst>
      <p:ext uri="{BB962C8B-B14F-4D97-AF65-F5344CB8AC3E}">
        <p14:creationId xmlns:p14="http://schemas.microsoft.com/office/powerpoint/2010/main" val="1083682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" y="152400"/>
            <a:ext cx="88392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4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Couplings, Interactions, Responses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77F86-2DCA-6ABC-6B52-D22717392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5" y="1524000"/>
            <a:ext cx="8991600" cy="2647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86DB3-B30D-5360-7F65-1A4BF12D1F9A}"/>
              </a:ext>
            </a:extLst>
          </p:cNvPr>
          <p:cNvSpPr txBox="1"/>
          <p:nvPr/>
        </p:nvSpPr>
        <p:spPr>
          <a:xfrm>
            <a:off x="304800" y="4267200"/>
            <a:ext cx="1487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Anatomise</a:t>
            </a:r>
            <a:r>
              <a:rPr lang="en-US" sz="1200" dirty="0"/>
              <a:t> Biostats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6B9FB-016F-A16E-842B-22928C04A3FA}"/>
              </a:ext>
            </a:extLst>
          </p:cNvPr>
          <p:cNvSpPr txBox="1">
            <a:spLocks/>
          </p:cNvSpPr>
          <p:nvPr/>
        </p:nvSpPr>
        <p:spPr>
          <a:xfrm>
            <a:off x="152400" y="4876800"/>
            <a:ext cx="8895055" cy="12095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sz="2800" dirty="0"/>
              <a:t>Arguably the most important part of a system model!</a:t>
            </a:r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548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" y="152400"/>
            <a:ext cx="86868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Example: Two Leg Pendulum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D1B3A3-01CF-1252-D7C5-45D75B6D0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024062"/>
            <a:ext cx="40671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92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43640-1F66-57DC-3B39-CE427E174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03213"/>
            <a:ext cx="4343400" cy="18118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3D5A6F-F2E2-506E-9206-F157FF7FFC50}"/>
              </a:ext>
            </a:extLst>
          </p:cNvPr>
          <p:cNvSpPr txBox="1">
            <a:spLocks/>
          </p:cNvSpPr>
          <p:nvPr/>
        </p:nvSpPr>
        <p:spPr>
          <a:xfrm>
            <a:off x="228600" y="152400"/>
            <a:ext cx="86868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Example: Reinforcement Corrosion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F79741D-2E46-5E7D-C31C-F8E07B3F9C3E}"/>
              </a:ext>
            </a:extLst>
          </p:cNvPr>
          <p:cNvSpPr txBox="1">
            <a:spLocks/>
          </p:cNvSpPr>
          <p:nvPr/>
        </p:nvSpPr>
        <p:spPr>
          <a:xfrm>
            <a:off x="209550" y="4048860"/>
            <a:ext cx="8686800" cy="54864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 system with strong synergistic response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Some responses require long initiation time then evolve rapidly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Many different processes: chemistry, hydrology, corrosion, mechanics (stress/strain/fractures)</a:t>
            </a:r>
          </a:p>
          <a:p>
            <a:pPr marL="4572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FEBC7E-2B85-8AD9-1D83-5AA005308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524000"/>
            <a:ext cx="2286000" cy="10420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1EECD9-CAFE-5140-0686-35E0B5B55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807" y="2590800"/>
            <a:ext cx="1788786" cy="15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20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7FF68AA-F09C-3B31-CCD2-4848D9DA3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22655"/>
            <a:ext cx="6781800" cy="553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3DEE7E-ECFF-0023-165D-9DA8F401BAF9}"/>
              </a:ext>
            </a:extLst>
          </p:cNvPr>
          <p:cNvSpPr txBox="1">
            <a:spLocks/>
          </p:cNvSpPr>
          <p:nvPr/>
        </p:nvSpPr>
        <p:spPr>
          <a:xfrm>
            <a:off x="762000" y="228600"/>
            <a:ext cx="76962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Causality Sequence</a:t>
            </a:r>
          </a:p>
        </p:txBody>
      </p:sp>
    </p:spTree>
    <p:extLst>
      <p:ext uri="{BB962C8B-B14F-4D97-AF65-F5344CB8AC3E}">
        <p14:creationId xmlns:p14="http://schemas.microsoft.com/office/powerpoint/2010/main" val="3547874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09600" y="1371600"/>
            <a:ext cx="7924800" cy="4191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Always check the sensitivity of model results to time stepping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Use containers to organize your model and treat as subsystems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Use </a:t>
            </a:r>
            <a:r>
              <a:rPr lang="en-US" sz="2800" dirty="0" err="1"/>
              <a:t>submodels</a:t>
            </a: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Use discrete events to trigger model actions in proper sequence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Check the causality sequence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62000" y="228600"/>
            <a:ext cx="76962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to Avoid Problems</a:t>
            </a:r>
          </a:p>
        </p:txBody>
      </p:sp>
    </p:spTree>
    <p:extLst>
      <p:ext uri="{BB962C8B-B14F-4D97-AF65-F5344CB8AC3E}">
        <p14:creationId xmlns:p14="http://schemas.microsoft.com/office/powerpoint/2010/main" val="1013732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5400" y="10732"/>
            <a:ext cx="6512511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BF915-73F5-7A78-F329-D291F2FAC901}"/>
              </a:ext>
            </a:extLst>
          </p:cNvPr>
          <p:cNvSpPr txBox="1">
            <a:spLocks/>
          </p:cNvSpPr>
          <p:nvPr/>
        </p:nvSpPr>
        <p:spPr>
          <a:xfrm>
            <a:off x="381000" y="1066800"/>
            <a:ext cx="7924800" cy="4191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Complexity takes different forms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Goal should be to minimize complexity – don’t add complexity because you can and remove it if it is found to be not important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GoldSim provides the tools to handle many different types of complexity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4367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315744" y="2590800"/>
            <a:ext cx="6512511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31893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6512511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143000"/>
            <a:ext cx="6400800" cy="5410200"/>
          </a:xfrm>
        </p:spPr>
        <p:txBody>
          <a:bodyPr>
            <a:normAutofit/>
          </a:bodyPr>
          <a:lstStyle/>
          <a:p>
            <a:pPr marL="560070" indent="-514350">
              <a:buFont typeface="+mj-lt"/>
              <a:buAutoNum type="romanUcPeriod"/>
            </a:pPr>
            <a:r>
              <a:rPr lang="en-US" sz="2800" u="sng" dirty="0"/>
              <a:t>Modeling Essentials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 is a model?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Why model?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 makes a model complex?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560070" indent="-514350">
              <a:buFont typeface="+mj-lt"/>
              <a:buAutoNum type="romanUcPeriod" startAt="2"/>
            </a:pPr>
            <a:r>
              <a:rPr lang="en-US" sz="2800" u="sng" dirty="0"/>
              <a:t>Complexity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Scope (breadth, depth)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Spatial/temporal scales and variability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Coupling, interactions, responses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872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5400" y="10732"/>
            <a:ext cx="6512511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Modeling 101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52400" y="861509"/>
            <a:ext cx="8839200" cy="54864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model is a simplified mathematical representation of a system that includes the </a:t>
            </a:r>
            <a:r>
              <a:rPr lang="en-US" u="sng" dirty="0"/>
              <a:t>necessary features</a:t>
            </a:r>
            <a:r>
              <a:rPr lang="en-US" dirty="0"/>
              <a:t> to generate sufficiently representative responses of the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Models are used:</a:t>
            </a:r>
          </a:p>
          <a:p>
            <a:pPr lvl="1">
              <a:buFont typeface="Trebuchet MS" panose="020B0603020202020204" pitchFamily="34" charset="0"/>
              <a:buChar char="−"/>
            </a:pPr>
            <a:r>
              <a:rPr lang="en-US" dirty="0">
                <a:solidFill>
                  <a:srgbClr val="040C28"/>
                </a:solidFill>
                <a:latin typeface="Google Sans"/>
              </a:rPr>
              <a:t>T</a:t>
            </a:r>
            <a:r>
              <a:rPr lang="en-US" b="0" i="0" dirty="0">
                <a:solidFill>
                  <a:srgbClr val="040C28"/>
                </a:solidFill>
                <a:effectLst/>
                <a:latin typeface="Google Sans"/>
              </a:rPr>
              <a:t>o represent aspects of the system that are too small, large, complex, or difficult to observe or explain directly</a:t>
            </a:r>
          </a:p>
          <a:p>
            <a:pPr lvl="1">
              <a:buFont typeface="Trebuchet MS" panose="020B0603020202020204" pitchFamily="34" charset="0"/>
              <a:buChar char="−"/>
            </a:pPr>
            <a:r>
              <a:rPr lang="en-US" dirty="0">
                <a:solidFill>
                  <a:srgbClr val="040C28"/>
                </a:solidFill>
                <a:latin typeface="Google Sans"/>
              </a:rPr>
              <a:t>To develop insights (past, present, future)</a:t>
            </a:r>
          </a:p>
          <a:p>
            <a:pPr lvl="1">
              <a:buFont typeface="Trebuchet MS" panose="020B0603020202020204" pitchFamily="34" charset="0"/>
              <a:buChar char="−"/>
            </a:pPr>
            <a:r>
              <a:rPr lang="en-US" dirty="0">
                <a:solidFill>
                  <a:srgbClr val="040C28"/>
                </a:solidFill>
                <a:latin typeface="Google Sans"/>
              </a:rPr>
              <a:t>To help make (or make) decisions (supplement observations and understanding)</a:t>
            </a:r>
          </a:p>
          <a:p>
            <a:pPr lvl="1">
              <a:buFont typeface="Trebuchet MS" panose="020B0603020202020204" pitchFamily="34" charset="0"/>
              <a:buChar char="−"/>
            </a:pPr>
            <a:r>
              <a:rPr lang="en-US" dirty="0">
                <a:solidFill>
                  <a:srgbClr val="040C28"/>
                </a:solidFill>
                <a:latin typeface="Google Sans"/>
              </a:rPr>
              <a:t>To understand and mitigate the impact of uncertainties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Models are not a replacement for thinking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good simulation has as much detail as possible, a good model has as little detail as possible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37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B4FEDA6F-3299-35ED-9FBC-DB3BF2567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9" y="1066800"/>
            <a:ext cx="379861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F12A6CD-CF96-6A50-4F66-E0132F9613C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95400" y="152400"/>
            <a:ext cx="6512511" cy="838200"/>
          </a:xfrm>
          <a:prstGeom prst="rect">
            <a:avLst/>
          </a:prstGeom>
        </p:spPr>
        <p:txBody>
          <a:bodyPr wrap="none"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Example: Modeling Radioactive Waste Storage Tank Closure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96D0E3-AF0D-3F03-14F6-FD986DCDA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24" y="3810000"/>
            <a:ext cx="3398142" cy="2895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19A1C2-0A4F-7348-3181-61C013D1A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654" y="3226854"/>
            <a:ext cx="3525545" cy="3314510"/>
          </a:xfrm>
          <a:prstGeom prst="rect">
            <a:avLst/>
          </a:prstGeom>
        </p:spPr>
      </p:pic>
      <p:sp>
        <p:nvSpPr>
          <p:cNvPr id="8" name="Arrow: Down 7">
            <a:extLst>
              <a:ext uri="{FF2B5EF4-FFF2-40B4-BE49-F238E27FC236}">
                <a16:creationId xmlns:a16="http://schemas.microsoft.com/office/drawing/2014/main" id="{4C922E9F-6680-ABB1-8833-34D03CEA917C}"/>
              </a:ext>
            </a:extLst>
          </p:cNvPr>
          <p:cNvSpPr/>
          <p:nvPr/>
        </p:nvSpPr>
        <p:spPr>
          <a:xfrm>
            <a:off x="1981200" y="36576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D942395-4C51-2B74-8364-0B85322D0FA3}"/>
              </a:ext>
            </a:extLst>
          </p:cNvPr>
          <p:cNvSpPr/>
          <p:nvPr/>
        </p:nvSpPr>
        <p:spPr>
          <a:xfrm>
            <a:off x="3838366" y="5105400"/>
            <a:ext cx="352634" cy="3048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DB6A39C-2FF1-BF22-E47F-B0A9AF829D30}"/>
              </a:ext>
            </a:extLst>
          </p:cNvPr>
          <p:cNvSpPr txBox="1">
            <a:spLocks/>
          </p:cNvSpPr>
          <p:nvPr/>
        </p:nvSpPr>
        <p:spPr>
          <a:xfrm>
            <a:off x="3962400" y="990600"/>
            <a:ext cx="5234087" cy="2895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Real system is converted into a simplified mathematical representation</a:t>
            </a:r>
          </a:p>
          <a:p>
            <a:pPr>
              <a:buFont typeface="Trebuchet MS" panose="020B0603020202020204" pitchFamily="34" charset="0"/>
              <a:buChar char="−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How much detail to include?</a:t>
            </a:r>
          </a:p>
          <a:p>
            <a:pPr>
              <a:buFont typeface="Trebuchet MS" panose="020B0603020202020204" pitchFamily="34" charset="0"/>
              <a:buChar char="−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 What is important?</a:t>
            </a:r>
          </a:p>
        </p:txBody>
      </p:sp>
    </p:spTree>
    <p:extLst>
      <p:ext uri="{BB962C8B-B14F-4D97-AF65-F5344CB8AC3E}">
        <p14:creationId xmlns:p14="http://schemas.microsoft.com/office/powerpoint/2010/main" val="183253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10732"/>
            <a:ext cx="84582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Makes a Model Complex?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28600" y="5486400"/>
            <a:ext cx="8839200" cy="11196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Scope, spatial and temporal scales and variability, and the types of dynamic processes/events/responses are main influences of complexity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2E44FC-8FE9-A829-48B5-63CB0BCF7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40210"/>
            <a:ext cx="5953125" cy="3200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32CC6F-0647-FE01-61CF-5C3DC964A787}"/>
              </a:ext>
            </a:extLst>
          </p:cNvPr>
          <p:cNvSpPr txBox="1"/>
          <p:nvPr/>
        </p:nvSpPr>
        <p:spPr>
          <a:xfrm>
            <a:off x="1985963" y="1206810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Simple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4ACDE4-2402-E9E5-0C18-CD9A79C18486}"/>
              </a:ext>
            </a:extLst>
          </p:cNvPr>
          <p:cNvSpPr txBox="1"/>
          <p:nvPr/>
        </p:nvSpPr>
        <p:spPr>
          <a:xfrm>
            <a:off x="6481763" y="1206810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Complicated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99C613-509B-78FA-E906-E83BF3F21431}"/>
              </a:ext>
            </a:extLst>
          </p:cNvPr>
          <p:cNvCxnSpPr/>
          <p:nvPr/>
        </p:nvCxnSpPr>
        <p:spPr>
          <a:xfrm>
            <a:off x="3128963" y="1391476"/>
            <a:ext cx="3124200" cy="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B31514D-0BA7-6FF7-0A5B-4E7C9E96A607}"/>
              </a:ext>
            </a:extLst>
          </p:cNvPr>
          <p:cNvSpPr txBox="1"/>
          <p:nvPr/>
        </p:nvSpPr>
        <p:spPr>
          <a:xfrm>
            <a:off x="995363" y="1740210"/>
            <a:ext cx="85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Known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66A10C-6F8B-AB1C-385A-0CA2378BE536}"/>
              </a:ext>
            </a:extLst>
          </p:cNvPr>
          <p:cNvSpPr txBox="1"/>
          <p:nvPr/>
        </p:nvSpPr>
        <p:spPr>
          <a:xfrm>
            <a:off x="842963" y="4588294"/>
            <a:ext cx="113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Unknown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687F3BF-6301-0265-1B2E-1D2AD9DA1431}"/>
              </a:ext>
            </a:extLst>
          </p:cNvPr>
          <p:cNvCxnSpPr>
            <a:cxnSpLocks/>
          </p:cNvCxnSpPr>
          <p:nvPr/>
        </p:nvCxnSpPr>
        <p:spPr>
          <a:xfrm>
            <a:off x="1452563" y="2197410"/>
            <a:ext cx="0" cy="220980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D966E66-13BA-C902-C207-1528C422C590}"/>
              </a:ext>
            </a:extLst>
          </p:cNvPr>
          <p:cNvSpPr txBox="1"/>
          <p:nvPr/>
        </p:nvSpPr>
        <p:spPr>
          <a:xfrm>
            <a:off x="3890963" y="873346"/>
            <a:ext cx="1736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Complexity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D7CB5B-4019-F3D7-7AFB-506E54BC7843}"/>
              </a:ext>
            </a:extLst>
          </p:cNvPr>
          <p:cNvSpPr txBox="1"/>
          <p:nvPr/>
        </p:nvSpPr>
        <p:spPr>
          <a:xfrm>
            <a:off x="718364" y="2421740"/>
            <a:ext cx="553998" cy="171617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Uncertainty</a:t>
            </a:r>
          </a:p>
        </p:txBody>
      </p:sp>
    </p:spTree>
    <p:extLst>
      <p:ext uri="{BB962C8B-B14F-4D97-AF65-F5344CB8AC3E}">
        <p14:creationId xmlns:p14="http://schemas.microsoft.com/office/powerpoint/2010/main" val="2529082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5400" y="152400"/>
            <a:ext cx="6512511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Most Complex Model?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B32DFA-7ED5-C5C7-2885-C8B3189AA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143000"/>
            <a:ext cx="7086600" cy="524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81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5400" y="152400"/>
            <a:ext cx="6512511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Cynefin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Framework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686DB3-B30D-5360-7F65-1A4BF12D1F9A}"/>
              </a:ext>
            </a:extLst>
          </p:cNvPr>
          <p:cNvSpPr txBox="1"/>
          <p:nvPr/>
        </p:nvSpPr>
        <p:spPr>
          <a:xfrm>
            <a:off x="17755" y="4725140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Edwin Stoop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02797-CE6F-F233-02D5-0E3E03082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5" y="1219200"/>
            <a:ext cx="8975069" cy="3505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6B183-F768-7C48-BE9C-78344EC006DE}"/>
              </a:ext>
            </a:extLst>
          </p:cNvPr>
          <p:cNvSpPr txBox="1">
            <a:spLocks/>
          </p:cNvSpPr>
          <p:nvPr/>
        </p:nvSpPr>
        <p:spPr>
          <a:xfrm>
            <a:off x="152400" y="5105400"/>
            <a:ext cx="8686800" cy="138125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Framework made for </a:t>
            </a:r>
            <a:r>
              <a:rPr lang="en-US" sz="2800" dirty="0" err="1"/>
              <a:t>decisionmaking</a:t>
            </a:r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May be useful to think about models/modeling in this way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Goal is through time to move into less complex domains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Some problems may not be amenable to reduction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302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" y="76200"/>
            <a:ext cx="85344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Scope – Breadth and Depth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52400" y="847859"/>
            <a:ext cx="4038600" cy="5486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Scope is an essential aspect to get correct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Breadth and depth are not independent – usually constrained by resources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Iterative model development most useful for establishing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 general, for most system models, breadth + coupling is superior to depth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Unimportant scope should be removed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64CAB7-59F1-5738-ACA9-03FDCFE20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276600"/>
            <a:ext cx="4876800" cy="9475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C70852-E775-FC59-7B87-9562A7D58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963386"/>
            <a:ext cx="2244969" cy="20846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043C90-748F-0ECB-2621-58E9FB14B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4419600"/>
            <a:ext cx="3810000" cy="22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65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" y="76200"/>
            <a:ext cx="8991600" cy="8382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Spatial and Temporal Scales (Variability)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52400" y="847859"/>
            <a:ext cx="8686800" cy="54864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Scales that are very disparate (</a:t>
            </a:r>
            <a:r>
              <a:rPr lang="en-US" sz="2800" dirty="0">
                <a:latin typeface="Symbol" panose="05050102010706020507" pitchFamily="18" charset="2"/>
              </a:rPr>
              <a:t>m</a:t>
            </a:r>
            <a:r>
              <a:rPr lang="en-US" sz="2800" dirty="0"/>
              <a:t>m in km; </a:t>
            </a:r>
            <a:r>
              <a:rPr lang="en-US" sz="2800" dirty="0" err="1"/>
              <a:t>ms</a:t>
            </a:r>
            <a:r>
              <a:rPr lang="en-US" sz="2800" dirty="0"/>
              <a:t> in My) introduce complexity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GoldSim provides various tools to handle these problems (</a:t>
            </a:r>
            <a:r>
              <a:rPr lang="en-US" sz="2800" dirty="0" err="1"/>
              <a:t>Submodels</a:t>
            </a:r>
            <a:r>
              <a:rPr lang="en-US" sz="2800" dirty="0"/>
              <a:t>, </a:t>
            </a:r>
            <a:r>
              <a:rPr lang="en-US" sz="2800" dirty="0" err="1"/>
              <a:t>dll’s</a:t>
            </a:r>
            <a:r>
              <a:rPr lang="en-US" sz="28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Can get computationally expensive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Coupling is commonly reduced when facing scale issues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Abstraction is appropriate to use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206371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4AABA5-1D93-44E5-8A2C-46DE342A3D9D}"/>
</file>

<file path=customXml/itemProps2.xml><?xml version="1.0" encoding="utf-8"?>
<ds:datastoreItem xmlns:ds="http://schemas.openxmlformats.org/officeDocument/2006/customXml" ds:itemID="{28BC75E0-5778-4198-8071-59A0E0EA6DEA}"/>
</file>

<file path=docMetadata/LabelInfo.xml><?xml version="1.0" encoding="utf-8"?>
<clbl:labelList xmlns:clbl="http://schemas.microsoft.com/office/2020/mipLabelMetadata">
  <clbl:label id="{e8d01475-c3b5-436a-a065-5def4c64f52e}" enabled="0" method="" siteId="{e8d01475-c3b5-436a-a065-5def4c64f52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19108</TotalTime>
  <Words>559</Words>
  <Application>Microsoft Office PowerPoint</Application>
  <PresentationFormat>On-screen Show (4:3)</PresentationFormat>
  <Paragraphs>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Georgia</vt:lpstr>
      <vt:lpstr>Google Sans</vt:lpstr>
      <vt:lpstr>Symbol</vt:lpstr>
      <vt:lpstr>Trebuchet MS</vt:lpstr>
      <vt:lpstr>Slipstream</vt:lpstr>
      <vt:lpstr>Model Complexity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office</dc:creator>
  <cp:lastModifiedBy>David Esh</cp:lastModifiedBy>
  <cp:revision>102</cp:revision>
  <dcterms:created xsi:type="dcterms:W3CDTF">2015-07-02T18:11:47Z</dcterms:created>
  <dcterms:modified xsi:type="dcterms:W3CDTF">2024-07-22T20:09:08Z</dcterms:modified>
</cp:coreProperties>
</file>